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slideLayout" Target="../slideLayouts/slideLayout1.xml"/><Relationship Id="rId11"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slideLayout" Target="../slideLayouts/slideLayout1.xml"/><Relationship Id="rId11"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slideLayout" Target="../slideLayouts/slideLayout1.xml"/><Relationship Id="rId1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 Id="rId9" Type="http://schemas.openxmlformats.org/officeDocument/2006/relationships/image" Target="../media/image-18-9.png"/><Relationship Id="rId10" Type="http://schemas.openxmlformats.org/officeDocument/2006/relationships/image" Target="../media/image-18-10.png"/><Relationship Id="rId11" Type="http://schemas.openxmlformats.org/officeDocument/2006/relationships/image" Target="../media/image-18-11.png"/><Relationship Id="rId12" Type="http://schemas.openxmlformats.org/officeDocument/2006/relationships/image" Target="../media/image-18-12.png"/><Relationship Id="rId13" Type="http://schemas.openxmlformats.org/officeDocument/2006/relationships/image" Target="../media/image-18-13.png"/><Relationship Id="rId14" Type="http://schemas.openxmlformats.org/officeDocument/2006/relationships/image" Target="../media/image-18-14.png"/><Relationship Id="rId15" Type="http://schemas.openxmlformats.org/officeDocument/2006/relationships/slideLayout" Target="../slideLayouts/slideLayout1.xml"/><Relationship Id="rId1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image" Target="../media/image-20-10.png"/><Relationship Id="rId11" Type="http://schemas.openxmlformats.org/officeDocument/2006/relationships/image" Target="../media/image-20-11.png"/><Relationship Id="rId12" Type="http://schemas.openxmlformats.org/officeDocument/2006/relationships/image" Target="../media/image-20-12.png"/><Relationship Id="rId13" Type="http://schemas.openxmlformats.org/officeDocument/2006/relationships/image" Target="../media/image-20-13.png"/><Relationship Id="rId14" Type="http://schemas.openxmlformats.org/officeDocument/2006/relationships/image" Target="../media/image-20-14.jpeg"/><Relationship Id="rId15" Type="http://schemas.openxmlformats.org/officeDocument/2006/relationships/image" Target="../media/image-20-15.png"/><Relationship Id="rId16" Type="http://schemas.openxmlformats.org/officeDocument/2006/relationships/slideLayout" Target="../slideLayouts/slideLayout1.xml"/><Relationship Id="rId1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6.png"/><Relationship Id="rId7" Type="http://schemas.openxmlformats.org/officeDocument/2006/relationships/image" Target="../media/image-22-7.png"/><Relationship Id="rId8" Type="http://schemas.openxmlformats.org/officeDocument/2006/relationships/image" Target="../media/image-22-8.png"/><Relationship Id="rId9" Type="http://schemas.openxmlformats.org/officeDocument/2006/relationships/image" Target="../media/image-22-9.png"/><Relationship Id="rId10" Type="http://schemas.openxmlformats.org/officeDocument/2006/relationships/slideLayout" Target="../slideLayouts/slideLayout1.xml"/><Relationship Id="rId11"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slideLayout" Target="../slideLayouts/slideLayout1.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slideLayout" Target="../slideLayouts/slideLayout1.xml"/><Relationship Id="rId1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e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slideLayout" Target="../slideLayouts/slideLayout1.xml"/><Relationship Id="rId1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slideLayout" Target="../slideLayouts/slideLayout1.xml"/><Relationship Id="rId1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jpeg"/><Relationship Id="rId15" Type="http://schemas.openxmlformats.org/officeDocument/2006/relationships/image" Target="../media/image-8-15.png"/><Relationship Id="rId16" Type="http://schemas.openxmlformats.org/officeDocument/2006/relationships/slideLayout" Target="../slideLayouts/slideLayout1.xml"/><Relationship Id="rId1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3F4F6"/>
          </a:solidFill>
          <a:ln/>
        </p:spPr>
      </p:sp>
      <p:sp>
        <p:nvSpPr>
          <p:cNvPr id="3" name="Shape 1"/>
          <p:cNvSpPr/>
          <p:nvPr/>
        </p:nvSpPr>
        <p:spPr>
          <a:xfrm>
            <a:off x="0" y="0"/>
            <a:ext cx="12191695" cy="6858000"/>
          </a:xfrm>
          <a:prstGeom prst="rect">
            <a:avLst/>
          </a:prstGeom>
          <a:solidFill>
            <a:srgbClr val="1A1A1A"/>
          </a:solidFill>
          <a:ln/>
        </p:spPr>
      </p:sp>
      <p:pic>
        <p:nvPicPr>
          <p:cNvPr id="4" name="Image 0" descr="preencoded.png">    </p:cNvPr>
          <p:cNvPicPr>
            <a:picLocks noChangeAspect="1"/>
          </p:cNvPicPr>
          <p:nvPr/>
        </p:nvPicPr>
        <p:blipFill>
          <a:blip r:embed="rId1"/>
          <a:srcRect l="0" r="0" t="7795" b="7795"/>
          <a:stretch/>
        </p:blipFill>
        <p:spPr>
          <a:xfrm>
            <a:off x="0" y="0"/>
            <a:ext cx="12191695" cy="6858000"/>
          </a:xfrm>
          <a:prstGeom prst="rect">
            <a:avLst/>
          </a:prstGeom>
        </p:spPr>
      </p:pic>
      <p:pic>
        <p:nvPicPr>
          <p:cNvPr id="5" name="Image 1" descr="preencoded.png">    </p:cNvPr>
          <p:cNvPicPr>
            <a:picLocks noChangeAspect="1"/>
          </p:cNvPicPr>
          <p:nvPr/>
        </p:nvPicPr>
        <p:blipFill>
          <a:blip r:embed="rId2">
            <a:alphaModFix amt="90000"/>
          </a:blip>
          <a:srcRect l="0" r="0" t="0" b="0"/>
          <a:stretch/>
        </p:blipFill>
        <p:spPr>
          <a:xfrm>
            <a:off x="11144707" y="5245913"/>
            <a:ext cx="286207" cy="286207"/>
          </a:xfrm>
          <a:prstGeom prst="rect">
            <a:avLst/>
          </a:prstGeom>
        </p:spPr>
      </p:pic>
      <p:sp>
        <p:nvSpPr>
          <p:cNvPr id="6" name="Text 2"/>
          <p:cNvSpPr txBox="1"/>
          <p:nvPr/>
        </p:nvSpPr>
        <p:spPr>
          <a:xfrm>
            <a:off x="9749333" y="5629046"/>
            <a:ext cx="1886407" cy="381305"/>
          </a:xfrm>
          <a:prstGeom prst="rect">
            <a:avLst/>
          </a:prstGeom>
          <a:noFill/>
          <a:ln/>
        </p:spPr>
        <p:txBody>
          <a:bodyPr wrap="square" lIns="0" tIns="0" rIns="0" bIns="0" rtlCol="0" anchor="ctr"/>
          <a:lstStyle/>
          <a:p>
            <a:pPr algn="r" indent="0" marL="0">
              <a:buNone/>
            </a:pPr>
            <a:r>
              <a:rPr lang="en-US" sz="2100" b="1" dirty="0">
                <a:solidFill>
                  <a:srgbClr val="FFFFFF"/>
                </a:solidFill>
                <a:latin typeface="Noto Sans SC" pitchFamily="34" charset="0"/>
                <a:ea typeface="Noto Sans SC" pitchFamily="34" charset="-122"/>
                <a:cs typeface="Noto Sans SC" pitchFamily="34" charset="-120"/>
              </a:rPr>
              <a:t>凤凰有限公司</a:t>
            </a:r>
            <a:endParaRPr lang="en-US" sz="2100" dirty="0"/>
          </a:p>
        </p:txBody>
      </p:sp>
      <p:sp>
        <p:nvSpPr>
          <p:cNvPr id="7" name="Text 3"/>
          <p:cNvSpPr txBox="1"/>
          <p:nvPr/>
        </p:nvSpPr>
        <p:spPr>
          <a:xfrm>
            <a:off x="10559491" y="6057900"/>
            <a:ext cx="991210" cy="219456"/>
          </a:xfrm>
          <a:prstGeom prst="rect">
            <a:avLst/>
          </a:prstGeom>
          <a:noFill/>
          <a:ln/>
        </p:spPr>
        <p:txBody>
          <a:bodyPr wrap="square" lIns="0" tIns="0" rIns="0" bIns="0" rtlCol="0" anchor="ctr"/>
          <a:lstStyle/>
          <a:p>
            <a:pPr algn="r" indent="0" marL="0">
              <a:buNone/>
            </a:pPr>
            <a:r>
              <a:rPr lang="en-US" sz="1200" dirty="0">
                <a:solidFill>
                  <a:srgbClr val="D1D5DB"/>
                </a:solidFill>
                <a:latin typeface="Noto Serif SC" pitchFamily="34" charset="0"/>
                <a:ea typeface="Noto Serif SC" pitchFamily="34" charset="-122"/>
                <a:cs typeface="Noto Serif SC" pitchFamily="34" charset="-120"/>
              </a:rPr>
              <a:t>Fvnix LLC.</a:t>
            </a:r>
            <a:endParaRPr lang="en-US" sz="1200" dirty="0"/>
          </a:p>
        </p:txBody>
      </p:sp>
      <p:sp>
        <p:nvSpPr>
          <p:cNvPr id="8" name="Shape 4"/>
          <p:cNvSpPr/>
          <p:nvPr/>
        </p:nvSpPr>
        <p:spPr>
          <a:xfrm>
            <a:off x="0" y="0"/>
            <a:ext cx="12191695" cy="6858000"/>
          </a:xfrm>
          <a:prstGeom prst="rect">
            <a:avLst/>
          </a:prstGeom>
          <a:solidFill>
            <a:srgbClr val="141E14">
              <a:alpha val="40000"/>
            </a:srgbClr>
          </a:solidFill>
          <a:ln/>
        </p:spPr>
      </p:sp>
      <p:sp>
        <p:nvSpPr>
          <p:cNvPr id="9" name="Shape 5"/>
          <p:cNvSpPr/>
          <p:nvPr/>
        </p:nvSpPr>
        <p:spPr>
          <a:xfrm>
            <a:off x="381305" y="381305"/>
            <a:ext cx="11430000" cy="6096305"/>
          </a:xfrm>
          <a:prstGeom prst="rect">
            <a:avLst/>
          </a:prstGeom>
          <a:noFill/>
          <a:ln w="12700">
            <a:solidFill>
              <a:srgbClr val="FFFFFF">
                <a:alpha val="15000"/>
              </a:srgbClr>
            </a:solidFill>
            <a:prstDash val="solid"/>
          </a:ln>
        </p:spPr>
      </p:sp>
      <p:sp>
        <p:nvSpPr>
          <p:cNvPr id="10" name="Shape 6"/>
          <p:cNvSpPr/>
          <p:nvPr/>
        </p:nvSpPr>
        <p:spPr>
          <a:xfrm>
            <a:off x="761695" y="1310335"/>
            <a:ext cx="28346" cy="228600"/>
          </a:xfrm>
          <a:prstGeom prst="rect">
            <a:avLst/>
          </a:prstGeom>
          <a:solidFill>
            <a:srgbClr val="BFDBFE"/>
          </a:solidFill>
          <a:ln/>
        </p:spPr>
      </p:sp>
      <p:sp>
        <p:nvSpPr>
          <p:cNvPr id="11" name="Shape 7"/>
          <p:cNvSpPr/>
          <p:nvPr/>
        </p:nvSpPr>
        <p:spPr>
          <a:xfrm>
            <a:off x="761695" y="4547311"/>
            <a:ext cx="4953305" cy="9144"/>
          </a:xfrm>
          <a:prstGeom prst="rect">
            <a:avLst/>
          </a:prstGeom>
          <a:solidFill>
            <a:srgbClr val="FFFFFF">
              <a:alpha val="30000"/>
            </a:srgbClr>
          </a:solidFill>
          <a:ln/>
        </p:spPr>
      </p:sp>
      <p:sp>
        <p:nvSpPr>
          <p:cNvPr id="12" name="Text 8"/>
          <p:cNvSpPr txBox="1"/>
          <p:nvPr/>
        </p:nvSpPr>
        <p:spPr>
          <a:xfrm>
            <a:off x="942746" y="1310335"/>
            <a:ext cx="3258007" cy="228600"/>
          </a:xfrm>
          <a:prstGeom prst="rect">
            <a:avLst/>
          </a:prstGeom>
          <a:noFill/>
          <a:ln/>
        </p:spPr>
        <p:txBody>
          <a:bodyPr wrap="square" lIns="0" tIns="0" rIns="0" bIns="0" rtlCol="0" anchor="ctr"/>
          <a:lstStyle/>
          <a:p>
            <a:pPr algn="l" indent="0" marL="0">
              <a:buNone/>
            </a:pPr>
            <a:r>
              <a:rPr lang="en-US" sz="1200" dirty="0">
                <a:solidFill>
                  <a:srgbClr val="E0F2FE"/>
                </a:solidFill>
                <a:latin typeface="Noto Sans SC" pitchFamily="34" charset="0"/>
                <a:ea typeface="Noto Sans SC" pitchFamily="34" charset="-122"/>
                <a:cs typeface="Noto Sans SC" pitchFamily="34" charset="-120"/>
              </a:rPr>
              <a:t>PREMIUM NATURAL INGREDIENTS</a:t>
            </a:r>
            <a:endParaRPr lang="en-US" sz="1200" dirty="0"/>
          </a:p>
        </p:txBody>
      </p:sp>
      <p:sp>
        <p:nvSpPr>
          <p:cNvPr id="13" name="Text 9"/>
          <p:cNvSpPr txBox="1"/>
          <p:nvPr/>
        </p:nvSpPr>
        <p:spPr>
          <a:xfrm>
            <a:off x="761695" y="1682496"/>
            <a:ext cx="6706210" cy="991210"/>
          </a:xfrm>
          <a:prstGeom prst="rect">
            <a:avLst/>
          </a:prstGeom>
          <a:noFill/>
          <a:ln/>
        </p:spPr>
        <p:txBody>
          <a:bodyPr wrap="square" lIns="0" tIns="0" rIns="0" bIns="0" rtlCol="0" anchor="ctr"/>
          <a:lstStyle/>
          <a:p>
            <a:pPr algn="l" indent="0" marL="0">
              <a:buNone/>
            </a:pPr>
            <a:r>
              <a:rPr lang="en-US" sz="5400" b="1" dirty="0">
                <a:solidFill>
                  <a:srgbClr val="FFFFFF"/>
                </a:solidFill>
                <a:latin typeface="Noto Serif SC" pitchFamily="34" charset="0"/>
                <a:ea typeface="Noto Serif SC" pitchFamily="34" charset="-122"/>
                <a:cs typeface="Noto Serif SC" pitchFamily="34" charset="-120"/>
              </a:rPr>
              <a:t>Elevated Goodness</a:t>
            </a:r>
            <a:endParaRPr lang="en-US" sz="5400" dirty="0"/>
          </a:p>
        </p:txBody>
      </p:sp>
      <p:sp>
        <p:nvSpPr>
          <p:cNvPr id="14" name="Text 10"/>
          <p:cNvSpPr txBox="1"/>
          <p:nvPr/>
        </p:nvSpPr>
        <p:spPr>
          <a:xfrm>
            <a:off x="761695" y="2505456"/>
            <a:ext cx="4886554" cy="991210"/>
          </a:xfrm>
          <a:prstGeom prst="rect">
            <a:avLst/>
          </a:prstGeom>
          <a:noFill/>
          <a:ln/>
        </p:spPr>
        <p:txBody>
          <a:bodyPr wrap="square" lIns="0" tIns="0" rIns="0" bIns="0" rtlCol="0" anchor="ctr"/>
          <a:lstStyle/>
          <a:p>
            <a:pPr algn="l" indent="0" marL="0">
              <a:buNone/>
            </a:pPr>
            <a:r>
              <a:rPr lang="en-US" sz="5400" b="1" dirty="0">
                <a:solidFill>
                  <a:srgbClr val="FFFFFF"/>
                </a:solidFill>
                <a:latin typeface="Noto Serif SC" pitchFamily="34" charset="0"/>
                <a:ea typeface="Noto Serif SC" pitchFamily="34" charset="-122"/>
                <a:cs typeface="Noto Serif SC" pitchFamily="34" charset="-120"/>
              </a:rPr>
              <a:t>from Yunnan</a:t>
            </a:r>
            <a:endParaRPr lang="en-US" sz="5400" dirty="0"/>
          </a:p>
        </p:txBody>
      </p:sp>
      <p:sp>
        <p:nvSpPr>
          <p:cNvPr id="15" name="Text 11"/>
          <p:cNvSpPr txBox="1"/>
          <p:nvPr/>
        </p:nvSpPr>
        <p:spPr>
          <a:xfrm>
            <a:off x="761695" y="3575304"/>
            <a:ext cx="4625035" cy="571500"/>
          </a:xfrm>
          <a:prstGeom prst="rect">
            <a:avLst/>
          </a:prstGeom>
          <a:noFill/>
          <a:ln/>
        </p:spPr>
        <p:txBody>
          <a:bodyPr wrap="square" lIns="0" tIns="0" rIns="0" bIns="0" rtlCol="0" anchor="ctr"/>
          <a:lstStyle/>
          <a:p>
            <a:pPr algn="l" indent="0" marL="0">
              <a:buNone/>
            </a:pPr>
            <a:r>
              <a:rPr lang="en-US" sz="3100" dirty="0">
                <a:solidFill>
                  <a:srgbClr val="F3F4F6"/>
                </a:solidFill>
                <a:latin typeface="Noto Serif SC" pitchFamily="34" charset="0"/>
                <a:ea typeface="Noto Serif SC" pitchFamily="34" charset="-122"/>
                <a:cs typeface="Noto Serif SC" pitchFamily="34" charset="-120"/>
              </a:rPr>
              <a:t>云南鲜品 带给您的生活</a:t>
            </a:r>
            <a:endParaRPr lang="en-US" sz="3100" dirty="0"/>
          </a:p>
        </p:txBody>
      </p:sp>
      <p:sp>
        <p:nvSpPr>
          <p:cNvPr id="16" name="Text 12"/>
          <p:cNvSpPr txBox="1"/>
          <p:nvPr/>
        </p:nvSpPr>
        <p:spPr>
          <a:xfrm>
            <a:off x="761695" y="4890211"/>
            <a:ext cx="5095951" cy="277063"/>
          </a:xfrm>
          <a:prstGeom prst="rect">
            <a:avLst/>
          </a:prstGeom>
          <a:noFill/>
          <a:ln/>
        </p:spPr>
        <p:txBody>
          <a:bodyPr wrap="square" lIns="0" tIns="0" rIns="0" bIns="0" rtlCol="0" anchor="ctr"/>
          <a:lstStyle/>
          <a:p>
            <a:pPr algn="l" indent="0" marL="0">
              <a:buNone/>
            </a:pPr>
            <a:r>
              <a:rPr lang="en-US" sz="1500" dirty="0">
                <a:solidFill>
                  <a:srgbClr val="E5E7EB"/>
                </a:solidFill>
                <a:latin typeface="Noto Sans SC" pitchFamily="34" charset="0"/>
                <a:ea typeface="Noto Sans SC" pitchFamily="34" charset="-122"/>
                <a:cs typeface="Noto Sans SC" pitchFamily="34" charset="-120"/>
              </a:rPr>
              <a:t>我们将来自神秘高原“香格里拉”的天然香料与植物精华，</a:t>
            </a:r>
            <a:endParaRPr lang="en-US" sz="1500" dirty="0"/>
          </a:p>
        </p:txBody>
      </p:sp>
      <p:sp>
        <p:nvSpPr>
          <p:cNvPr id="17" name="Text 13"/>
          <p:cNvSpPr txBox="1"/>
          <p:nvPr/>
        </p:nvSpPr>
        <p:spPr>
          <a:xfrm>
            <a:off x="761695" y="5233111"/>
            <a:ext cx="2429561" cy="277063"/>
          </a:xfrm>
          <a:prstGeom prst="rect">
            <a:avLst/>
          </a:prstGeom>
          <a:noFill/>
          <a:ln/>
        </p:spPr>
        <p:txBody>
          <a:bodyPr wrap="square" lIns="0" tIns="0" rIns="0" bIns="0" rtlCol="0" anchor="ctr"/>
          <a:lstStyle/>
          <a:p>
            <a:pPr algn="l" indent="0" marL="0">
              <a:buNone/>
            </a:pPr>
            <a:r>
              <a:rPr lang="en-US" sz="1500" dirty="0">
                <a:solidFill>
                  <a:srgbClr val="E5E7EB"/>
                </a:solidFill>
                <a:latin typeface="Noto Sans SC" pitchFamily="34" charset="0"/>
                <a:ea typeface="Noto Sans SC" pitchFamily="34" charset="-122"/>
                <a:cs typeface="Noto Sans SC" pitchFamily="34" charset="-120"/>
              </a:rPr>
              <a:t>以纯净品质带到日本市场。</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2191695" cy="7372807"/>
          </a:xfrm>
          <a:prstGeom prst="rect">
            <a:avLst/>
          </a:prstGeom>
          <a:solidFill>
            <a:srgbClr val="F3F4F6"/>
          </a:solidFill>
          <a:ln/>
        </p:spPr>
      </p:sp>
      <p:sp>
        <p:nvSpPr>
          <p:cNvPr id="3" name="Shape 1"/>
          <p:cNvSpPr/>
          <p:nvPr/>
        </p:nvSpPr>
        <p:spPr>
          <a:xfrm>
            <a:off x="0" y="0"/>
            <a:ext cx="12191695" cy="7372807"/>
          </a:xfrm>
          <a:prstGeom prst="rect">
            <a:avLst/>
          </a:prstGeom>
          <a:solidFill>
            <a:srgbClr val="FFFFFF"/>
          </a:solidFill>
          <a:ln/>
        </p:spPr>
      </p:sp>
      <p:sp>
        <p:nvSpPr>
          <p:cNvPr id="4" name="Shape 2"/>
          <p:cNvSpPr/>
          <p:nvPr/>
        </p:nvSpPr>
        <p:spPr>
          <a:xfrm>
            <a:off x="666598" y="1133856"/>
            <a:ext cx="10858500" cy="9144"/>
          </a:xfrm>
          <a:prstGeom prst="rect">
            <a:avLst/>
          </a:prstGeom>
          <a:solidFill>
            <a:srgbClr val="E5E7EB"/>
          </a:solidFill>
          <a:ln/>
        </p:spPr>
      </p:sp>
      <p:sp>
        <p:nvSpPr>
          <p:cNvPr id="5" name="Text 3"/>
          <p:cNvSpPr txBox="1"/>
          <p:nvPr/>
        </p:nvSpPr>
        <p:spPr>
          <a:xfrm>
            <a:off x="666598" y="476402"/>
            <a:ext cx="972007"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SC" pitchFamily="34" charset="0"/>
                <a:ea typeface="Noto Sans SC" pitchFamily="34" charset="-122"/>
                <a:cs typeface="Noto Sans SC" pitchFamily="34" charset="-120"/>
              </a:rPr>
              <a:t>CONTACT US</a:t>
            </a:r>
            <a:endParaRPr lang="en-US" sz="900" dirty="0"/>
          </a:p>
        </p:txBody>
      </p:sp>
      <p:sp>
        <p:nvSpPr>
          <p:cNvPr id="6" name="Text 4"/>
          <p:cNvSpPr txBox="1"/>
          <p:nvPr/>
        </p:nvSpPr>
        <p:spPr>
          <a:xfrm>
            <a:off x="666598" y="619049"/>
            <a:ext cx="1457554"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SC" pitchFamily="34" charset="0"/>
                <a:ea typeface="Noto Serif SC" pitchFamily="34" charset="-122"/>
                <a:cs typeface="Noto Serif SC" pitchFamily="34" charset="-120"/>
              </a:rPr>
              <a:t>联系方式</a:t>
            </a:r>
            <a:endParaRPr lang="en-US" sz="2400" dirty="0"/>
          </a:p>
        </p:txBody>
      </p:sp>
      <p:sp>
        <p:nvSpPr>
          <p:cNvPr id="7" name="Text 5"/>
          <p:cNvSpPr txBox="1"/>
          <p:nvPr/>
        </p:nvSpPr>
        <p:spPr>
          <a:xfrm>
            <a:off x="11041380" y="472745"/>
            <a:ext cx="829361"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SC" pitchFamily="34" charset="0"/>
                <a:ea typeface="Noto Serif SC" pitchFamily="34" charset="-122"/>
                <a:cs typeface="Noto Serif SC" pitchFamily="34" charset="-120"/>
              </a:rPr>
              <a:t>10</a:t>
            </a:r>
            <a:endParaRPr lang="en-US" sz="3600" dirty="0"/>
          </a:p>
        </p:txBody>
      </p:sp>
      <p:sp>
        <p:nvSpPr>
          <p:cNvPr id="8" name="Text 6"/>
          <p:cNvSpPr txBox="1"/>
          <p:nvPr/>
        </p:nvSpPr>
        <p:spPr>
          <a:xfrm>
            <a:off x="666598" y="2172614"/>
            <a:ext cx="5839358" cy="972007"/>
          </a:xfrm>
          <a:prstGeom prst="rect">
            <a:avLst/>
          </a:prstGeom>
          <a:noFill/>
          <a:ln/>
        </p:spPr>
        <p:txBody>
          <a:bodyPr wrap="square" lIns="0" tIns="0" rIns="0" bIns="0" rtlCol="0" anchor="ctr"/>
          <a:lstStyle/>
          <a:p>
            <a:pPr algn="l" indent="0" marL="0">
              <a:buNone/>
            </a:pPr>
            <a:r>
              <a:rPr lang="en-US" sz="2700" b="1" dirty="0">
                <a:solidFill>
                  <a:srgbClr val="1F2937"/>
                </a:solidFill>
                <a:latin typeface="Noto Serif SC" pitchFamily="34" charset="0"/>
                <a:ea typeface="Noto Serif SC" pitchFamily="34" charset="-122"/>
                <a:cs typeface="Noto Serif SC" pitchFamily="34" charset="-120"/>
              </a:rPr>
              <a:t>将云南的自然之礼， 带给您的商业成功。</a:t>
            </a:r>
            <a:endParaRPr lang="en-US" sz="2700" dirty="0"/>
          </a:p>
        </p:txBody>
      </p:sp>
      <p:sp>
        <p:nvSpPr>
          <p:cNvPr id="9" name="Text 7"/>
          <p:cNvSpPr txBox="1"/>
          <p:nvPr/>
        </p:nvSpPr>
        <p:spPr>
          <a:xfrm>
            <a:off x="666598" y="3390595"/>
            <a:ext cx="5725058" cy="505663"/>
          </a:xfrm>
          <a:prstGeom prst="rect">
            <a:avLst/>
          </a:prstGeom>
          <a:noFill/>
          <a:ln/>
        </p:spPr>
        <p:txBody>
          <a:bodyPr wrap="square" lIns="0" tIns="0" rIns="0" bIns="0" rtlCol="0" anchor="ctr"/>
          <a:lstStyle/>
          <a:p>
            <a:pPr algn="l" indent="0" marL="0">
              <a:buNone/>
            </a:pPr>
            <a:r>
              <a:rPr lang="en-US" sz="1200" dirty="0">
                <a:solidFill>
                  <a:srgbClr val="4B5563"/>
                </a:solidFill>
                <a:latin typeface="Noto Sans SC" pitchFamily="34" charset="0"/>
                <a:ea typeface="Noto Sans SC" pitchFamily="34" charset="-122"/>
                <a:cs typeface="Noto Sans SC" pitchFamily="34" charset="-120"/>
              </a:rPr>
              <a:t>无论是天然香料的样品申请、OEM/ODM定制咨询，还是产品规格的详细确认，欢迎随时与我们联系。</a:t>
            </a:r>
            <a:endParaRPr lang="en-US" sz="1200" dirty="0"/>
          </a:p>
        </p:txBody>
      </p:sp>
      <p:sp>
        <p:nvSpPr>
          <p:cNvPr id="10" name="Text 8"/>
          <p:cNvSpPr txBox="1"/>
          <p:nvPr/>
        </p:nvSpPr>
        <p:spPr>
          <a:xfrm>
            <a:off x="666598" y="3939235"/>
            <a:ext cx="4849063" cy="228600"/>
          </a:xfrm>
          <a:prstGeom prst="rect">
            <a:avLst/>
          </a:prstGeom>
          <a:noFill/>
          <a:ln/>
        </p:spPr>
        <p:txBody>
          <a:bodyPr wrap="square" lIns="0" tIns="0" rIns="0" bIns="0" rtlCol="0" anchor="ctr"/>
          <a:lstStyle/>
          <a:p>
            <a:pPr algn="l" indent="0" marL="0">
              <a:buNone/>
            </a:pPr>
            <a:r>
              <a:rPr lang="en-US" sz="1200" dirty="0">
                <a:solidFill>
                  <a:srgbClr val="4B5563"/>
                </a:solidFill>
                <a:latin typeface="Noto Sans SC" pitchFamily="34" charset="0"/>
                <a:ea typeface="Noto Sans SC" pitchFamily="34" charset="-122"/>
                <a:cs typeface="Noto Sans SC" pitchFamily="34" charset="-120"/>
              </a:rPr>
              <a:t>我们在东京的专业团队将根据您的需求，迅速为您提供最佳解决方案。</a:t>
            </a:r>
            <a:endParaRPr lang="en-US" sz="1200" dirty="0"/>
          </a:p>
        </p:txBody>
      </p:sp>
      <p:sp>
        <p:nvSpPr>
          <p:cNvPr id="11" name="Shape 9"/>
          <p:cNvSpPr/>
          <p:nvPr/>
        </p:nvSpPr>
        <p:spPr>
          <a:xfrm>
            <a:off x="666598" y="4575658"/>
            <a:ext cx="2743200" cy="685800"/>
          </a:xfrm>
          <a:prstGeom prst="roundRect">
            <a:avLst>
              <a:gd name="adj" fmla="val 14815"/>
            </a:avLst>
          </a:prstGeom>
          <a:solidFill>
            <a:srgbClr val="F9FAFB"/>
          </a:solidFill>
          <a:ln w="12700">
            <a:solidFill>
              <a:srgbClr val="E5E7EB"/>
            </a:solidFill>
            <a:prstDash val="solid"/>
          </a:ln>
        </p:spPr>
      </p:sp>
      <p:sp>
        <p:nvSpPr>
          <p:cNvPr id="12" name="Shape 10"/>
          <p:cNvSpPr/>
          <p:nvPr/>
        </p:nvSpPr>
        <p:spPr>
          <a:xfrm>
            <a:off x="819302" y="4727448"/>
            <a:ext cx="381305" cy="381305"/>
          </a:xfrm>
          <a:prstGeom prst="ellipse">
            <a:avLst/>
          </a:prstGeom>
          <a:solidFill>
            <a:srgbClr val="FFFFFF"/>
          </a:solidFill>
          <a:ln/>
          <a:effectLst>
            <a:outerShdw sx="100000" sy="100000" kx="0" ky="0" algn="bl" rotWithShape="0" blurRad="38100" dist="25400" dir="5400000">
              <a:srgbClr val="000000">
                <a:alpha val="5000"/>
              </a:srgbClr>
            </a:outerShdw>
          </a:effectLst>
        </p:spPr>
      </p:sp>
      <p:pic>
        <p:nvPicPr>
          <p:cNvPr id="13" name="Image 0" descr="preencoded.png">    </p:cNvPr>
          <p:cNvPicPr>
            <a:picLocks noChangeAspect="1"/>
          </p:cNvPicPr>
          <p:nvPr/>
        </p:nvPicPr>
        <p:blipFill>
          <a:blip r:embed="rId1"/>
          <a:srcRect l="0" r="0" t="0" b="0"/>
          <a:stretch/>
        </p:blipFill>
        <p:spPr>
          <a:xfrm>
            <a:off x="923544" y="4832604"/>
            <a:ext cx="171907" cy="171907"/>
          </a:xfrm>
          <a:prstGeom prst="rect">
            <a:avLst/>
          </a:prstGeom>
        </p:spPr>
      </p:pic>
      <p:sp>
        <p:nvSpPr>
          <p:cNvPr id="14" name="Text 11"/>
          <p:cNvSpPr txBox="1"/>
          <p:nvPr/>
        </p:nvSpPr>
        <p:spPr>
          <a:xfrm>
            <a:off x="1314907" y="4817974"/>
            <a:ext cx="900684"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Noto Sans SC" pitchFamily="34" charset="0"/>
                <a:ea typeface="Noto Sans SC" pitchFamily="34" charset="-122"/>
                <a:cs typeface="Noto Sans SC" pitchFamily="34" charset="-120"/>
              </a:rPr>
              <a:t>提供免费样品</a:t>
            </a:r>
            <a:endParaRPr lang="en-US" sz="1000" dirty="0"/>
          </a:p>
        </p:txBody>
      </p:sp>
      <p:sp>
        <p:nvSpPr>
          <p:cNvPr id="15" name="Shape 12"/>
          <p:cNvSpPr/>
          <p:nvPr/>
        </p:nvSpPr>
        <p:spPr>
          <a:xfrm>
            <a:off x="3592678" y="4575658"/>
            <a:ext cx="2743200" cy="685800"/>
          </a:xfrm>
          <a:prstGeom prst="roundRect">
            <a:avLst>
              <a:gd name="adj" fmla="val 14815"/>
            </a:avLst>
          </a:prstGeom>
          <a:solidFill>
            <a:srgbClr val="F9FAFB"/>
          </a:solidFill>
          <a:ln w="12700">
            <a:solidFill>
              <a:srgbClr val="E5E7EB"/>
            </a:solidFill>
            <a:prstDash val="solid"/>
          </a:ln>
        </p:spPr>
      </p:sp>
      <p:sp>
        <p:nvSpPr>
          <p:cNvPr id="16" name="Shape 13"/>
          <p:cNvSpPr/>
          <p:nvPr/>
        </p:nvSpPr>
        <p:spPr>
          <a:xfrm>
            <a:off x="3745382" y="4727448"/>
            <a:ext cx="381305" cy="381305"/>
          </a:xfrm>
          <a:prstGeom prst="ellipse">
            <a:avLst/>
          </a:prstGeom>
          <a:solidFill>
            <a:srgbClr val="FFFFFF"/>
          </a:solidFill>
          <a:ln/>
          <a:effectLst>
            <a:outerShdw sx="100000" sy="100000" kx="0" ky="0" algn="bl" rotWithShape="0" blurRad="38100" dist="25400" dir="5400000">
              <a:srgbClr val="000000">
                <a:alpha val="5000"/>
              </a:srgbClr>
            </a:outerShdw>
          </a:effectLst>
        </p:spPr>
      </p:sp>
      <p:pic>
        <p:nvPicPr>
          <p:cNvPr id="17" name="Image 1" descr="preencoded.png">    </p:cNvPr>
          <p:cNvPicPr>
            <a:picLocks noChangeAspect="1"/>
          </p:cNvPicPr>
          <p:nvPr/>
        </p:nvPicPr>
        <p:blipFill>
          <a:blip r:embed="rId2"/>
          <a:srcRect l="-1773" r="-1773" t="0" b="0"/>
          <a:stretch/>
        </p:blipFill>
        <p:spPr>
          <a:xfrm>
            <a:off x="3868826" y="4832604"/>
            <a:ext cx="133502" cy="171907"/>
          </a:xfrm>
          <a:prstGeom prst="rect">
            <a:avLst/>
          </a:prstGeom>
        </p:spPr>
      </p:pic>
      <p:sp>
        <p:nvSpPr>
          <p:cNvPr id="18" name="Text 14"/>
          <p:cNvSpPr txBox="1"/>
          <p:nvPr/>
        </p:nvSpPr>
        <p:spPr>
          <a:xfrm>
            <a:off x="4240987" y="4817974"/>
            <a:ext cx="900684"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Noto Sans SC" pitchFamily="34" charset="0"/>
                <a:ea typeface="Noto Sans SC" pitchFamily="34" charset="-122"/>
                <a:cs typeface="Noto Sans SC" pitchFamily="34" charset="-120"/>
              </a:rPr>
              <a:t>报价与成分表</a:t>
            </a:r>
            <a:endParaRPr lang="en-US" sz="1000" dirty="0"/>
          </a:p>
        </p:txBody>
      </p:sp>
      <p:sp>
        <p:nvSpPr>
          <p:cNvPr id="19" name="Shape 15"/>
          <p:cNvSpPr/>
          <p:nvPr/>
        </p:nvSpPr>
        <p:spPr>
          <a:xfrm>
            <a:off x="666598" y="5451653"/>
            <a:ext cx="2743200" cy="685800"/>
          </a:xfrm>
          <a:prstGeom prst="roundRect">
            <a:avLst>
              <a:gd name="adj" fmla="val 14815"/>
            </a:avLst>
          </a:prstGeom>
          <a:solidFill>
            <a:srgbClr val="F9FAFB"/>
          </a:solidFill>
          <a:ln w="12700">
            <a:solidFill>
              <a:srgbClr val="E5E7EB"/>
            </a:solidFill>
            <a:prstDash val="solid"/>
          </a:ln>
        </p:spPr>
      </p:sp>
      <p:sp>
        <p:nvSpPr>
          <p:cNvPr id="20" name="Shape 16"/>
          <p:cNvSpPr/>
          <p:nvPr/>
        </p:nvSpPr>
        <p:spPr>
          <a:xfrm>
            <a:off x="819302" y="5604358"/>
            <a:ext cx="381305" cy="381305"/>
          </a:xfrm>
          <a:prstGeom prst="ellipse">
            <a:avLst/>
          </a:prstGeom>
          <a:solidFill>
            <a:srgbClr val="FFFFFF"/>
          </a:solidFill>
          <a:ln/>
          <a:effectLst>
            <a:outerShdw sx="100000" sy="100000" kx="0" ky="0" algn="bl" rotWithShape="0" blurRad="38100" dist="25400" dir="5400000">
              <a:srgbClr val="000000">
                <a:alpha val="5000"/>
              </a:srgbClr>
            </a:outerShdw>
          </a:effectLst>
        </p:spPr>
      </p:sp>
      <p:pic>
        <p:nvPicPr>
          <p:cNvPr id="21" name="Image 2" descr="preencoded.png">    </p:cNvPr>
          <p:cNvPicPr>
            <a:picLocks noChangeAspect="1"/>
          </p:cNvPicPr>
          <p:nvPr/>
        </p:nvPicPr>
        <p:blipFill>
          <a:blip r:embed="rId3"/>
          <a:srcRect l="-1064" r="-1064" t="0" b="0"/>
          <a:stretch/>
        </p:blipFill>
        <p:spPr>
          <a:xfrm>
            <a:off x="899770" y="5708599"/>
            <a:ext cx="219456" cy="171907"/>
          </a:xfrm>
          <a:prstGeom prst="rect">
            <a:avLst/>
          </a:prstGeom>
        </p:spPr>
      </p:pic>
      <p:sp>
        <p:nvSpPr>
          <p:cNvPr id="22" name="Text 17"/>
          <p:cNvSpPr txBox="1"/>
          <p:nvPr/>
        </p:nvSpPr>
        <p:spPr>
          <a:xfrm>
            <a:off x="1314907" y="5694883"/>
            <a:ext cx="900684"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Noto Sans SC" pitchFamily="34" charset="0"/>
                <a:ea typeface="Noto Sans SC" pitchFamily="34" charset="-122"/>
                <a:cs typeface="Noto Sans SC" pitchFamily="34" charset="-120"/>
              </a:rPr>
              <a:t>产品企划咨询</a:t>
            </a:r>
            <a:endParaRPr lang="en-US" sz="1000" dirty="0"/>
          </a:p>
        </p:txBody>
      </p:sp>
      <p:sp>
        <p:nvSpPr>
          <p:cNvPr id="23" name="Shape 18"/>
          <p:cNvSpPr/>
          <p:nvPr/>
        </p:nvSpPr>
        <p:spPr>
          <a:xfrm>
            <a:off x="3592678" y="5451653"/>
            <a:ext cx="2743200" cy="685800"/>
          </a:xfrm>
          <a:prstGeom prst="roundRect">
            <a:avLst>
              <a:gd name="adj" fmla="val 14815"/>
            </a:avLst>
          </a:prstGeom>
          <a:solidFill>
            <a:srgbClr val="F9FAFB"/>
          </a:solidFill>
          <a:ln w="12700">
            <a:solidFill>
              <a:srgbClr val="E5E7EB"/>
            </a:solidFill>
            <a:prstDash val="solid"/>
          </a:ln>
        </p:spPr>
      </p:sp>
      <p:sp>
        <p:nvSpPr>
          <p:cNvPr id="24" name="Shape 19"/>
          <p:cNvSpPr/>
          <p:nvPr/>
        </p:nvSpPr>
        <p:spPr>
          <a:xfrm>
            <a:off x="3745382" y="5604358"/>
            <a:ext cx="381305" cy="381305"/>
          </a:xfrm>
          <a:prstGeom prst="ellipse">
            <a:avLst/>
          </a:prstGeom>
          <a:solidFill>
            <a:srgbClr val="FFFFFF"/>
          </a:solidFill>
          <a:ln/>
          <a:effectLst>
            <a:outerShdw sx="100000" sy="100000" kx="0" ky="0" algn="bl" rotWithShape="0" blurRad="38100" dist="25400" dir="5400000">
              <a:srgbClr val="000000">
                <a:alpha val="5000"/>
              </a:srgbClr>
            </a:outerShdw>
          </a:effectLst>
        </p:spPr>
      </p:sp>
      <p:pic>
        <p:nvPicPr>
          <p:cNvPr id="25" name="Image 3" descr="preencoded.png">    </p:cNvPr>
          <p:cNvPicPr>
            <a:picLocks noChangeAspect="1"/>
          </p:cNvPicPr>
          <p:nvPr/>
        </p:nvPicPr>
        <p:blipFill>
          <a:blip r:embed="rId4"/>
          <a:srcRect l="-1064" r="-1064" t="0" b="0"/>
          <a:stretch/>
        </p:blipFill>
        <p:spPr>
          <a:xfrm>
            <a:off x="3826764" y="5708599"/>
            <a:ext cx="219456" cy="171907"/>
          </a:xfrm>
          <a:prstGeom prst="rect">
            <a:avLst/>
          </a:prstGeom>
        </p:spPr>
      </p:pic>
      <p:sp>
        <p:nvSpPr>
          <p:cNvPr id="26" name="Text 20"/>
          <p:cNvSpPr txBox="1"/>
          <p:nvPr/>
        </p:nvSpPr>
        <p:spPr>
          <a:xfrm>
            <a:off x="4240987" y="5694883"/>
            <a:ext cx="1034186"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Noto Sans SC" pitchFamily="34" charset="0"/>
                <a:ea typeface="Noto Sans SC" pitchFamily="34" charset="-122"/>
                <a:cs typeface="Noto Sans SC" pitchFamily="34" charset="-120"/>
              </a:rPr>
              <a:t>支持小批量订单</a:t>
            </a:r>
            <a:endParaRPr lang="en-US" sz="1000" dirty="0"/>
          </a:p>
        </p:txBody>
      </p:sp>
      <p:sp>
        <p:nvSpPr>
          <p:cNvPr id="27" name="Shape 21"/>
          <p:cNvSpPr/>
          <p:nvPr/>
        </p:nvSpPr>
        <p:spPr>
          <a:xfrm>
            <a:off x="6995160" y="1429207"/>
            <a:ext cx="4533595" cy="5467198"/>
          </a:xfrm>
          <a:prstGeom prst="roundRect">
            <a:avLst>
              <a:gd name="adj" fmla="val 678"/>
            </a:avLst>
          </a:prstGeom>
          <a:solidFill>
            <a:srgbClr val="FFFFFF"/>
          </a:solidFill>
          <a:ln w="12700">
            <a:solidFill>
              <a:srgbClr val="E5E7EB"/>
            </a:solidFill>
            <a:prstDash val="solid"/>
          </a:ln>
          <a:effectLst>
            <a:outerShdw sx="100000" sy="100000" kx="0" ky="0" algn="bl" rotWithShape="0" blurRad="241300" dist="101600" dir="5400000">
              <a:srgbClr val="000000">
                <a:alpha val="10000"/>
              </a:srgbClr>
            </a:outerShdw>
          </a:effectLst>
        </p:spPr>
      </p:sp>
      <p:sp>
        <p:nvSpPr>
          <p:cNvPr id="28" name="Shape 22"/>
          <p:cNvSpPr/>
          <p:nvPr/>
        </p:nvSpPr>
        <p:spPr>
          <a:xfrm>
            <a:off x="6995160" y="1429207"/>
            <a:ext cx="4510735" cy="57607"/>
          </a:xfrm>
          <a:prstGeom prst="rect">
            <a:avLst/>
          </a:prstGeom>
          <a:solidFill>
            <a:srgbClr val="059669"/>
          </a:solidFill>
          <a:ln/>
        </p:spPr>
      </p:sp>
      <p:sp>
        <p:nvSpPr>
          <p:cNvPr id="29" name="Shape 23"/>
          <p:cNvSpPr/>
          <p:nvPr/>
        </p:nvSpPr>
        <p:spPr>
          <a:xfrm>
            <a:off x="10372954" y="5738774"/>
            <a:ext cx="1429207" cy="1429207"/>
          </a:xfrm>
          <a:prstGeom prst="ellipse">
            <a:avLst/>
          </a:prstGeom>
          <a:solidFill>
            <a:srgbClr val="ECFDF5">
              <a:alpha val="60000"/>
            </a:srgbClr>
          </a:solidFill>
          <a:ln/>
        </p:spPr>
      </p:sp>
      <p:sp>
        <p:nvSpPr>
          <p:cNvPr id="30" name="Text 24"/>
          <p:cNvSpPr txBox="1"/>
          <p:nvPr/>
        </p:nvSpPr>
        <p:spPr>
          <a:xfrm>
            <a:off x="7385609" y="1819656"/>
            <a:ext cx="1543507" cy="333756"/>
          </a:xfrm>
          <a:prstGeom prst="rect">
            <a:avLst/>
          </a:prstGeom>
          <a:noFill/>
          <a:ln/>
        </p:spPr>
        <p:txBody>
          <a:bodyPr wrap="square" lIns="0" tIns="0" rIns="0" bIns="0" rtlCol="0" anchor="ctr"/>
          <a:lstStyle/>
          <a:p>
            <a:pPr algn="l" indent="0" marL="0">
              <a:buNone/>
            </a:pPr>
            <a:r>
              <a:rPr lang="en-US" sz="1800" b="1" dirty="0">
                <a:solidFill>
                  <a:srgbClr val="064E3B"/>
                </a:solidFill>
                <a:latin typeface="Noto Serif SC" pitchFamily="34" charset="0"/>
                <a:ea typeface="Noto Serif SC" pitchFamily="34" charset="-122"/>
                <a:cs typeface="Noto Serif SC" pitchFamily="34" charset="-120"/>
              </a:rPr>
              <a:t>凤凰有限公司</a:t>
            </a:r>
            <a:endParaRPr lang="en-US" sz="1800" dirty="0"/>
          </a:p>
        </p:txBody>
      </p:sp>
      <p:sp>
        <p:nvSpPr>
          <p:cNvPr id="31" name="Shape 25"/>
          <p:cNvSpPr/>
          <p:nvPr/>
        </p:nvSpPr>
        <p:spPr>
          <a:xfrm>
            <a:off x="7385609" y="2553005"/>
            <a:ext cx="3752698" cy="9144"/>
          </a:xfrm>
          <a:prstGeom prst="rect">
            <a:avLst/>
          </a:prstGeom>
          <a:solidFill>
            <a:srgbClr val="F3F4F6"/>
          </a:solidFill>
          <a:ln/>
        </p:spPr>
      </p:sp>
      <p:sp>
        <p:nvSpPr>
          <p:cNvPr id="32" name="Text 26"/>
          <p:cNvSpPr txBox="1"/>
          <p:nvPr/>
        </p:nvSpPr>
        <p:spPr>
          <a:xfrm>
            <a:off x="7385609" y="2238451"/>
            <a:ext cx="676656"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SC" pitchFamily="34" charset="0"/>
                <a:ea typeface="Noto Sans SC" pitchFamily="34" charset="-122"/>
                <a:cs typeface="Noto Sans SC" pitchFamily="34" charset="-120"/>
              </a:rPr>
              <a:t>Fvnix LLC.</a:t>
            </a:r>
            <a:endParaRPr lang="en-US" sz="900" dirty="0"/>
          </a:p>
        </p:txBody>
      </p:sp>
      <p:sp>
        <p:nvSpPr>
          <p:cNvPr id="33" name="Shape 27"/>
          <p:cNvSpPr/>
          <p:nvPr/>
        </p:nvSpPr>
        <p:spPr>
          <a:xfrm>
            <a:off x="7385609" y="2943454"/>
            <a:ext cx="2133295" cy="448056"/>
          </a:xfrm>
          <a:prstGeom prst="roundRect">
            <a:avLst>
              <a:gd name="adj" fmla="val 34737"/>
            </a:avLst>
          </a:prstGeom>
          <a:solidFill>
            <a:srgbClr val="F0FDF4"/>
          </a:solidFill>
          <a:ln/>
        </p:spPr>
      </p:sp>
      <p:sp>
        <p:nvSpPr>
          <p:cNvPr id="34" name="Shape 28"/>
          <p:cNvSpPr/>
          <p:nvPr/>
        </p:nvSpPr>
        <p:spPr>
          <a:xfrm>
            <a:off x="7499909" y="3066898"/>
            <a:ext cx="428854" cy="200254"/>
          </a:xfrm>
          <a:prstGeom prst="roundRect">
            <a:avLst>
              <a:gd name="adj" fmla="val 86975"/>
            </a:avLst>
          </a:prstGeom>
          <a:solidFill>
            <a:srgbClr val="059669"/>
          </a:solidFill>
          <a:ln/>
        </p:spPr>
      </p:sp>
      <p:pic>
        <p:nvPicPr>
          <p:cNvPr id="35" name="Image 4" descr="preencoded.png">    </p:cNvPr>
          <p:cNvPicPr>
            <a:picLocks noChangeAspect="1"/>
          </p:cNvPicPr>
          <p:nvPr/>
        </p:nvPicPr>
        <p:blipFill>
          <a:blip r:embed="rId5"/>
          <a:srcRect l="-24850" r="-24850" t="0" b="0"/>
          <a:stretch/>
        </p:blipFill>
        <p:spPr>
          <a:xfrm>
            <a:off x="7385609" y="3576218"/>
            <a:ext cx="228600" cy="152705"/>
          </a:xfrm>
          <a:prstGeom prst="rect">
            <a:avLst/>
          </a:prstGeom>
        </p:spPr>
      </p:pic>
      <p:pic>
        <p:nvPicPr>
          <p:cNvPr id="36" name="Image 5" descr="preencoded.png">    </p:cNvPr>
          <p:cNvPicPr>
            <a:picLocks noChangeAspect="1"/>
          </p:cNvPicPr>
          <p:nvPr/>
        </p:nvPicPr>
        <p:blipFill>
          <a:blip r:embed="rId6"/>
          <a:srcRect l="-49800" r="-49800" t="0" b="0"/>
          <a:stretch/>
        </p:blipFill>
        <p:spPr>
          <a:xfrm>
            <a:off x="7385609" y="4190695"/>
            <a:ext cx="228600" cy="152705"/>
          </a:xfrm>
          <a:prstGeom prst="rect">
            <a:avLst/>
          </a:prstGeom>
        </p:spPr>
      </p:pic>
      <p:pic>
        <p:nvPicPr>
          <p:cNvPr id="37" name="Image 6" descr="preencoded.png">    </p:cNvPr>
          <p:cNvPicPr>
            <a:picLocks noChangeAspect="1"/>
          </p:cNvPicPr>
          <p:nvPr/>
        </p:nvPicPr>
        <p:blipFill>
          <a:blip r:embed="rId7"/>
          <a:srcRect l="-24850" r="-24850" t="0" b="0"/>
          <a:stretch/>
        </p:blipFill>
        <p:spPr>
          <a:xfrm>
            <a:off x="7385609" y="4748479"/>
            <a:ext cx="228600" cy="152705"/>
          </a:xfrm>
          <a:prstGeom prst="rect">
            <a:avLst/>
          </a:prstGeom>
        </p:spPr>
      </p:pic>
      <p:pic>
        <p:nvPicPr>
          <p:cNvPr id="38" name="Image 7" descr="preencoded.png">    </p:cNvPr>
          <p:cNvPicPr>
            <a:picLocks noChangeAspect="1"/>
          </p:cNvPicPr>
          <p:nvPr/>
        </p:nvPicPr>
        <p:blipFill>
          <a:blip r:embed="rId8"/>
          <a:srcRect l="-49800" r="-49800" t="0" b="0"/>
          <a:stretch/>
        </p:blipFill>
        <p:spPr>
          <a:xfrm>
            <a:off x="7385609" y="5305349"/>
            <a:ext cx="228600" cy="152705"/>
          </a:xfrm>
          <a:prstGeom prst="rect">
            <a:avLst/>
          </a:prstGeom>
        </p:spPr>
      </p:pic>
      <p:sp>
        <p:nvSpPr>
          <p:cNvPr id="39" name="Text 29"/>
          <p:cNvSpPr txBox="1"/>
          <p:nvPr/>
        </p:nvSpPr>
        <p:spPr>
          <a:xfrm>
            <a:off x="7557516" y="3086100"/>
            <a:ext cx="393192" cy="152705"/>
          </a:xfrm>
          <a:prstGeom prst="rect">
            <a:avLst/>
          </a:prstGeom>
          <a:noFill/>
          <a:ln/>
        </p:spPr>
        <p:txBody>
          <a:bodyPr wrap="square" lIns="0" tIns="0" rIns="0" bIns="0" rtlCol="0" anchor="ctr"/>
          <a:lstStyle/>
          <a:p>
            <a:pPr algn="l" indent="0" marL="0">
              <a:buNone/>
            </a:pPr>
            <a:r>
              <a:rPr lang="en-US" sz="800" dirty="0">
                <a:solidFill>
                  <a:srgbClr val="FFFFFF"/>
                </a:solidFill>
                <a:latin typeface="Noto Sans SC" pitchFamily="34" charset="0"/>
                <a:ea typeface="Noto Sans SC" pitchFamily="34" charset="-122"/>
                <a:cs typeface="Noto Sans SC" pitchFamily="34" charset="-120"/>
              </a:rPr>
              <a:t>联系人</a:t>
            </a:r>
            <a:endParaRPr lang="en-US" sz="800" dirty="0"/>
          </a:p>
        </p:txBody>
      </p:sp>
      <p:sp>
        <p:nvSpPr>
          <p:cNvPr id="40" name="Text 30"/>
          <p:cNvSpPr txBox="1"/>
          <p:nvPr/>
        </p:nvSpPr>
        <p:spPr>
          <a:xfrm>
            <a:off x="8005572" y="3057754"/>
            <a:ext cx="1507846" cy="200254"/>
          </a:xfrm>
          <a:prstGeom prst="rect">
            <a:avLst/>
          </a:prstGeom>
          <a:noFill/>
          <a:ln/>
        </p:spPr>
        <p:txBody>
          <a:bodyPr wrap="square" lIns="0" tIns="0" rIns="0" bIns="0" rtlCol="0" anchor="ctr"/>
          <a:lstStyle/>
          <a:p>
            <a:pPr algn="l" indent="0" marL="0">
              <a:buNone/>
            </a:pPr>
            <a:r>
              <a:rPr lang="en-US" sz="1100" b="1" dirty="0">
                <a:solidFill>
                  <a:srgbClr val="064E3B"/>
                </a:solidFill>
                <a:latin typeface="Noto Sans SC" pitchFamily="34" charset="0"/>
                <a:ea typeface="Noto Sans SC" pitchFamily="34" charset="-122"/>
                <a:cs typeface="Noto Sans SC" pitchFamily="34" charset="-120"/>
              </a:rPr>
              <a:t>叶 维舟 (Ye Weizhou)</a:t>
            </a:r>
            <a:endParaRPr lang="en-US" sz="1100" dirty="0"/>
          </a:p>
        </p:txBody>
      </p:sp>
      <p:sp>
        <p:nvSpPr>
          <p:cNvPr id="41" name="Text 31"/>
          <p:cNvSpPr txBox="1"/>
          <p:nvPr/>
        </p:nvSpPr>
        <p:spPr>
          <a:xfrm>
            <a:off x="7614209" y="3538728"/>
            <a:ext cx="269748" cy="152705"/>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TEL</a:t>
            </a:r>
            <a:endParaRPr lang="en-US" sz="800" dirty="0"/>
          </a:p>
        </p:txBody>
      </p:sp>
      <p:sp>
        <p:nvSpPr>
          <p:cNvPr id="42" name="Text 32"/>
          <p:cNvSpPr txBox="1"/>
          <p:nvPr/>
        </p:nvSpPr>
        <p:spPr>
          <a:xfrm>
            <a:off x="7614209" y="3715207"/>
            <a:ext cx="1848002" cy="277063"/>
          </a:xfrm>
          <a:prstGeom prst="rect">
            <a:avLst/>
          </a:prstGeom>
          <a:noFill/>
          <a:ln/>
        </p:spPr>
        <p:txBody>
          <a:bodyPr wrap="square" lIns="0" tIns="0" rIns="0" bIns="0" rtlCol="0" anchor="ctr"/>
          <a:lstStyle/>
          <a:p>
            <a:pPr algn="l" indent="0" marL="0">
              <a:buNone/>
            </a:pPr>
            <a:r>
              <a:rPr lang="en-US" sz="1500" b="1" dirty="0">
                <a:solidFill>
                  <a:srgbClr val="1F2937"/>
                </a:solidFill>
                <a:latin typeface="Noto Sans SC" pitchFamily="34" charset="0"/>
                <a:ea typeface="Noto Sans SC" pitchFamily="34" charset="-122"/>
                <a:cs typeface="Noto Sans SC" pitchFamily="34" charset="-120"/>
              </a:rPr>
              <a:t>+81-3-6914-3633</a:t>
            </a:r>
            <a:endParaRPr lang="en-US" sz="1500" dirty="0"/>
          </a:p>
        </p:txBody>
      </p:sp>
      <p:sp>
        <p:nvSpPr>
          <p:cNvPr id="43" name="Text 33"/>
          <p:cNvSpPr txBox="1"/>
          <p:nvPr/>
        </p:nvSpPr>
        <p:spPr>
          <a:xfrm>
            <a:off x="7614209" y="4153205"/>
            <a:ext cx="459943" cy="152705"/>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MOBILE</a:t>
            </a:r>
            <a:endParaRPr lang="en-US" sz="800" dirty="0"/>
          </a:p>
        </p:txBody>
      </p:sp>
      <p:sp>
        <p:nvSpPr>
          <p:cNvPr id="44" name="Text 34"/>
          <p:cNvSpPr txBox="1"/>
          <p:nvPr/>
        </p:nvSpPr>
        <p:spPr>
          <a:xfrm>
            <a:off x="7614209" y="4328770"/>
            <a:ext cx="1410005" cy="228600"/>
          </a:xfrm>
          <a:prstGeom prst="rect">
            <a:avLst/>
          </a:prstGeom>
          <a:noFill/>
          <a:ln/>
        </p:spPr>
        <p:txBody>
          <a:bodyPr wrap="square" lIns="0" tIns="0" rIns="0" bIns="0" rtlCol="0" anchor="ctr"/>
          <a:lstStyle/>
          <a:p>
            <a:pPr algn="l" indent="0" marL="0">
              <a:buNone/>
            </a:pPr>
            <a:r>
              <a:rPr lang="en-US" sz="1200" dirty="0">
                <a:solidFill>
                  <a:srgbClr val="374151"/>
                </a:solidFill>
                <a:latin typeface="Noto Sans SC" pitchFamily="34" charset="0"/>
                <a:ea typeface="Noto Sans SC" pitchFamily="34" charset="-122"/>
                <a:cs typeface="Noto Sans SC" pitchFamily="34" charset="-120"/>
              </a:rPr>
              <a:t>+81-80-4363-2780</a:t>
            </a:r>
            <a:endParaRPr lang="en-US" sz="1200" dirty="0"/>
          </a:p>
        </p:txBody>
      </p:sp>
      <p:sp>
        <p:nvSpPr>
          <p:cNvPr id="45" name="Text 35"/>
          <p:cNvSpPr txBox="1"/>
          <p:nvPr/>
        </p:nvSpPr>
        <p:spPr>
          <a:xfrm>
            <a:off x="7614209" y="4710074"/>
            <a:ext cx="384048" cy="152705"/>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EMAIL</a:t>
            </a:r>
            <a:endParaRPr lang="en-US" sz="800" dirty="0"/>
          </a:p>
        </p:txBody>
      </p:sp>
      <p:sp>
        <p:nvSpPr>
          <p:cNvPr id="46" name="Text 36"/>
          <p:cNvSpPr txBox="1"/>
          <p:nvPr/>
        </p:nvSpPr>
        <p:spPr>
          <a:xfrm>
            <a:off x="7614209" y="4886554"/>
            <a:ext cx="1257300" cy="228600"/>
          </a:xfrm>
          <a:prstGeom prst="rect">
            <a:avLst/>
          </a:prstGeom>
          <a:noFill/>
          <a:ln/>
        </p:spPr>
        <p:txBody>
          <a:bodyPr wrap="square" lIns="0" tIns="0" rIns="0" bIns="0" rtlCol="0" anchor="ctr"/>
          <a:lstStyle/>
          <a:p>
            <a:pPr algn="l" indent="0" marL="0">
              <a:buNone/>
            </a:pPr>
            <a:r>
              <a:rPr lang="en-US" sz="1200" dirty="0">
                <a:solidFill>
                  <a:srgbClr val="374151"/>
                </a:solidFill>
                <a:latin typeface="Noto Sans SC" pitchFamily="34" charset="0"/>
                <a:ea typeface="Noto Sans SC" pitchFamily="34" charset="-122"/>
                <a:cs typeface="Noto Sans SC" pitchFamily="34" charset="-120"/>
              </a:rPr>
              <a:t>info@fvnix.com</a:t>
            </a:r>
            <a:endParaRPr lang="en-US" sz="1200" dirty="0"/>
          </a:p>
        </p:txBody>
      </p:sp>
      <p:sp>
        <p:nvSpPr>
          <p:cNvPr id="47" name="Text 37"/>
          <p:cNvSpPr txBox="1"/>
          <p:nvPr/>
        </p:nvSpPr>
        <p:spPr>
          <a:xfrm>
            <a:off x="7614209" y="5266944"/>
            <a:ext cx="545897" cy="152705"/>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ADDRESS</a:t>
            </a:r>
            <a:endParaRPr lang="en-US" sz="800" dirty="0"/>
          </a:p>
        </p:txBody>
      </p:sp>
      <p:sp>
        <p:nvSpPr>
          <p:cNvPr id="48" name="Text 38"/>
          <p:cNvSpPr txBox="1"/>
          <p:nvPr/>
        </p:nvSpPr>
        <p:spPr>
          <a:xfrm>
            <a:off x="7614209" y="5443423"/>
            <a:ext cx="986638" cy="191110"/>
          </a:xfrm>
          <a:prstGeom prst="rect">
            <a:avLst/>
          </a:prstGeom>
          <a:noFill/>
          <a:ln/>
        </p:spPr>
        <p:txBody>
          <a:bodyPr wrap="square" lIns="0" tIns="0" rIns="0" bIns="0" rtlCol="0" anchor="ctr"/>
          <a:lstStyle/>
          <a:p>
            <a:pPr algn="l" indent="0" marL="0">
              <a:buNone/>
            </a:pPr>
            <a:r>
              <a:rPr lang="en-US" sz="1000" dirty="0">
                <a:solidFill>
                  <a:srgbClr val="374151"/>
                </a:solidFill>
                <a:latin typeface="Noto Sans SC" pitchFamily="34" charset="0"/>
                <a:ea typeface="Noto Sans SC" pitchFamily="34" charset="-122"/>
                <a:cs typeface="Noto Sans SC" pitchFamily="34" charset="-120"/>
              </a:rPr>
              <a:t>邮编 171-0033</a:t>
            </a:r>
            <a:endParaRPr lang="en-US" sz="1000" dirty="0"/>
          </a:p>
        </p:txBody>
      </p:sp>
      <p:sp>
        <p:nvSpPr>
          <p:cNvPr id="49" name="Text 39"/>
          <p:cNvSpPr txBox="1"/>
          <p:nvPr/>
        </p:nvSpPr>
        <p:spPr>
          <a:xfrm>
            <a:off x="7614209" y="5643677"/>
            <a:ext cx="2615184" cy="191110"/>
          </a:xfrm>
          <a:prstGeom prst="rect">
            <a:avLst/>
          </a:prstGeom>
          <a:noFill/>
          <a:ln/>
        </p:spPr>
        <p:txBody>
          <a:bodyPr wrap="square" lIns="0" tIns="0" rIns="0" bIns="0" rtlCol="0" anchor="ctr"/>
          <a:lstStyle/>
          <a:p>
            <a:pPr algn="l" indent="0" marL="0">
              <a:buNone/>
            </a:pPr>
            <a:r>
              <a:rPr lang="en-US" sz="1000" dirty="0">
                <a:solidFill>
                  <a:srgbClr val="374151"/>
                </a:solidFill>
                <a:latin typeface="Noto Sans SC" pitchFamily="34" charset="0"/>
                <a:ea typeface="Noto Sans SC" pitchFamily="34" charset="-122"/>
                <a:cs typeface="Noto Sans SC" pitchFamily="34" charset="-120"/>
              </a:rPr>
              <a:t>日本东京都丰岛区高田3-16-4 Golje大楼6F</a:t>
            </a:r>
            <a:endParaRPr lang="en-US" sz="1000" dirty="0"/>
          </a:p>
        </p:txBody>
      </p:sp>
      <p:sp>
        <p:nvSpPr>
          <p:cNvPr id="50" name="Shape 40"/>
          <p:cNvSpPr/>
          <p:nvPr/>
        </p:nvSpPr>
        <p:spPr>
          <a:xfrm>
            <a:off x="7385609" y="6072530"/>
            <a:ext cx="3752698" cy="428854"/>
          </a:xfrm>
          <a:prstGeom prst="roundRect">
            <a:avLst>
              <a:gd name="adj" fmla="val 37906"/>
            </a:avLst>
          </a:prstGeom>
          <a:solidFill>
            <a:srgbClr val="374151"/>
          </a:solidFill>
          <a:ln/>
        </p:spPr>
      </p:sp>
      <p:pic>
        <p:nvPicPr>
          <p:cNvPr id="51" name="Image 8" descr="preencoded.png">    </p:cNvPr>
          <p:cNvPicPr>
            <a:picLocks noChangeAspect="1"/>
          </p:cNvPicPr>
          <p:nvPr/>
        </p:nvPicPr>
        <p:blipFill>
          <a:blip r:embed="rId9"/>
          <a:srcRect l="0" r="0" t="0" b="0"/>
          <a:stretch/>
        </p:blipFill>
        <p:spPr>
          <a:xfrm>
            <a:off x="10810951" y="6219749"/>
            <a:ext cx="133502" cy="133502"/>
          </a:xfrm>
          <a:prstGeom prst="rect">
            <a:avLst/>
          </a:prstGeom>
        </p:spPr>
      </p:pic>
      <p:sp>
        <p:nvSpPr>
          <p:cNvPr id="52" name="Text 41"/>
          <p:cNvSpPr txBox="1"/>
          <p:nvPr/>
        </p:nvSpPr>
        <p:spPr>
          <a:xfrm>
            <a:off x="7576718" y="6186830"/>
            <a:ext cx="1110082" cy="191110"/>
          </a:xfrm>
          <a:prstGeom prst="rect">
            <a:avLst/>
          </a:prstGeom>
          <a:noFill/>
          <a:ln/>
        </p:spPr>
        <p:txBody>
          <a:bodyPr wrap="square" lIns="0" tIns="0" rIns="0" bIns="0" rtlCol="0" anchor="ctr"/>
          <a:lstStyle/>
          <a:p>
            <a:pPr algn="l" indent="0" marL="0">
              <a:buNone/>
            </a:pPr>
            <a:r>
              <a:rPr lang="en-US" sz="1000" b="1" dirty="0">
                <a:solidFill>
                  <a:srgbClr val="FFFFFF"/>
                </a:solidFill>
                <a:latin typeface="Noto Sans SC" pitchFamily="34" charset="0"/>
                <a:ea typeface="Noto Sans SC" pitchFamily="34" charset="-122"/>
                <a:cs typeface="Noto Sans SC" pitchFamily="34" charset="-120"/>
              </a:rPr>
              <a:t>www.fvnix.com</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3F4F6"/>
          </a:solidFill>
          <a:ln/>
        </p:spPr>
      </p:sp>
      <p:sp>
        <p:nvSpPr>
          <p:cNvPr id="3" name="Shape 1"/>
          <p:cNvSpPr/>
          <p:nvPr/>
        </p:nvSpPr>
        <p:spPr>
          <a:xfrm>
            <a:off x="0" y="0"/>
            <a:ext cx="12191695" cy="6858000"/>
          </a:xfrm>
          <a:prstGeom prst="rect">
            <a:avLst/>
          </a:prstGeom>
          <a:solidFill>
            <a:srgbClr val="FFFFFF"/>
          </a:solidFill>
          <a:ln/>
        </p:spPr>
      </p:sp>
      <p:sp>
        <p:nvSpPr>
          <p:cNvPr id="4" name="Shape 2"/>
          <p:cNvSpPr/>
          <p:nvPr/>
        </p:nvSpPr>
        <p:spPr>
          <a:xfrm>
            <a:off x="571500" y="1010412"/>
            <a:ext cx="11048695" cy="9144"/>
          </a:xfrm>
          <a:prstGeom prst="rect">
            <a:avLst/>
          </a:prstGeom>
          <a:solidFill>
            <a:srgbClr val="E5E7EB"/>
          </a:solidFill>
          <a:ln/>
        </p:spPr>
      </p:sp>
      <p:sp>
        <p:nvSpPr>
          <p:cNvPr id="5" name="Text 3"/>
          <p:cNvSpPr txBox="1"/>
          <p:nvPr/>
        </p:nvSpPr>
        <p:spPr>
          <a:xfrm>
            <a:off x="571500" y="381305"/>
            <a:ext cx="1648663" cy="162763"/>
          </a:xfrm>
          <a:prstGeom prst="rect">
            <a:avLst/>
          </a:prstGeom>
          <a:noFill/>
          <a:ln/>
        </p:spPr>
        <p:txBody>
          <a:bodyPr wrap="square" lIns="0" tIns="0" rIns="0" bIns="0" rtlCol="0" anchor="ctr"/>
          <a:lstStyle/>
          <a:p>
            <a:pPr algn="l" indent="0" marL="0">
              <a:buNone/>
            </a:pPr>
            <a:r>
              <a:rPr lang="en-US" sz="900" b="1" dirty="0">
                <a:solidFill>
                  <a:srgbClr val="BE185D"/>
                </a:solidFill>
                <a:latin typeface="Noto Sans SC" pitchFamily="34" charset="0"/>
                <a:ea typeface="Noto Sans SC" pitchFamily="34" charset="-122"/>
                <a:cs typeface="Noto Sans SC" pitchFamily="34" charset="-120"/>
              </a:rPr>
              <a:t>PRODUCT CATALOG 01</a:t>
            </a:r>
            <a:endParaRPr lang="en-US" sz="900" dirty="0"/>
          </a:p>
        </p:txBody>
      </p:sp>
      <p:sp>
        <p:nvSpPr>
          <p:cNvPr id="6" name="Text 4"/>
          <p:cNvSpPr txBox="1"/>
          <p:nvPr/>
        </p:nvSpPr>
        <p:spPr>
          <a:xfrm>
            <a:off x="571500" y="523951"/>
            <a:ext cx="3896258"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SC" pitchFamily="34" charset="0"/>
                <a:ea typeface="Noto Serif SC" pitchFamily="34" charset="-122"/>
                <a:cs typeface="Noto Serif SC" pitchFamily="34" charset="-120"/>
              </a:rPr>
              <a:t>产品目录｜花・花序系精油</a:t>
            </a:r>
            <a:endParaRPr lang="en-US" sz="2400" dirty="0"/>
          </a:p>
        </p:txBody>
      </p:sp>
      <p:sp>
        <p:nvSpPr>
          <p:cNvPr id="7" name="Text 5"/>
          <p:cNvSpPr txBox="1"/>
          <p:nvPr/>
        </p:nvSpPr>
        <p:spPr>
          <a:xfrm>
            <a:off x="11194085" y="376733"/>
            <a:ext cx="771754"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SC" pitchFamily="34" charset="0"/>
                <a:ea typeface="Noto Serif SC" pitchFamily="34" charset="-122"/>
                <a:cs typeface="Noto Serif SC" pitchFamily="34" charset="-120"/>
              </a:rPr>
              <a:t>11</a:t>
            </a:r>
            <a:endParaRPr lang="en-US" sz="3600" dirty="0"/>
          </a:p>
        </p:txBody>
      </p:sp>
      <p:sp>
        <p:nvSpPr>
          <p:cNvPr id="8" name="Shape 6"/>
          <p:cNvSpPr/>
          <p:nvPr/>
        </p:nvSpPr>
        <p:spPr>
          <a:xfrm>
            <a:off x="571500" y="1248156"/>
            <a:ext cx="3161995" cy="333756"/>
          </a:xfrm>
          <a:prstGeom prst="roundRect">
            <a:avLst>
              <a:gd name="adj" fmla="val 156556"/>
            </a:avLst>
          </a:prstGeom>
          <a:solidFill>
            <a:srgbClr val="FDF2F8"/>
          </a:solidFill>
          <a:ln w="12700">
            <a:solidFill>
              <a:srgbClr val="FBCFE8"/>
            </a:solidFill>
            <a:prstDash val="solid"/>
          </a:ln>
        </p:spPr>
      </p:sp>
      <p:pic>
        <p:nvPicPr>
          <p:cNvPr id="9" name="Image 0" descr="preencoded.png">    </p:cNvPr>
          <p:cNvPicPr>
            <a:picLocks noChangeAspect="1"/>
          </p:cNvPicPr>
          <p:nvPr/>
        </p:nvPicPr>
        <p:blipFill>
          <a:blip r:embed="rId1"/>
          <a:srcRect l="0" r="0" t="0" b="0"/>
          <a:stretch/>
        </p:blipFill>
        <p:spPr>
          <a:xfrm>
            <a:off x="694944" y="1347826"/>
            <a:ext cx="133502" cy="133502"/>
          </a:xfrm>
          <a:prstGeom prst="rect">
            <a:avLst/>
          </a:prstGeom>
        </p:spPr>
      </p:pic>
      <p:sp>
        <p:nvSpPr>
          <p:cNvPr id="10" name="Text 7"/>
          <p:cNvSpPr txBox="1"/>
          <p:nvPr/>
        </p:nvSpPr>
        <p:spPr>
          <a:xfrm>
            <a:off x="828446" y="1314907"/>
            <a:ext cx="2882189" cy="200254"/>
          </a:xfrm>
          <a:prstGeom prst="rect">
            <a:avLst/>
          </a:prstGeom>
          <a:noFill/>
          <a:ln/>
        </p:spPr>
        <p:txBody>
          <a:bodyPr wrap="square" lIns="0" tIns="0" rIns="0" bIns="0" rtlCol="0" anchor="ctr"/>
          <a:lstStyle/>
          <a:p>
            <a:pPr algn="l" indent="0" marL="0">
              <a:buNone/>
            </a:pPr>
            <a:r>
              <a:rPr lang="en-US" sz="1000" b="1" dirty="0">
                <a:solidFill>
                  <a:srgbClr val="BE185D"/>
                </a:solidFill>
                <a:latin typeface="Noto Sans SC" pitchFamily="34" charset="0"/>
                <a:ea typeface="Noto Sans SC" pitchFamily="34" charset="-122"/>
                <a:cs typeface="Noto Sans SC" pitchFamily="34" charset="-120"/>
              </a:rPr>
              <a:t>Flower &amp; Inflorescence / 提取部位：花・花序</a:t>
            </a:r>
            <a:endParaRPr lang="en-US" sz="1000" dirty="0"/>
          </a:p>
        </p:txBody>
      </p:sp>
      <p:sp>
        <p:nvSpPr>
          <p:cNvPr id="11" name="Text 8"/>
          <p:cNvSpPr txBox="1"/>
          <p:nvPr/>
        </p:nvSpPr>
        <p:spPr>
          <a:xfrm>
            <a:off x="10158984" y="1411834"/>
            <a:ext cx="1546250"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SC" pitchFamily="34" charset="0"/>
                <a:ea typeface="Noto Sans SC" pitchFamily="34" charset="-122"/>
                <a:cs typeface="Noto Sans SC" pitchFamily="34" charset="-120"/>
              </a:rPr>
              <a:t>※INCI名为化妆品标签名称参考</a:t>
            </a:r>
            <a:endParaRPr lang="en-US" sz="800" dirty="0"/>
          </a:p>
        </p:txBody>
      </p:sp>
      <p:sp>
        <p:nvSpPr>
          <p:cNvPr id="12" name="Shape 9"/>
          <p:cNvSpPr/>
          <p:nvPr/>
        </p:nvSpPr>
        <p:spPr>
          <a:xfrm>
            <a:off x="571500" y="1828800"/>
            <a:ext cx="2648102" cy="2247595"/>
          </a:xfrm>
          <a:prstGeom prst="roundRect">
            <a:avLst>
              <a:gd name="adj" fmla="val 1379"/>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3" name="Shape 10"/>
          <p:cNvSpPr/>
          <p:nvPr/>
        </p:nvSpPr>
        <p:spPr>
          <a:xfrm>
            <a:off x="571500" y="1828800"/>
            <a:ext cx="38405" cy="2229307"/>
          </a:xfrm>
          <a:prstGeom prst="rect">
            <a:avLst/>
          </a:prstGeom>
          <a:solidFill>
            <a:srgbClr val="FBCFE8"/>
          </a:solidFill>
          <a:ln/>
        </p:spPr>
      </p:sp>
      <p:sp>
        <p:nvSpPr>
          <p:cNvPr id="14" name="Shape 11"/>
          <p:cNvSpPr/>
          <p:nvPr/>
        </p:nvSpPr>
        <p:spPr>
          <a:xfrm>
            <a:off x="828446" y="1990649"/>
            <a:ext cx="437998" cy="200254"/>
          </a:xfrm>
          <a:prstGeom prst="roundRect">
            <a:avLst>
              <a:gd name="adj" fmla="val 86975"/>
            </a:avLst>
          </a:prstGeom>
          <a:solidFill>
            <a:srgbClr val="F3F4F6"/>
          </a:solidFill>
          <a:ln/>
        </p:spPr>
      </p:sp>
      <p:sp>
        <p:nvSpPr>
          <p:cNvPr id="15" name="Text 12"/>
          <p:cNvSpPr txBox="1"/>
          <p:nvPr/>
        </p:nvSpPr>
        <p:spPr>
          <a:xfrm>
            <a:off x="886054" y="20189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PH001</a:t>
            </a:r>
            <a:endParaRPr lang="en-US" sz="800" dirty="0"/>
          </a:p>
        </p:txBody>
      </p:sp>
      <p:sp>
        <p:nvSpPr>
          <p:cNvPr id="16" name="Shape 13"/>
          <p:cNvSpPr/>
          <p:nvPr/>
        </p:nvSpPr>
        <p:spPr>
          <a:xfrm>
            <a:off x="2705710" y="1990649"/>
            <a:ext cx="57607" cy="57607"/>
          </a:xfrm>
          <a:prstGeom prst="ellipse">
            <a:avLst/>
          </a:prstGeom>
          <a:solidFill>
            <a:srgbClr val="D1D5DB"/>
          </a:solidFill>
          <a:ln/>
        </p:spPr>
      </p:sp>
      <p:sp>
        <p:nvSpPr>
          <p:cNvPr id="17" name="Text 14"/>
          <p:cNvSpPr txBox="1"/>
          <p:nvPr/>
        </p:nvSpPr>
        <p:spPr>
          <a:xfrm>
            <a:off x="2800807" y="19906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18" name="Text 15"/>
          <p:cNvSpPr txBox="1"/>
          <p:nvPr/>
        </p:nvSpPr>
        <p:spPr>
          <a:xfrm>
            <a:off x="828446" y="2243023"/>
            <a:ext cx="1762963"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白兰花油（Magnolia）</a:t>
            </a:r>
            <a:endParaRPr lang="en-US" sz="1200" dirty="0"/>
          </a:p>
        </p:txBody>
      </p:sp>
      <p:sp>
        <p:nvSpPr>
          <p:cNvPr id="19" name="Shape 16"/>
          <p:cNvSpPr/>
          <p:nvPr/>
        </p:nvSpPr>
        <p:spPr>
          <a:xfrm>
            <a:off x="733349" y="2717597"/>
            <a:ext cx="2324405" cy="9144"/>
          </a:xfrm>
          <a:prstGeom prst="rect">
            <a:avLst/>
          </a:prstGeom>
          <a:solidFill>
            <a:srgbClr val="F3F4F6"/>
          </a:solidFill>
          <a:ln/>
        </p:spPr>
      </p:sp>
      <p:sp>
        <p:nvSpPr>
          <p:cNvPr id="20" name="Text 17"/>
          <p:cNvSpPr txBox="1"/>
          <p:nvPr/>
        </p:nvSpPr>
        <p:spPr>
          <a:xfrm>
            <a:off x="828446" y="2478938"/>
            <a:ext cx="1240841"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Michelia Alba Flower Oil</a:t>
            </a:r>
            <a:endParaRPr lang="en-US" sz="800" dirty="0"/>
          </a:p>
        </p:txBody>
      </p:sp>
      <p:sp>
        <p:nvSpPr>
          <p:cNvPr id="21" name="Text 18"/>
          <p:cNvSpPr txBox="1"/>
          <p:nvPr/>
        </p:nvSpPr>
        <p:spPr>
          <a:xfrm>
            <a:off x="828446" y="2817266"/>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22" name="Text 19"/>
          <p:cNvSpPr txBox="1"/>
          <p:nvPr/>
        </p:nvSpPr>
        <p:spPr>
          <a:xfrm>
            <a:off x="828446" y="2941625"/>
            <a:ext cx="1200607"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MICHELIA ALBA FLOWER OIL</a:t>
            </a:r>
            <a:endParaRPr lang="en-US" sz="800" dirty="0"/>
          </a:p>
        </p:txBody>
      </p:sp>
      <p:sp>
        <p:nvSpPr>
          <p:cNvPr id="23" name="Shape 20"/>
          <p:cNvSpPr/>
          <p:nvPr/>
        </p:nvSpPr>
        <p:spPr>
          <a:xfrm>
            <a:off x="828446" y="3469234"/>
            <a:ext cx="2229307" cy="448056"/>
          </a:xfrm>
          <a:prstGeom prst="roundRect">
            <a:avLst>
              <a:gd name="adj" fmla="val 26053"/>
            </a:avLst>
          </a:prstGeom>
          <a:solidFill>
            <a:srgbClr val="FDF2F8"/>
          </a:solidFill>
          <a:ln/>
        </p:spPr>
      </p:sp>
      <p:sp>
        <p:nvSpPr>
          <p:cNvPr id="24" name="Text 21"/>
          <p:cNvSpPr txBox="1"/>
          <p:nvPr/>
        </p:nvSpPr>
        <p:spPr>
          <a:xfrm>
            <a:off x="923544" y="3535985"/>
            <a:ext cx="2070202" cy="305410"/>
          </a:xfrm>
          <a:prstGeom prst="rect">
            <a:avLst/>
          </a:prstGeom>
          <a:noFill/>
          <a:ln/>
        </p:spPr>
        <p:txBody>
          <a:bodyPr wrap="square" lIns="0" tIns="0" rIns="0" bIns="0" rtlCol="0" anchor="ctr"/>
          <a:lstStyle/>
          <a:p>
            <a:pPr algn="l" indent="0" marL="0">
              <a:buNone/>
            </a:pPr>
            <a:r>
              <a:rPr lang="en-US" sz="800" dirty="0">
                <a:solidFill>
                  <a:srgbClr val="831843"/>
                </a:solidFill>
                <a:latin typeface="Noto Sans SC" pitchFamily="34" charset="0"/>
                <a:ea typeface="Noto Sans SC" pitchFamily="34" charset="-122"/>
                <a:cs typeface="Noto Sans SC" pitchFamily="34" charset="-120"/>
              </a:rPr>
              <a:t>提取自含笑属白兰花。具有甜美异域风情的花香调，特征是清新宜人的鲜花气息。</a:t>
            </a:r>
            <a:endParaRPr lang="en-US" sz="800" dirty="0"/>
          </a:p>
        </p:txBody>
      </p:sp>
      <p:sp>
        <p:nvSpPr>
          <p:cNvPr id="25" name="Shape 22"/>
          <p:cNvSpPr/>
          <p:nvPr/>
        </p:nvSpPr>
        <p:spPr>
          <a:xfrm>
            <a:off x="3372307" y="1828800"/>
            <a:ext cx="2648102" cy="2247595"/>
          </a:xfrm>
          <a:prstGeom prst="roundRect">
            <a:avLst>
              <a:gd name="adj" fmla="val 1379"/>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26" name="Shape 23"/>
          <p:cNvSpPr/>
          <p:nvPr/>
        </p:nvSpPr>
        <p:spPr>
          <a:xfrm>
            <a:off x="3372307" y="1828800"/>
            <a:ext cx="38405" cy="2229307"/>
          </a:xfrm>
          <a:prstGeom prst="rect">
            <a:avLst/>
          </a:prstGeom>
          <a:solidFill>
            <a:srgbClr val="FBCFE8"/>
          </a:solidFill>
          <a:ln/>
        </p:spPr>
      </p:sp>
      <p:sp>
        <p:nvSpPr>
          <p:cNvPr id="27" name="Shape 24"/>
          <p:cNvSpPr/>
          <p:nvPr/>
        </p:nvSpPr>
        <p:spPr>
          <a:xfrm>
            <a:off x="3629254" y="1990649"/>
            <a:ext cx="437998" cy="200254"/>
          </a:xfrm>
          <a:prstGeom prst="roundRect">
            <a:avLst>
              <a:gd name="adj" fmla="val 86975"/>
            </a:avLst>
          </a:prstGeom>
          <a:solidFill>
            <a:srgbClr val="F3F4F6"/>
          </a:solidFill>
          <a:ln/>
        </p:spPr>
      </p:sp>
      <p:sp>
        <p:nvSpPr>
          <p:cNvPr id="28" name="Text 25"/>
          <p:cNvSpPr txBox="1"/>
          <p:nvPr/>
        </p:nvSpPr>
        <p:spPr>
          <a:xfrm>
            <a:off x="3685946" y="20189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PH002</a:t>
            </a:r>
            <a:endParaRPr lang="en-US" sz="800" dirty="0"/>
          </a:p>
        </p:txBody>
      </p:sp>
      <p:sp>
        <p:nvSpPr>
          <p:cNvPr id="29" name="Shape 26"/>
          <p:cNvSpPr/>
          <p:nvPr/>
        </p:nvSpPr>
        <p:spPr>
          <a:xfrm>
            <a:off x="5505602" y="1990649"/>
            <a:ext cx="57607" cy="57607"/>
          </a:xfrm>
          <a:prstGeom prst="ellipse">
            <a:avLst/>
          </a:prstGeom>
          <a:solidFill>
            <a:srgbClr val="D1D5DB"/>
          </a:solidFill>
          <a:ln/>
        </p:spPr>
      </p:sp>
      <p:sp>
        <p:nvSpPr>
          <p:cNvPr id="30" name="Text 27"/>
          <p:cNvSpPr txBox="1"/>
          <p:nvPr/>
        </p:nvSpPr>
        <p:spPr>
          <a:xfrm>
            <a:off x="5601614" y="19906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31" name="Text 28"/>
          <p:cNvSpPr txBox="1"/>
          <p:nvPr/>
        </p:nvSpPr>
        <p:spPr>
          <a:xfrm>
            <a:off x="3629254" y="2243023"/>
            <a:ext cx="1877263"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玳玳花油（Neroli/橙花）</a:t>
            </a:r>
            <a:endParaRPr lang="en-US" sz="1200" dirty="0"/>
          </a:p>
        </p:txBody>
      </p:sp>
      <p:sp>
        <p:nvSpPr>
          <p:cNvPr id="32" name="Shape 29"/>
          <p:cNvSpPr/>
          <p:nvPr/>
        </p:nvSpPr>
        <p:spPr>
          <a:xfrm>
            <a:off x="3534156" y="2717597"/>
            <a:ext cx="2324405" cy="9144"/>
          </a:xfrm>
          <a:prstGeom prst="rect">
            <a:avLst/>
          </a:prstGeom>
          <a:solidFill>
            <a:srgbClr val="F3F4F6"/>
          </a:solidFill>
          <a:ln/>
        </p:spPr>
      </p:sp>
      <p:sp>
        <p:nvSpPr>
          <p:cNvPr id="33" name="Text 30"/>
          <p:cNvSpPr txBox="1"/>
          <p:nvPr/>
        </p:nvSpPr>
        <p:spPr>
          <a:xfrm>
            <a:off x="3629254" y="2478938"/>
            <a:ext cx="1641348"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Neroli (Bitter Orange Flower) Oil</a:t>
            </a:r>
            <a:endParaRPr lang="en-US" sz="800" dirty="0"/>
          </a:p>
        </p:txBody>
      </p:sp>
      <p:sp>
        <p:nvSpPr>
          <p:cNvPr id="34" name="Text 31"/>
          <p:cNvSpPr txBox="1"/>
          <p:nvPr/>
        </p:nvSpPr>
        <p:spPr>
          <a:xfrm>
            <a:off x="3629254" y="2817266"/>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35" name="Text 32"/>
          <p:cNvSpPr txBox="1"/>
          <p:nvPr/>
        </p:nvSpPr>
        <p:spPr>
          <a:xfrm>
            <a:off x="3629254" y="2941625"/>
            <a:ext cx="1696212"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CITRUS AURANTIUM AMARA FLOWER OIL</a:t>
            </a:r>
            <a:endParaRPr lang="en-US" sz="800" dirty="0"/>
          </a:p>
        </p:txBody>
      </p:sp>
      <p:sp>
        <p:nvSpPr>
          <p:cNvPr id="36" name="Shape 33"/>
          <p:cNvSpPr/>
          <p:nvPr/>
        </p:nvSpPr>
        <p:spPr>
          <a:xfrm>
            <a:off x="3629254" y="3469234"/>
            <a:ext cx="2229307" cy="448056"/>
          </a:xfrm>
          <a:prstGeom prst="roundRect">
            <a:avLst>
              <a:gd name="adj" fmla="val 26053"/>
            </a:avLst>
          </a:prstGeom>
          <a:solidFill>
            <a:srgbClr val="FDF2F8"/>
          </a:solidFill>
          <a:ln/>
        </p:spPr>
      </p:sp>
      <p:sp>
        <p:nvSpPr>
          <p:cNvPr id="37" name="Text 34"/>
          <p:cNvSpPr txBox="1"/>
          <p:nvPr/>
        </p:nvSpPr>
        <p:spPr>
          <a:xfrm>
            <a:off x="3724351" y="3535985"/>
            <a:ext cx="2070202" cy="305410"/>
          </a:xfrm>
          <a:prstGeom prst="rect">
            <a:avLst/>
          </a:prstGeom>
          <a:noFill/>
          <a:ln/>
        </p:spPr>
        <p:txBody>
          <a:bodyPr wrap="square" lIns="0" tIns="0" rIns="0" bIns="0" rtlCol="0" anchor="ctr"/>
          <a:lstStyle/>
          <a:p>
            <a:pPr algn="l" indent="0" marL="0">
              <a:buNone/>
            </a:pPr>
            <a:r>
              <a:rPr lang="en-US" sz="800" dirty="0">
                <a:solidFill>
                  <a:srgbClr val="831843"/>
                </a:solidFill>
                <a:latin typeface="Noto Sans SC" pitchFamily="34" charset="0"/>
                <a:ea typeface="Noto Sans SC" pitchFamily="34" charset="-122"/>
                <a:cs typeface="Noto Sans SC" pitchFamily="34" charset="-120"/>
              </a:rPr>
              <a:t>芸香科玳玳花（苦橙花）精油。具有甜美中略带淡雅苦味的高级花香特征。</a:t>
            </a:r>
            <a:endParaRPr lang="en-US" sz="800" dirty="0"/>
          </a:p>
        </p:txBody>
      </p:sp>
      <p:sp>
        <p:nvSpPr>
          <p:cNvPr id="38" name="Shape 35"/>
          <p:cNvSpPr/>
          <p:nvPr/>
        </p:nvSpPr>
        <p:spPr>
          <a:xfrm>
            <a:off x="6172200" y="1828800"/>
            <a:ext cx="2648102" cy="2247595"/>
          </a:xfrm>
          <a:prstGeom prst="roundRect">
            <a:avLst>
              <a:gd name="adj" fmla="val 1379"/>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39" name="Shape 36"/>
          <p:cNvSpPr/>
          <p:nvPr/>
        </p:nvSpPr>
        <p:spPr>
          <a:xfrm>
            <a:off x="6172200" y="1828800"/>
            <a:ext cx="38405" cy="2229307"/>
          </a:xfrm>
          <a:prstGeom prst="rect">
            <a:avLst/>
          </a:prstGeom>
          <a:solidFill>
            <a:srgbClr val="FBCFE8"/>
          </a:solidFill>
          <a:ln/>
        </p:spPr>
      </p:sp>
      <p:sp>
        <p:nvSpPr>
          <p:cNvPr id="40" name="Shape 37"/>
          <p:cNvSpPr/>
          <p:nvPr/>
        </p:nvSpPr>
        <p:spPr>
          <a:xfrm>
            <a:off x="6429146" y="1990649"/>
            <a:ext cx="437998" cy="200254"/>
          </a:xfrm>
          <a:prstGeom prst="roundRect">
            <a:avLst>
              <a:gd name="adj" fmla="val 86975"/>
            </a:avLst>
          </a:prstGeom>
          <a:solidFill>
            <a:srgbClr val="F3F4F6"/>
          </a:solidFill>
          <a:ln/>
        </p:spPr>
      </p:sp>
      <p:sp>
        <p:nvSpPr>
          <p:cNvPr id="41" name="Text 38"/>
          <p:cNvSpPr txBox="1"/>
          <p:nvPr/>
        </p:nvSpPr>
        <p:spPr>
          <a:xfrm>
            <a:off x="6486754" y="20189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PH003</a:t>
            </a:r>
            <a:endParaRPr lang="en-US" sz="800" dirty="0"/>
          </a:p>
        </p:txBody>
      </p:sp>
      <p:sp>
        <p:nvSpPr>
          <p:cNvPr id="42" name="Shape 39"/>
          <p:cNvSpPr/>
          <p:nvPr/>
        </p:nvSpPr>
        <p:spPr>
          <a:xfrm>
            <a:off x="8306410" y="1990649"/>
            <a:ext cx="57607" cy="57607"/>
          </a:xfrm>
          <a:prstGeom prst="ellipse">
            <a:avLst/>
          </a:prstGeom>
          <a:solidFill>
            <a:srgbClr val="D1D5DB"/>
          </a:solidFill>
          <a:ln/>
        </p:spPr>
      </p:sp>
      <p:sp>
        <p:nvSpPr>
          <p:cNvPr id="43" name="Text 40"/>
          <p:cNvSpPr txBox="1"/>
          <p:nvPr/>
        </p:nvSpPr>
        <p:spPr>
          <a:xfrm>
            <a:off x="8401507" y="19906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44" name="Text 41"/>
          <p:cNvSpPr txBox="1"/>
          <p:nvPr/>
        </p:nvSpPr>
        <p:spPr>
          <a:xfrm>
            <a:off x="6429146" y="2243023"/>
            <a:ext cx="2162556"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茉莉花净油（Jasmine ABS）</a:t>
            </a:r>
            <a:endParaRPr lang="en-US" sz="1200" dirty="0"/>
          </a:p>
        </p:txBody>
      </p:sp>
      <p:sp>
        <p:nvSpPr>
          <p:cNvPr id="45" name="Shape 42"/>
          <p:cNvSpPr/>
          <p:nvPr/>
        </p:nvSpPr>
        <p:spPr>
          <a:xfrm>
            <a:off x="6334049" y="2717597"/>
            <a:ext cx="2324405" cy="9144"/>
          </a:xfrm>
          <a:prstGeom prst="rect">
            <a:avLst/>
          </a:prstGeom>
          <a:solidFill>
            <a:srgbClr val="F3F4F6"/>
          </a:solidFill>
          <a:ln/>
        </p:spPr>
      </p:sp>
      <p:sp>
        <p:nvSpPr>
          <p:cNvPr id="46" name="Text 43"/>
          <p:cNvSpPr txBox="1"/>
          <p:nvPr/>
        </p:nvSpPr>
        <p:spPr>
          <a:xfrm>
            <a:off x="6429146" y="2478938"/>
            <a:ext cx="945490"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Jasmine Absolute</a:t>
            </a:r>
            <a:endParaRPr lang="en-US" sz="800" dirty="0"/>
          </a:p>
        </p:txBody>
      </p:sp>
      <p:sp>
        <p:nvSpPr>
          <p:cNvPr id="47" name="Text 44"/>
          <p:cNvSpPr txBox="1"/>
          <p:nvPr/>
        </p:nvSpPr>
        <p:spPr>
          <a:xfrm>
            <a:off x="6429146" y="2817266"/>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48" name="Text 45"/>
          <p:cNvSpPr txBox="1"/>
          <p:nvPr/>
        </p:nvSpPr>
        <p:spPr>
          <a:xfrm>
            <a:off x="6429146" y="2941625"/>
            <a:ext cx="1924812"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JASMINUM GRANDIFLORUM FLOWER EXTRACT</a:t>
            </a:r>
            <a:endParaRPr lang="en-US" sz="800" dirty="0"/>
          </a:p>
        </p:txBody>
      </p:sp>
      <p:sp>
        <p:nvSpPr>
          <p:cNvPr id="49" name="Shape 46"/>
          <p:cNvSpPr/>
          <p:nvPr/>
        </p:nvSpPr>
        <p:spPr>
          <a:xfrm>
            <a:off x="6429146" y="3469234"/>
            <a:ext cx="2229307" cy="448056"/>
          </a:xfrm>
          <a:prstGeom prst="roundRect">
            <a:avLst>
              <a:gd name="adj" fmla="val 26053"/>
            </a:avLst>
          </a:prstGeom>
          <a:solidFill>
            <a:srgbClr val="FDF2F8"/>
          </a:solidFill>
          <a:ln/>
        </p:spPr>
      </p:sp>
      <p:sp>
        <p:nvSpPr>
          <p:cNvPr id="50" name="Text 47"/>
          <p:cNvSpPr txBox="1"/>
          <p:nvPr/>
        </p:nvSpPr>
        <p:spPr>
          <a:xfrm>
            <a:off x="6524244" y="3535985"/>
            <a:ext cx="2070202" cy="305410"/>
          </a:xfrm>
          <a:prstGeom prst="rect">
            <a:avLst/>
          </a:prstGeom>
          <a:noFill/>
          <a:ln/>
        </p:spPr>
        <p:txBody>
          <a:bodyPr wrap="square" lIns="0" tIns="0" rIns="0" bIns="0" rtlCol="0" anchor="ctr"/>
          <a:lstStyle/>
          <a:p>
            <a:pPr algn="l" indent="0" marL="0">
              <a:buNone/>
            </a:pPr>
            <a:r>
              <a:rPr lang="en-US" sz="800" dirty="0">
                <a:solidFill>
                  <a:srgbClr val="831843"/>
                </a:solidFill>
                <a:latin typeface="Noto Sans SC" pitchFamily="34" charset="0"/>
                <a:ea typeface="Noto Sans SC" pitchFamily="34" charset="-122"/>
                <a:cs typeface="Noto Sans SC" pitchFamily="34" charset="-120"/>
              </a:rPr>
              <a:t>通过溶剂萃取法获得的高浓度芳香物质。拥有浓郁甜美的花香，被誉为“香氛之王”。</a:t>
            </a:r>
            <a:endParaRPr lang="en-US" sz="800" dirty="0"/>
          </a:p>
        </p:txBody>
      </p:sp>
      <p:sp>
        <p:nvSpPr>
          <p:cNvPr id="51" name="Shape 48"/>
          <p:cNvSpPr/>
          <p:nvPr/>
        </p:nvSpPr>
        <p:spPr>
          <a:xfrm>
            <a:off x="8973007" y="1828800"/>
            <a:ext cx="2648102" cy="2247595"/>
          </a:xfrm>
          <a:prstGeom prst="roundRect">
            <a:avLst>
              <a:gd name="adj" fmla="val 1379"/>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52" name="Shape 49"/>
          <p:cNvSpPr/>
          <p:nvPr/>
        </p:nvSpPr>
        <p:spPr>
          <a:xfrm>
            <a:off x="8973007" y="1828800"/>
            <a:ext cx="38405" cy="2229307"/>
          </a:xfrm>
          <a:prstGeom prst="rect">
            <a:avLst/>
          </a:prstGeom>
          <a:solidFill>
            <a:srgbClr val="FBCFE8"/>
          </a:solidFill>
          <a:ln/>
        </p:spPr>
      </p:sp>
      <p:sp>
        <p:nvSpPr>
          <p:cNvPr id="53" name="Shape 50"/>
          <p:cNvSpPr/>
          <p:nvPr/>
        </p:nvSpPr>
        <p:spPr>
          <a:xfrm>
            <a:off x="9229954" y="1990649"/>
            <a:ext cx="437998" cy="200254"/>
          </a:xfrm>
          <a:prstGeom prst="roundRect">
            <a:avLst>
              <a:gd name="adj" fmla="val 86975"/>
            </a:avLst>
          </a:prstGeom>
          <a:solidFill>
            <a:srgbClr val="F3F4F6"/>
          </a:solidFill>
          <a:ln/>
        </p:spPr>
      </p:sp>
      <p:sp>
        <p:nvSpPr>
          <p:cNvPr id="54" name="Text 51"/>
          <p:cNvSpPr txBox="1"/>
          <p:nvPr/>
        </p:nvSpPr>
        <p:spPr>
          <a:xfrm>
            <a:off x="9286646" y="20189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PH004</a:t>
            </a:r>
            <a:endParaRPr lang="en-US" sz="800" dirty="0"/>
          </a:p>
        </p:txBody>
      </p:sp>
      <p:sp>
        <p:nvSpPr>
          <p:cNvPr id="55" name="Shape 52"/>
          <p:cNvSpPr/>
          <p:nvPr/>
        </p:nvSpPr>
        <p:spPr>
          <a:xfrm>
            <a:off x="11106302" y="1990649"/>
            <a:ext cx="57607" cy="57607"/>
          </a:xfrm>
          <a:prstGeom prst="ellipse">
            <a:avLst/>
          </a:prstGeom>
          <a:solidFill>
            <a:srgbClr val="D1D5DB"/>
          </a:solidFill>
          <a:ln/>
        </p:spPr>
      </p:sp>
      <p:sp>
        <p:nvSpPr>
          <p:cNvPr id="56" name="Text 53"/>
          <p:cNvSpPr txBox="1"/>
          <p:nvPr/>
        </p:nvSpPr>
        <p:spPr>
          <a:xfrm>
            <a:off x="11202314" y="19906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57" name="Text 54"/>
          <p:cNvSpPr txBox="1"/>
          <p:nvPr/>
        </p:nvSpPr>
        <p:spPr>
          <a:xfrm>
            <a:off x="9229954" y="2243023"/>
            <a:ext cx="2267712"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桂花净油（Osmanthus ABS）</a:t>
            </a:r>
            <a:endParaRPr lang="en-US" sz="1200" dirty="0"/>
          </a:p>
        </p:txBody>
      </p:sp>
      <p:sp>
        <p:nvSpPr>
          <p:cNvPr id="58" name="Shape 55"/>
          <p:cNvSpPr/>
          <p:nvPr/>
        </p:nvSpPr>
        <p:spPr>
          <a:xfrm>
            <a:off x="9134856" y="2717597"/>
            <a:ext cx="2324405" cy="9144"/>
          </a:xfrm>
          <a:prstGeom prst="rect">
            <a:avLst/>
          </a:prstGeom>
          <a:solidFill>
            <a:srgbClr val="F3F4F6"/>
          </a:solidFill>
          <a:ln/>
        </p:spPr>
      </p:sp>
      <p:sp>
        <p:nvSpPr>
          <p:cNvPr id="59" name="Text 56"/>
          <p:cNvSpPr txBox="1"/>
          <p:nvPr/>
        </p:nvSpPr>
        <p:spPr>
          <a:xfrm>
            <a:off x="9229954" y="2478938"/>
            <a:ext cx="1098194"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Osmanthus Absolute</a:t>
            </a:r>
            <a:endParaRPr lang="en-US" sz="800" dirty="0"/>
          </a:p>
        </p:txBody>
      </p:sp>
      <p:sp>
        <p:nvSpPr>
          <p:cNvPr id="60" name="Text 57"/>
          <p:cNvSpPr txBox="1"/>
          <p:nvPr/>
        </p:nvSpPr>
        <p:spPr>
          <a:xfrm>
            <a:off x="9229954" y="2817266"/>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61" name="Text 58"/>
          <p:cNvSpPr txBox="1"/>
          <p:nvPr/>
        </p:nvSpPr>
        <p:spPr>
          <a:xfrm>
            <a:off x="9229954" y="2941625"/>
            <a:ext cx="1781251"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OSMANTHUS FRAGRANS FLOWER EXTRACT</a:t>
            </a:r>
            <a:endParaRPr lang="en-US" sz="800" dirty="0"/>
          </a:p>
        </p:txBody>
      </p:sp>
      <p:sp>
        <p:nvSpPr>
          <p:cNvPr id="62" name="Shape 59"/>
          <p:cNvSpPr/>
          <p:nvPr/>
        </p:nvSpPr>
        <p:spPr>
          <a:xfrm>
            <a:off x="9229954" y="3322015"/>
            <a:ext cx="2229307" cy="599846"/>
          </a:xfrm>
          <a:prstGeom prst="roundRect">
            <a:avLst>
              <a:gd name="adj" fmla="val 14518"/>
            </a:avLst>
          </a:prstGeom>
          <a:solidFill>
            <a:srgbClr val="FDF2F8"/>
          </a:solidFill>
          <a:ln/>
        </p:spPr>
      </p:sp>
      <p:sp>
        <p:nvSpPr>
          <p:cNvPr id="63" name="Text 60"/>
          <p:cNvSpPr txBox="1"/>
          <p:nvPr/>
        </p:nvSpPr>
        <p:spPr>
          <a:xfrm>
            <a:off x="9325051" y="3388766"/>
            <a:ext cx="2070202" cy="448056"/>
          </a:xfrm>
          <a:prstGeom prst="rect">
            <a:avLst/>
          </a:prstGeom>
          <a:noFill/>
          <a:ln/>
        </p:spPr>
        <p:txBody>
          <a:bodyPr wrap="square" lIns="0" tIns="0" rIns="0" bIns="0" rtlCol="0" anchor="ctr"/>
          <a:lstStyle/>
          <a:p>
            <a:pPr algn="l" indent="0" marL="0">
              <a:buNone/>
            </a:pPr>
            <a:r>
              <a:rPr lang="en-US" sz="800" dirty="0">
                <a:solidFill>
                  <a:srgbClr val="831843"/>
                </a:solidFill>
                <a:latin typeface="Noto Sans SC" pitchFamily="34" charset="0"/>
                <a:ea typeface="Noto Sans SC" pitchFamily="34" charset="-122"/>
                <a:cs typeface="Noto Sans SC" pitchFamily="34" charset="-120"/>
              </a:rPr>
              <a:t>溶剂萃取法所得的高浓度芳香物质。果香与甜味交织，是宣告秋天到来的桂花特有的醇厚香气。</a:t>
            </a:r>
            <a:endParaRPr lang="en-US" sz="800" dirty="0"/>
          </a:p>
        </p:txBody>
      </p:sp>
      <p:sp>
        <p:nvSpPr>
          <p:cNvPr id="64" name="Shape 61"/>
          <p:cNvSpPr/>
          <p:nvPr/>
        </p:nvSpPr>
        <p:spPr>
          <a:xfrm>
            <a:off x="571500" y="4229100"/>
            <a:ext cx="2648102" cy="2247595"/>
          </a:xfrm>
          <a:prstGeom prst="roundRect">
            <a:avLst>
              <a:gd name="adj" fmla="val 1379"/>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65" name="Shape 62"/>
          <p:cNvSpPr/>
          <p:nvPr/>
        </p:nvSpPr>
        <p:spPr>
          <a:xfrm>
            <a:off x="571500" y="4229100"/>
            <a:ext cx="38405" cy="2229307"/>
          </a:xfrm>
          <a:prstGeom prst="rect">
            <a:avLst/>
          </a:prstGeom>
          <a:solidFill>
            <a:srgbClr val="FBCFE8"/>
          </a:solidFill>
          <a:ln/>
        </p:spPr>
      </p:sp>
      <p:sp>
        <p:nvSpPr>
          <p:cNvPr id="66" name="Shape 63"/>
          <p:cNvSpPr/>
          <p:nvPr/>
        </p:nvSpPr>
        <p:spPr>
          <a:xfrm>
            <a:off x="828446" y="4390949"/>
            <a:ext cx="437998" cy="200254"/>
          </a:xfrm>
          <a:prstGeom prst="roundRect">
            <a:avLst>
              <a:gd name="adj" fmla="val 86975"/>
            </a:avLst>
          </a:prstGeom>
          <a:solidFill>
            <a:srgbClr val="F3F4F6"/>
          </a:solidFill>
          <a:ln/>
        </p:spPr>
      </p:sp>
      <p:sp>
        <p:nvSpPr>
          <p:cNvPr id="67" name="Text 64"/>
          <p:cNvSpPr txBox="1"/>
          <p:nvPr/>
        </p:nvSpPr>
        <p:spPr>
          <a:xfrm>
            <a:off x="886054" y="44192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PH005</a:t>
            </a:r>
            <a:endParaRPr lang="en-US" sz="800" dirty="0"/>
          </a:p>
        </p:txBody>
      </p:sp>
      <p:sp>
        <p:nvSpPr>
          <p:cNvPr id="68" name="Shape 65"/>
          <p:cNvSpPr/>
          <p:nvPr/>
        </p:nvSpPr>
        <p:spPr>
          <a:xfrm>
            <a:off x="2705710" y="4390949"/>
            <a:ext cx="57607" cy="57607"/>
          </a:xfrm>
          <a:prstGeom prst="ellipse">
            <a:avLst/>
          </a:prstGeom>
          <a:solidFill>
            <a:srgbClr val="D1D5DB"/>
          </a:solidFill>
          <a:ln/>
        </p:spPr>
      </p:sp>
      <p:sp>
        <p:nvSpPr>
          <p:cNvPr id="69" name="Text 66"/>
          <p:cNvSpPr txBox="1"/>
          <p:nvPr/>
        </p:nvSpPr>
        <p:spPr>
          <a:xfrm>
            <a:off x="2800807" y="43909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70" name="Text 67"/>
          <p:cNvSpPr txBox="1"/>
          <p:nvPr/>
        </p:nvSpPr>
        <p:spPr>
          <a:xfrm>
            <a:off x="828446" y="4643323"/>
            <a:ext cx="1552651" cy="419710"/>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真实薰衣草油（True Lavender）</a:t>
            </a:r>
            <a:endParaRPr lang="en-US" sz="1200" dirty="0"/>
          </a:p>
        </p:txBody>
      </p:sp>
      <p:sp>
        <p:nvSpPr>
          <p:cNvPr id="71" name="Shape 68"/>
          <p:cNvSpPr/>
          <p:nvPr/>
        </p:nvSpPr>
        <p:spPr>
          <a:xfrm>
            <a:off x="733349" y="5316322"/>
            <a:ext cx="2324405" cy="9144"/>
          </a:xfrm>
          <a:prstGeom prst="rect">
            <a:avLst/>
          </a:prstGeom>
          <a:solidFill>
            <a:srgbClr val="F3F4F6"/>
          </a:solidFill>
          <a:ln/>
        </p:spPr>
      </p:sp>
      <p:sp>
        <p:nvSpPr>
          <p:cNvPr id="72" name="Text 69"/>
          <p:cNvSpPr txBox="1"/>
          <p:nvPr/>
        </p:nvSpPr>
        <p:spPr>
          <a:xfrm>
            <a:off x="828446" y="5077663"/>
            <a:ext cx="945490"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True Lavender Oil</a:t>
            </a:r>
            <a:endParaRPr lang="en-US" sz="800" dirty="0"/>
          </a:p>
        </p:txBody>
      </p:sp>
      <p:sp>
        <p:nvSpPr>
          <p:cNvPr id="73" name="Text 70"/>
          <p:cNvSpPr txBox="1"/>
          <p:nvPr/>
        </p:nvSpPr>
        <p:spPr>
          <a:xfrm>
            <a:off x="828446" y="5415991"/>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74" name="Text 71"/>
          <p:cNvSpPr txBox="1"/>
          <p:nvPr/>
        </p:nvSpPr>
        <p:spPr>
          <a:xfrm>
            <a:off x="828446" y="5539435"/>
            <a:ext cx="1324051"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LAVANDULA ANGUSTIFOLIA OIL</a:t>
            </a:r>
            <a:endParaRPr lang="en-US" sz="800" dirty="0"/>
          </a:p>
        </p:txBody>
      </p:sp>
      <p:sp>
        <p:nvSpPr>
          <p:cNvPr id="75" name="Shape 72"/>
          <p:cNvSpPr/>
          <p:nvPr/>
        </p:nvSpPr>
        <p:spPr>
          <a:xfrm>
            <a:off x="828446" y="5869534"/>
            <a:ext cx="2229307" cy="448056"/>
          </a:xfrm>
          <a:prstGeom prst="roundRect">
            <a:avLst>
              <a:gd name="adj" fmla="val 26053"/>
            </a:avLst>
          </a:prstGeom>
          <a:solidFill>
            <a:srgbClr val="FDF2F8"/>
          </a:solidFill>
          <a:ln/>
        </p:spPr>
      </p:sp>
      <p:sp>
        <p:nvSpPr>
          <p:cNvPr id="76" name="Text 73"/>
          <p:cNvSpPr txBox="1"/>
          <p:nvPr/>
        </p:nvSpPr>
        <p:spPr>
          <a:xfrm>
            <a:off x="923544" y="5936285"/>
            <a:ext cx="2070202" cy="305410"/>
          </a:xfrm>
          <a:prstGeom prst="rect">
            <a:avLst/>
          </a:prstGeom>
          <a:noFill/>
          <a:ln/>
        </p:spPr>
        <p:txBody>
          <a:bodyPr wrap="square" lIns="0" tIns="0" rIns="0" bIns="0" rtlCol="0" anchor="ctr"/>
          <a:lstStyle/>
          <a:p>
            <a:pPr algn="l" indent="0" marL="0">
              <a:buNone/>
            </a:pPr>
            <a:r>
              <a:rPr lang="en-US" sz="800" dirty="0">
                <a:solidFill>
                  <a:srgbClr val="831843"/>
                </a:solidFill>
                <a:latin typeface="Noto Sans SC" pitchFamily="34" charset="0"/>
                <a:ea typeface="Noto Sans SC" pitchFamily="34" charset="-122"/>
                <a:cs typeface="Noto Sans SC" pitchFamily="34" charset="-120"/>
              </a:rPr>
              <a:t>唇形科薰衣草属花朵精油。具有草本及樟脑调香气，呈现清爽凉感的典型草本香味。</a:t>
            </a:r>
            <a:endParaRPr lang="en-US" sz="800" dirty="0"/>
          </a:p>
        </p:txBody>
      </p:sp>
      <p:sp>
        <p:nvSpPr>
          <p:cNvPr id="77" name="Shape 74"/>
          <p:cNvSpPr/>
          <p:nvPr/>
        </p:nvSpPr>
        <p:spPr>
          <a:xfrm>
            <a:off x="3372307" y="4229100"/>
            <a:ext cx="2648102" cy="2247595"/>
          </a:xfrm>
          <a:prstGeom prst="roundRect">
            <a:avLst>
              <a:gd name="adj" fmla="val 1379"/>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78" name="Shape 75"/>
          <p:cNvSpPr/>
          <p:nvPr/>
        </p:nvSpPr>
        <p:spPr>
          <a:xfrm>
            <a:off x="3372307" y="4229100"/>
            <a:ext cx="38405" cy="2229307"/>
          </a:xfrm>
          <a:prstGeom prst="rect">
            <a:avLst/>
          </a:prstGeom>
          <a:solidFill>
            <a:srgbClr val="FBCFE8"/>
          </a:solidFill>
          <a:ln/>
        </p:spPr>
      </p:sp>
      <p:sp>
        <p:nvSpPr>
          <p:cNvPr id="79" name="Shape 76"/>
          <p:cNvSpPr/>
          <p:nvPr/>
        </p:nvSpPr>
        <p:spPr>
          <a:xfrm>
            <a:off x="3629254" y="4390949"/>
            <a:ext cx="437998" cy="200254"/>
          </a:xfrm>
          <a:prstGeom prst="roundRect">
            <a:avLst>
              <a:gd name="adj" fmla="val 86975"/>
            </a:avLst>
          </a:prstGeom>
          <a:solidFill>
            <a:srgbClr val="F3F4F6"/>
          </a:solidFill>
          <a:ln/>
        </p:spPr>
      </p:sp>
      <p:sp>
        <p:nvSpPr>
          <p:cNvPr id="80" name="Text 77"/>
          <p:cNvSpPr txBox="1"/>
          <p:nvPr/>
        </p:nvSpPr>
        <p:spPr>
          <a:xfrm>
            <a:off x="3685946" y="44192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PH006</a:t>
            </a:r>
            <a:endParaRPr lang="en-US" sz="800" dirty="0"/>
          </a:p>
        </p:txBody>
      </p:sp>
      <p:sp>
        <p:nvSpPr>
          <p:cNvPr id="81" name="Shape 78"/>
          <p:cNvSpPr/>
          <p:nvPr/>
        </p:nvSpPr>
        <p:spPr>
          <a:xfrm>
            <a:off x="5505602" y="4390949"/>
            <a:ext cx="57607" cy="57607"/>
          </a:xfrm>
          <a:prstGeom prst="ellipse">
            <a:avLst/>
          </a:prstGeom>
          <a:solidFill>
            <a:srgbClr val="D1D5DB"/>
          </a:solidFill>
          <a:ln/>
        </p:spPr>
      </p:sp>
      <p:sp>
        <p:nvSpPr>
          <p:cNvPr id="82" name="Text 79"/>
          <p:cNvSpPr txBox="1"/>
          <p:nvPr/>
        </p:nvSpPr>
        <p:spPr>
          <a:xfrm>
            <a:off x="5601614" y="43909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83" name="Text 80"/>
          <p:cNvSpPr txBox="1"/>
          <p:nvPr/>
        </p:nvSpPr>
        <p:spPr>
          <a:xfrm>
            <a:off x="3629254" y="4643323"/>
            <a:ext cx="1743761" cy="419710"/>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罗马洋甘菊油（Roman Chamomile）</a:t>
            </a:r>
            <a:endParaRPr lang="en-US" sz="1200" dirty="0"/>
          </a:p>
        </p:txBody>
      </p:sp>
      <p:sp>
        <p:nvSpPr>
          <p:cNvPr id="84" name="Shape 81"/>
          <p:cNvSpPr/>
          <p:nvPr/>
        </p:nvSpPr>
        <p:spPr>
          <a:xfrm>
            <a:off x="3534156" y="5316322"/>
            <a:ext cx="2324405" cy="9144"/>
          </a:xfrm>
          <a:prstGeom prst="rect">
            <a:avLst/>
          </a:prstGeom>
          <a:solidFill>
            <a:srgbClr val="F3F4F6"/>
          </a:solidFill>
          <a:ln/>
        </p:spPr>
      </p:sp>
      <p:sp>
        <p:nvSpPr>
          <p:cNvPr id="85" name="Text 82"/>
          <p:cNvSpPr txBox="1"/>
          <p:nvPr/>
        </p:nvSpPr>
        <p:spPr>
          <a:xfrm>
            <a:off x="3629254" y="5077663"/>
            <a:ext cx="1174090"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Roman Chamomile Oil</a:t>
            </a:r>
            <a:endParaRPr lang="en-US" sz="800" dirty="0"/>
          </a:p>
        </p:txBody>
      </p:sp>
      <p:sp>
        <p:nvSpPr>
          <p:cNvPr id="86" name="Text 83"/>
          <p:cNvSpPr txBox="1"/>
          <p:nvPr/>
        </p:nvSpPr>
        <p:spPr>
          <a:xfrm>
            <a:off x="3629254" y="5415991"/>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87" name="Text 84"/>
          <p:cNvSpPr txBox="1"/>
          <p:nvPr/>
        </p:nvSpPr>
        <p:spPr>
          <a:xfrm>
            <a:off x="3629254" y="5539435"/>
            <a:ext cx="1362456"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ANTHEMIS NOBILIS FLOWER OIL</a:t>
            </a:r>
            <a:endParaRPr lang="en-US" sz="800" dirty="0"/>
          </a:p>
        </p:txBody>
      </p:sp>
      <p:sp>
        <p:nvSpPr>
          <p:cNvPr id="88" name="Shape 85"/>
          <p:cNvSpPr/>
          <p:nvPr/>
        </p:nvSpPr>
        <p:spPr>
          <a:xfrm>
            <a:off x="3629254" y="5869534"/>
            <a:ext cx="2229307" cy="448056"/>
          </a:xfrm>
          <a:prstGeom prst="roundRect">
            <a:avLst>
              <a:gd name="adj" fmla="val 26053"/>
            </a:avLst>
          </a:prstGeom>
          <a:solidFill>
            <a:srgbClr val="FDF2F8"/>
          </a:solidFill>
          <a:ln/>
        </p:spPr>
      </p:sp>
      <p:sp>
        <p:nvSpPr>
          <p:cNvPr id="89" name="Text 86"/>
          <p:cNvSpPr txBox="1"/>
          <p:nvPr/>
        </p:nvSpPr>
        <p:spPr>
          <a:xfrm>
            <a:off x="3724351" y="5936285"/>
            <a:ext cx="2070202" cy="305410"/>
          </a:xfrm>
          <a:prstGeom prst="rect">
            <a:avLst/>
          </a:prstGeom>
          <a:noFill/>
          <a:ln/>
        </p:spPr>
        <p:txBody>
          <a:bodyPr wrap="square" lIns="0" tIns="0" rIns="0" bIns="0" rtlCol="0" anchor="ctr"/>
          <a:lstStyle/>
          <a:p>
            <a:pPr algn="l" indent="0" marL="0">
              <a:buNone/>
            </a:pPr>
            <a:r>
              <a:rPr lang="en-US" sz="800" dirty="0">
                <a:solidFill>
                  <a:srgbClr val="831843"/>
                </a:solidFill>
                <a:latin typeface="Noto Sans SC" pitchFamily="34" charset="0"/>
                <a:ea typeface="Noto Sans SC" pitchFamily="34" charset="-122"/>
                <a:cs typeface="Noto Sans SC" pitchFamily="34" charset="-120"/>
              </a:rPr>
              <a:t>提取自菊科花朵。被称为“大地的苹果”，特征是类似甜苹果的果香与温柔气息。</a:t>
            </a:r>
            <a:endParaRPr lang="en-US" sz="800" dirty="0"/>
          </a:p>
        </p:txBody>
      </p:sp>
      <p:sp>
        <p:nvSpPr>
          <p:cNvPr id="90" name="Shape 87"/>
          <p:cNvSpPr/>
          <p:nvPr/>
        </p:nvSpPr>
        <p:spPr>
          <a:xfrm>
            <a:off x="6172200" y="4229100"/>
            <a:ext cx="2648102" cy="2247595"/>
          </a:xfrm>
          <a:prstGeom prst="roundRect">
            <a:avLst>
              <a:gd name="adj" fmla="val 1379"/>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91" name="Shape 88"/>
          <p:cNvSpPr/>
          <p:nvPr/>
        </p:nvSpPr>
        <p:spPr>
          <a:xfrm>
            <a:off x="6172200" y="4229100"/>
            <a:ext cx="38405" cy="2229307"/>
          </a:xfrm>
          <a:prstGeom prst="rect">
            <a:avLst/>
          </a:prstGeom>
          <a:solidFill>
            <a:srgbClr val="FBCFE8"/>
          </a:solidFill>
          <a:ln/>
        </p:spPr>
      </p:sp>
      <p:sp>
        <p:nvSpPr>
          <p:cNvPr id="92" name="Shape 89"/>
          <p:cNvSpPr/>
          <p:nvPr/>
        </p:nvSpPr>
        <p:spPr>
          <a:xfrm>
            <a:off x="6429146" y="4390949"/>
            <a:ext cx="437998" cy="200254"/>
          </a:xfrm>
          <a:prstGeom prst="roundRect">
            <a:avLst>
              <a:gd name="adj" fmla="val 86975"/>
            </a:avLst>
          </a:prstGeom>
          <a:solidFill>
            <a:srgbClr val="F3F4F6"/>
          </a:solidFill>
          <a:ln/>
        </p:spPr>
      </p:sp>
      <p:sp>
        <p:nvSpPr>
          <p:cNvPr id="93" name="Text 90"/>
          <p:cNvSpPr txBox="1"/>
          <p:nvPr/>
        </p:nvSpPr>
        <p:spPr>
          <a:xfrm>
            <a:off x="6486754" y="44192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PH007</a:t>
            </a:r>
            <a:endParaRPr lang="en-US" sz="800" dirty="0"/>
          </a:p>
        </p:txBody>
      </p:sp>
      <p:sp>
        <p:nvSpPr>
          <p:cNvPr id="94" name="Shape 91"/>
          <p:cNvSpPr/>
          <p:nvPr/>
        </p:nvSpPr>
        <p:spPr>
          <a:xfrm>
            <a:off x="8306410" y="4390949"/>
            <a:ext cx="57607" cy="57607"/>
          </a:xfrm>
          <a:prstGeom prst="ellipse">
            <a:avLst/>
          </a:prstGeom>
          <a:solidFill>
            <a:srgbClr val="D1D5DB"/>
          </a:solidFill>
          <a:ln/>
        </p:spPr>
      </p:sp>
      <p:sp>
        <p:nvSpPr>
          <p:cNvPr id="95" name="Text 92"/>
          <p:cNvSpPr txBox="1"/>
          <p:nvPr/>
        </p:nvSpPr>
        <p:spPr>
          <a:xfrm>
            <a:off x="8401507" y="43909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96" name="Text 93"/>
          <p:cNvSpPr txBox="1"/>
          <p:nvPr/>
        </p:nvSpPr>
        <p:spPr>
          <a:xfrm>
            <a:off x="6429146" y="4643323"/>
            <a:ext cx="2210105" cy="419710"/>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香紫苏油（Clary Sage/快乐鼠尾草）</a:t>
            </a:r>
            <a:endParaRPr lang="en-US" sz="1200" dirty="0"/>
          </a:p>
        </p:txBody>
      </p:sp>
      <p:sp>
        <p:nvSpPr>
          <p:cNvPr id="97" name="Shape 94"/>
          <p:cNvSpPr/>
          <p:nvPr/>
        </p:nvSpPr>
        <p:spPr>
          <a:xfrm>
            <a:off x="6334049" y="5316322"/>
            <a:ext cx="2324405" cy="9144"/>
          </a:xfrm>
          <a:prstGeom prst="rect">
            <a:avLst/>
          </a:prstGeom>
          <a:solidFill>
            <a:srgbClr val="F3F4F6"/>
          </a:solidFill>
          <a:ln/>
        </p:spPr>
      </p:sp>
      <p:sp>
        <p:nvSpPr>
          <p:cNvPr id="98" name="Text 95"/>
          <p:cNvSpPr txBox="1"/>
          <p:nvPr/>
        </p:nvSpPr>
        <p:spPr>
          <a:xfrm>
            <a:off x="6429146" y="5077663"/>
            <a:ext cx="755294"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Clary Sage Oil</a:t>
            </a:r>
            <a:endParaRPr lang="en-US" sz="800" dirty="0"/>
          </a:p>
        </p:txBody>
      </p:sp>
      <p:sp>
        <p:nvSpPr>
          <p:cNvPr id="99" name="Text 96"/>
          <p:cNvSpPr txBox="1"/>
          <p:nvPr/>
        </p:nvSpPr>
        <p:spPr>
          <a:xfrm>
            <a:off x="6429146" y="5415991"/>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100" name="Text 97"/>
          <p:cNvSpPr txBox="1"/>
          <p:nvPr/>
        </p:nvSpPr>
        <p:spPr>
          <a:xfrm>
            <a:off x="6429146" y="5539435"/>
            <a:ext cx="886054"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SALVIA SCLAREA OIL</a:t>
            </a:r>
            <a:endParaRPr lang="en-US" sz="800" dirty="0"/>
          </a:p>
        </p:txBody>
      </p:sp>
      <p:sp>
        <p:nvSpPr>
          <p:cNvPr id="101" name="Shape 98"/>
          <p:cNvSpPr/>
          <p:nvPr/>
        </p:nvSpPr>
        <p:spPr>
          <a:xfrm>
            <a:off x="6429146" y="5869534"/>
            <a:ext cx="2229307" cy="448056"/>
          </a:xfrm>
          <a:prstGeom prst="roundRect">
            <a:avLst>
              <a:gd name="adj" fmla="val 26053"/>
            </a:avLst>
          </a:prstGeom>
          <a:solidFill>
            <a:srgbClr val="FDF2F8"/>
          </a:solidFill>
          <a:ln/>
        </p:spPr>
      </p:sp>
      <p:sp>
        <p:nvSpPr>
          <p:cNvPr id="102" name="Text 99"/>
          <p:cNvSpPr txBox="1"/>
          <p:nvPr/>
        </p:nvSpPr>
        <p:spPr>
          <a:xfrm>
            <a:off x="6524244" y="5936285"/>
            <a:ext cx="2070202" cy="305410"/>
          </a:xfrm>
          <a:prstGeom prst="rect">
            <a:avLst/>
          </a:prstGeom>
          <a:noFill/>
          <a:ln/>
        </p:spPr>
        <p:txBody>
          <a:bodyPr wrap="square" lIns="0" tIns="0" rIns="0" bIns="0" rtlCol="0" anchor="ctr"/>
          <a:lstStyle/>
          <a:p>
            <a:pPr algn="l" indent="0" marL="0">
              <a:buNone/>
            </a:pPr>
            <a:r>
              <a:rPr lang="en-US" sz="800" dirty="0">
                <a:solidFill>
                  <a:srgbClr val="831843"/>
                </a:solidFill>
                <a:latin typeface="Noto Sans SC" pitchFamily="34" charset="0"/>
                <a:ea typeface="Noto Sans SC" pitchFamily="34" charset="-122"/>
                <a:cs typeface="Noto Sans SC" pitchFamily="34" charset="-120"/>
              </a:rPr>
              <a:t>唇形科鼠尾草属一年生草本精油。具有琥珀调香气，混合了坚果般的甜味与草本清香。</a:t>
            </a:r>
            <a:endParaRPr lang="en-US" sz="800" dirty="0"/>
          </a:p>
        </p:txBody>
      </p:sp>
      <p:sp>
        <p:nvSpPr>
          <p:cNvPr id="103" name="Shape 100"/>
          <p:cNvSpPr/>
          <p:nvPr/>
        </p:nvSpPr>
        <p:spPr>
          <a:xfrm>
            <a:off x="8973007" y="4229100"/>
            <a:ext cx="2648102" cy="2247595"/>
          </a:xfrm>
          <a:prstGeom prst="roundRect">
            <a:avLst>
              <a:gd name="adj" fmla="val 1379"/>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04" name="Shape 101"/>
          <p:cNvSpPr/>
          <p:nvPr/>
        </p:nvSpPr>
        <p:spPr>
          <a:xfrm>
            <a:off x="8973007" y="4229100"/>
            <a:ext cx="38405" cy="2229307"/>
          </a:xfrm>
          <a:prstGeom prst="rect">
            <a:avLst/>
          </a:prstGeom>
          <a:solidFill>
            <a:srgbClr val="FBCFE8"/>
          </a:solidFill>
          <a:ln/>
        </p:spPr>
      </p:sp>
      <p:sp>
        <p:nvSpPr>
          <p:cNvPr id="105" name="Shape 102"/>
          <p:cNvSpPr/>
          <p:nvPr/>
        </p:nvSpPr>
        <p:spPr>
          <a:xfrm>
            <a:off x="9229954" y="4390949"/>
            <a:ext cx="437998" cy="200254"/>
          </a:xfrm>
          <a:prstGeom prst="roundRect">
            <a:avLst>
              <a:gd name="adj" fmla="val 86975"/>
            </a:avLst>
          </a:prstGeom>
          <a:solidFill>
            <a:srgbClr val="F3F4F6"/>
          </a:solidFill>
          <a:ln/>
        </p:spPr>
      </p:sp>
      <p:sp>
        <p:nvSpPr>
          <p:cNvPr id="106" name="Text 103"/>
          <p:cNvSpPr txBox="1"/>
          <p:nvPr/>
        </p:nvSpPr>
        <p:spPr>
          <a:xfrm>
            <a:off x="9286646" y="44192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PH008</a:t>
            </a:r>
            <a:endParaRPr lang="en-US" sz="800" dirty="0"/>
          </a:p>
        </p:txBody>
      </p:sp>
      <p:sp>
        <p:nvSpPr>
          <p:cNvPr id="107" name="Shape 104"/>
          <p:cNvSpPr/>
          <p:nvPr/>
        </p:nvSpPr>
        <p:spPr>
          <a:xfrm>
            <a:off x="11106302" y="4390949"/>
            <a:ext cx="57607" cy="57607"/>
          </a:xfrm>
          <a:prstGeom prst="ellipse">
            <a:avLst/>
          </a:prstGeom>
          <a:solidFill>
            <a:srgbClr val="D1D5DB"/>
          </a:solidFill>
          <a:ln/>
        </p:spPr>
      </p:sp>
      <p:sp>
        <p:nvSpPr>
          <p:cNvPr id="108" name="Text 105"/>
          <p:cNvSpPr txBox="1"/>
          <p:nvPr/>
        </p:nvSpPr>
        <p:spPr>
          <a:xfrm>
            <a:off x="11202314" y="43909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109" name="Text 106"/>
          <p:cNvSpPr txBox="1"/>
          <p:nvPr/>
        </p:nvSpPr>
        <p:spPr>
          <a:xfrm>
            <a:off x="9229954" y="4643323"/>
            <a:ext cx="1962302" cy="419710"/>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大马士革玫瑰油（Damask Rose）</a:t>
            </a:r>
            <a:endParaRPr lang="en-US" sz="1200" dirty="0"/>
          </a:p>
        </p:txBody>
      </p:sp>
      <p:sp>
        <p:nvSpPr>
          <p:cNvPr id="110" name="Shape 107"/>
          <p:cNvSpPr/>
          <p:nvPr/>
        </p:nvSpPr>
        <p:spPr>
          <a:xfrm>
            <a:off x="9134856" y="5316322"/>
            <a:ext cx="2324405" cy="9144"/>
          </a:xfrm>
          <a:prstGeom prst="rect">
            <a:avLst/>
          </a:prstGeom>
          <a:solidFill>
            <a:srgbClr val="F3F4F6"/>
          </a:solidFill>
          <a:ln/>
        </p:spPr>
      </p:sp>
      <p:sp>
        <p:nvSpPr>
          <p:cNvPr id="111" name="Text 108"/>
          <p:cNvSpPr txBox="1"/>
          <p:nvPr/>
        </p:nvSpPr>
        <p:spPr>
          <a:xfrm>
            <a:off x="9229954" y="5077663"/>
            <a:ext cx="897941"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Damask Rose Oil</a:t>
            </a:r>
            <a:endParaRPr lang="en-US" sz="800" dirty="0"/>
          </a:p>
        </p:txBody>
      </p:sp>
      <p:sp>
        <p:nvSpPr>
          <p:cNvPr id="112" name="Text 109"/>
          <p:cNvSpPr txBox="1"/>
          <p:nvPr/>
        </p:nvSpPr>
        <p:spPr>
          <a:xfrm>
            <a:off x="9229954" y="5415991"/>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113" name="Text 110"/>
          <p:cNvSpPr txBox="1"/>
          <p:nvPr/>
        </p:nvSpPr>
        <p:spPr>
          <a:xfrm>
            <a:off x="9229954" y="5539435"/>
            <a:ext cx="1334110"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ROSA DAMASCENA FLOWER OIL</a:t>
            </a:r>
            <a:endParaRPr lang="en-US" sz="800" dirty="0"/>
          </a:p>
        </p:txBody>
      </p:sp>
      <p:sp>
        <p:nvSpPr>
          <p:cNvPr id="114" name="Shape 111"/>
          <p:cNvSpPr/>
          <p:nvPr/>
        </p:nvSpPr>
        <p:spPr>
          <a:xfrm>
            <a:off x="9229954" y="5869534"/>
            <a:ext cx="2229307" cy="448056"/>
          </a:xfrm>
          <a:prstGeom prst="roundRect">
            <a:avLst>
              <a:gd name="adj" fmla="val 26053"/>
            </a:avLst>
          </a:prstGeom>
          <a:solidFill>
            <a:srgbClr val="FDF2F8"/>
          </a:solidFill>
          <a:ln/>
        </p:spPr>
      </p:sp>
      <p:sp>
        <p:nvSpPr>
          <p:cNvPr id="115" name="Text 112"/>
          <p:cNvSpPr txBox="1"/>
          <p:nvPr/>
        </p:nvSpPr>
        <p:spPr>
          <a:xfrm>
            <a:off x="9325051" y="5936285"/>
            <a:ext cx="2070202" cy="305410"/>
          </a:xfrm>
          <a:prstGeom prst="rect">
            <a:avLst/>
          </a:prstGeom>
          <a:noFill/>
          <a:ln/>
        </p:spPr>
        <p:txBody>
          <a:bodyPr wrap="square" lIns="0" tIns="0" rIns="0" bIns="0" rtlCol="0" anchor="ctr"/>
          <a:lstStyle/>
          <a:p>
            <a:pPr algn="l" indent="0" marL="0">
              <a:buNone/>
            </a:pPr>
            <a:r>
              <a:rPr lang="en-US" sz="800" dirty="0">
                <a:solidFill>
                  <a:srgbClr val="831843"/>
                </a:solidFill>
                <a:latin typeface="Noto Sans SC" pitchFamily="34" charset="0"/>
                <a:ea typeface="Noto Sans SC" pitchFamily="34" charset="-122"/>
                <a:cs typeface="Noto Sans SC" pitchFamily="34" charset="-120"/>
              </a:rPr>
              <a:t>蔷薇科大马士革玫瑰花精油。华丽水润、深邃的玫瑰调香气，被誉为“香氛女王”。</a:t>
            </a:r>
            <a:endParaRPr lang="en-US" sz="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3F4F6"/>
          </a:solidFill>
          <a:ln/>
        </p:spPr>
      </p:sp>
      <p:sp>
        <p:nvSpPr>
          <p:cNvPr id="3" name="Shape 1"/>
          <p:cNvSpPr/>
          <p:nvPr/>
        </p:nvSpPr>
        <p:spPr>
          <a:xfrm>
            <a:off x="0" y="0"/>
            <a:ext cx="12191695" cy="6858000"/>
          </a:xfrm>
          <a:prstGeom prst="rect">
            <a:avLst/>
          </a:prstGeom>
          <a:solidFill>
            <a:srgbClr val="FFFFFF"/>
          </a:solidFill>
          <a:ln/>
        </p:spPr>
      </p:sp>
      <p:sp>
        <p:nvSpPr>
          <p:cNvPr id="4" name="Shape 2"/>
          <p:cNvSpPr/>
          <p:nvPr/>
        </p:nvSpPr>
        <p:spPr>
          <a:xfrm>
            <a:off x="571500" y="1010412"/>
            <a:ext cx="11048695" cy="9144"/>
          </a:xfrm>
          <a:prstGeom prst="rect">
            <a:avLst/>
          </a:prstGeom>
          <a:solidFill>
            <a:srgbClr val="E5E7EB"/>
          </a:solidFill>
          <a:ln/>
        </p:spPr>
      </p:sp>
      <p:sp>
        <p:nvSpPr>
          <p:cNvPr id="5" name="Text 3"/>
          <p:cNvSpPr txBox="1"/>
          <p:nvPr/>
        </p:nvSpPr>
        <p:spPr>
          <a:xfrm>
            <a:off x="571500" y="381305"/>
            <a:ext cx="1648663"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SC" pitchFamily="34" charset="0"/>
                <a:ea typeface="Noto Sans SC" pitchFamily="34" charset="-122"/>
                <a:cs typeface="Noto Sans SC" pitchFamily="34" charset="-120"/>
              </a:rPr>
              <a:t>PRODUCT CATALOG 02</a:t>
            </a:r>
            <a:endParaRPr lang="en-US" sz="900" dirty="0"/>
          </a:p>
        </p:txBody>
      </p:sp>
      <p:sp>
        <p:nvSpPr>
          <p:cNvPr id="6" name="Text 4"/>
          <p:cNvSpPr txBox="1"/>
          <p:nvPr/>
        </p:nvSpPr>
        <p:spPr>
          <a:xfrm>
            <a:off x="571500" y="523951"/>
            <a:ext cx="3591763"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SC" pitchFamily="34" charset="0"/>
                <a:ea typeface="Noto Serif SC" pitchFamily="34" charset="-122"/>
                <a:cs typeface="Noto Serif SC" pitchFamily="34" charset="-120"/>
              </a:rPr>
              <a:t>产品目录｜叶・茎系精油</a:t>
            </a:r>
            <a:endParaRPr lang="en-US" sz="2400" dirty="0"/>
          </a:p>
        </p:txBody>
      </p:sp>
      <p:sp>
        <p:nvSpPr>
          <p:cNvPr id="7" name="Text 5"/>
          <p:cNvSpPr txBox="1"/>
          <p:nvPr/>
        </p:nvSpPr>
        <p:spPr>
          <a:xfrm>
            <a:off x="11136478" y="376733"/>
            <a:ext cx="829361"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SC" pitchFamily="34" charset="0"/>
                <a:ea typeface="Noto Serif SC" pitchFamily="34" charset="-122"/>
                <a:cs typeface="Noto Serif SC" pitchFamily="34" charset="-120"/>
              </a:rPr>
              <a:t>13</a:t>
            </a:r>
            <a:endParaRPr lang="en-US" sz="3600" dirty="0"/>
          </a:p>
        </p:txBody>
      </p:sp>
      <p:sp>
        <p:nvSpPr>
          <p:cNvPr id="8" name="Shape 6"/>
          <p:cNvSpPr/>
          <p:nvPr/>
        </p:nvSpPr>
        <p:spPr>
          <a:xfrm>
            <a:off x="571500" y="1248156"/>
            <a:ext cx="2324405" cy="333756"/>
          </a:xfrm>
          <a:prstGeom prst="roundRect">
            <a:avLst>
              <a:gd name="adj" fmla="val 156556"/>
            </a:avLst>
          </a:prstGeom>
          <a:solidFill>
            <a:srgbClr val="ECFDF5"/>
          </a:solidFill>
          <a:ln w="12700">
            <a:solidFill>
              <a:srgbClr val="A7F3D0"/>
            </a:solidFill>
            <a:prstDash val="solid"/>
          </a:ln>
        </p:spPr>
      </p:sp>
      <p:pic>
        <p:nvPicPr>
          <p:cNvPr id="9" name="Image 0" descr="preencoded.png">    </p:cNvPr>
          <p:cNvPicPr>
            <a:picLocks noChangeAspect="1"/>
          </p:cNvPicPr>
          <p:nvPr/>
        </p:nvPicPr>
        <p:blipFill>
          <a:blip r:embed="rId1"/>
          <a:srcRect l="0" r="0" t="0" b="0"/>
          <a:stretch/>
        </p:blipFill>
        <p:spPr>
          <a:xfrm>
            <a:off x="694944" y="1347826"/>
            <a:ext cx="133502" cy="133502"/>
          </a:xfrm>
          <a:prstGeom prst="rect">
            <a:avLst/>
          </a:prstGeom>
        </p:spPr>
      </p:pic>
      <p:sp>
        <p:nvSpPr>
          <p:cNvPr id="10" name="Text 7"/>
          <p:cNvSpPr txBox="1"/>
          <p:nvPr/>
        </p:nvSpPr>
        <p:spPr>
          <a:xfrm>
            <a:off x="828446" y="1314907"/>
            <a:ext cx="2043684" cy="200254"/>
          </a:xfrm>
          <a:prstGeom prst="rect">
            <a:avLst/>
          </a:prstGeom>
          <a:noFill/>
          <a:ln/>
        </p:spPr>
        <p:txBody>
          <a:bodyPr wrap="square" lIns="0" tIns="0" rIns="0" bIns="0" rtlCol="0" anchor="ctr"/>
          <a:lstStyle/>
          <a:p>
            <a:pPr algn="l" indent="0" marL="0">
              <a:buNone/>
            </a:pPr>
            <a:r>
              <a:rPr lang="en-US" sz="1000" b="1" dirty="0">
                <a:solidFill>
                  <a:srgbClr val="059669"/>
                </a:solidFill>
                <a:latin typeface="Noto Sans SC" pitchFamily="34" charset="0"/>
                <a:ea typeface="Noto Sans SC" pitchFamily="34" charset="-122"/>
                <a:cs typeface="Noto Sans SC" pitchFamily="34" charset="-120"/>
              </a:rPr>
              <a:t>Leaf &amp; Stem / 提取部位：叶・茎</a:t>
            </a:r>
            <a:endParaRPr lang="en-US" sz="1000" dirty="0"/>
          </a:p>
        </p:txBody>
      </p:sp>
      <p:sp>
        <p:nvSpPr>
          <p:cNvPr id="11" name="Text 8"/>
          <p:cNvSpPr txBox="1"/>
          <p:nvPr/>
        </p:nvSpPr>
        <p:spPr>
          <a:xfrm>
            <a:off x="10054742" y="1411834"/>
            <a:ext cx="1650492"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SC" pitchFamily="34" charset="0"/>
                <a:ea typeface="Noto Sans SC" pitchFamily="34" charset="-122"/>
                <a:cs typeface="Noto Sans SC" pitchFamily="34" charset="-120"/>
              </a:rPr>
              <a:t>※INCI名为参考用化妆品成分名称</a:t>
            </a:r>
            <a:endParaRPr lang="en-US" sz="800" dirty="0"/>
          </a:p>
        </p:txBody>
      </p:sp>
      <p:sp>
        <p:nvSpPr>
          <p:cNvPr id="12" name="Shape 9"/>
          <p:cNvSpPr/>
          <p:nvPr/>
        </p:nvSpPr>
        <p:spPr>
          <a:xfrm>
            <a:off x="571500" y="1828800"/>
            <a:ext cx="2104949" cy="2257654"/>
          </a:xfrm>
          <a:prstGeom prst="roundRect">
            <a:avLst>
              <a:gd name="adj" fmla="val 157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3" name="Shape 10"/>
          <p:cNvSpPr/>
          <p:nvPr/>
        </p:nvSpPr>
        <p:spPr>
          <a:xfrm>
            <a:off x="571500" y="1828800"/>
            <a:ext cx="38405" cy="2238451"/>
          </a:xfrm>
          <a:prstGeom prst="rect">
            <a:avLst/>
          </a:prstGeom>
          <a:solidFill>
            <a:srgbClr val="A7F3D0"/>
          </a:solidFill>
          <a:ln/>
        </p:spPr>
      </p:sp>
      <p:sp>
        <p:nvSpPr>
          <p:cNvPr id="14" name="Shape 11"/>
          <p:cNvSpPr/>
          <p:nvPr/>
        </p:nvSpPr>
        <p:spPr>
          <a:xfrm>
            <a:off x="771754" y="1952244"/>
            <a:ext cx="390449" cy="181051"/>
          </a:xfrm>
          <a:prstGeom prst="roundRect">
            <a:avLst>
              <a:gd name="adj" fmla="val 106327"/>
            </a:avLst>
          </a:prstGeom>
          <a:solidFill>
            <a:srgbClr val="F3F4F6"/>
          </a:solidFill>
          <a:ln/>
        </p:spPr>
      </p:sp>
      <p:sp>
        <p:nvSpPr>
          <p:cNvPr id="15" name="Text 12"/>
          <p:cNvSpPr txBox="1"/>
          <p:nvPr/>
        </p:nvSpPr>
        <p:spPr>
          <a:xfrm>
            <a:off x="819302" y="1990649"/>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PH009</a:t>
            </a:r>
            <a:endParaRPr lang="en-US" sz="800" dirty="0"/>
          </a:p>
        </p:txBody>
      </p:sp>
      <p:sp>
        <p:nvSpPr>
          <p:cNvPr id="16" name="Shape 13"/>
          <p:cNvSpPr/>
          <p:nvPr/>
        </p:nvSpPr>
        <p:spPr>
          <a:xfrm>
            <a:off x="2243938" y="1952244"/>
            <a:ext cx="47549" cy="47549"/>
          </a:xfrm>
          <a:prstGeom prst="ellipse">
            <a:avLst/>
          </a:prstGeom>
          <a:solidFill>
            <a:srgbClr val="D1D5DB"/>
          </a:solidFill>
          <a:ln/>
        </p:spPr>
      </p:sp>
      <p:sp>
        <p:nvSpPr>
          <p:cNvPr id="17" name="Text 14"/>
          <p:cNvSpPr txBox="1"/>
          <p:nvPr/>
        </p:nvSpPr>
        <p:spPr>
          <a:xfrm>
            <a:off x="2319833" y="1952244"/>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18" name="Text 15"/>
          <p:cNvSpPr txBox="1"/>
          <p:nvPr/>
        </p:nvSpPr>
        <p:spPr>
          <a:xfrm>
            <a:off x="771754" y="2180844"/>
            <a:ext cx="90068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SC" pitchFamily="34" charset="0"/>
                <a:ea typeface="Noto Serif SC" pitchFamily="34" charset="-122"/>
                <a:cs typeface="Noto Serif SC" pitchFamily="34" charset="-120"/>
              </a:rPr>
              <a:t>香叶天竺葵油</a:t>
            </a:r>
            <a:endParaRPr lang="en-US" sz="1000" dirty="0"/>
          </a:p>
        </p:txBody>
      </p:sp>
      <p:sp>
        <p:nvSpPr>
          <p:cNvPr id="19" name="Shape 16"/>
          <p:cNvSpPr/>
          <p:nvPr/>
        </p:nvSpPr>
        <p:spPr>
          <a:xfrm>
            <a:off x="694944" y="2583180"/>
            <a:ext cx="1857146" cy="9144"/>
          </a:xfrm>
          <a:prstGeom prst="rect">
            <a:avLst/>
          </a:prstGeom>
          <a:solidFill>
            <a:srgbClr val="F3F4F6"/>
          </a:solidFill>
          <a:ln/>
        </p:spPr>
      </p:sp>
      <p:sp>
        <p:nvSpPr>
          <p:cNvPr id="20" name="Text 17"/>
          <p:cNvSpPr txBox="1"/>
          <p:nvPr/>
        </p:nvSpPr>
        <p:spPr>
          <a:xfrm>
            <a:off x="771754" y="2382926"/>
            <a:ext cx="667512"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Geranium Oil</a:t>
            </a:r>
            <a:endParaRPr lang="en-US" sz="800" dirty="0"/>
          </a:p>
        </p:txBody>
      </p:sp>
      <p:sp>
        <p:nvSpPr>
          <p:cNvPr id="21" name="Text 18"/>
          <p:cNvSpPr txBox="1"/>
          <p:nvPr/>
        </p:nvSpPr>
        <p:spPr>
          <a:xfrm>
            <a:off x="771754" y="2669134"/>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22" name="Text 19"/>
          <p:cNvSpPr txBox="1"/>
          <p:nvPr/>
        </p:nvSpPr>
        <p:spPr>
          <a:xfrm>
            <a:off x="771754" y="2778862"/>
            <a:ext cx="1248156"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PELARGONIUM GRAVEOLENS OIL</a:t>
            </a:r>
            <a:endParaRPr lang="en-US" sz="800" dirty="0"/>
          </a:p>
        </p:txBody>
      </p:sp>
      <p:sp>
        <p:nvSpPr>
          <p:cNvPr id="23" name="Shape 20"/>
          <p:cNvSpPr/>
          <p:nvPr/>
        </p:nvSpPr>
        <p:spPr>
          <a:xfrm>
            <a:off x="771754" y="3314700"/>
            <a:ext cx="1781251" cy="647395"/>
          </a:xfrm>
          <a:prstGeom prst="roundRect">
            <a:avLst>
              <a:gd name="adj" fmla="val 12463"/>
            </a:avLst>
          </a:prstGeom>
          <a:solidFill>
            <a:srgbClr val="ECFDF5"/>
          </a:solidFill>
          <a:ln/>
        </p:spPr>
      </p:sp>
      <p:sp>
        <p:nvSpPr>
          <p:cNvPr id="24" name="Text 21"/>
          <p:cNvSpPr txBox="1"/>
          <p:nvPr/>
        </p:nvSpPr>
        <p:spPr>
          <a:xfrm>
            <a:off x="847649" y="3362249"/>
            <a:ext cx="1696212"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SC" pitchFamily="34" charset="0"/>
                <a:ea typeface="Noto Sans SC" pitchFamily="34" charset="-122"/>
                <a:cs typeface="Noto Sans SC" pitchFamily="34" charset="-120"/>
              </a:rPr>
              <a:t>牻牛儿苗科天竺葵属植物。具有与玫瑰相似的甜美花香和草本香气。广泛用于香水、化妆品及芳疗领域，被称为"穷人的玫瑰"。</a:t>
            </a:r>
            <a:endParaRPr lang="en-US" sz="800" dirty="0"/>
          </a:p>
        </p:txBody>
      </p:sp>
      <p:sp>
        <p:nvSpPr>
          <p:cNvPr id="25" name="Shape 22"/>
          <p:cNvSpPr/>
          <p:nvPr/>
        </p:nvSpPr>
        <p:spPr>
          <a:xfrm>
            <a:off x="2808122" y="1828800"/>
            <a:ext cx="2104949" cy="2257654"/>
          </a:xfrm>
          <a:prstGeom prst="roundRect">
            <a:avLst>
              <a:gd name="adj" fmla="val 157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26" name="Shape 23"/>
          <p:cNvSpPr/>
          <p:nvPr/>
        </p:nvSpPr>
        <p:spPr>
          <a:xfrm>
            <a:off x="2808122" y="1828800"/>
            <a:ext cx="38405" cy="2238451"/>
          </a:xfrm>
          <a:prstGeom prst="rect">
            <a:avLst/>
          </a:prstGeom>
          <a:solidFill>
            <a:srgbClr val="A7F3D0"/>
          </a:solidFill>
          <a:ln/>
        </p:spPr>
      </p:sp>
      <p:sp>
        <p:nvSpPr>
          <p:cNvPr id="27" name="Shape 24"/>
          <p:cNvSpPr/>
          <p:nvPr/>
        </p:nvSpPr>
        <p:spPr>
          <a:xfrm>
            <a:off x="3008376" y="1952244"/>
            <a:ext cx="390449" cy="181051"/>
          </a:xfrm>
          <a:prstGeom prst="roundRect">
            <a:avLst>
              <a:gd name="adj" fmla="val 106327"/>
            </a:avLst>
          </a:prstGeom>
          <a:solidFill>
            <a:srgbClr val="F3F4F6"/>
          </a:solidFill>
          <a:ln/>
        </p:spPr>
      </p:sp>
      <p:sp>
        <p:nvSpPr>
          <p:cNvPr id="28" name="Text 25"/>
          <p:cNvSpPr txBox="1"/>
          <p:nvPr/>
        </p:nvSpPr>
        <p:spPr>
          <a:xfrm>
            <a:off x="3055925" y="1990649"/>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PH010</a:t>
            </a:r>
            <a:endParaRPr lang="en-US" sz="800" dirty="0"/>
          </a:p>
        </p:txBody>
      </p:sp>
      <p:sp>
        <p:nvSpPr>
          <p:cNvPr id="29" name="Shape 26"/>
          <p:cNvSpPr/>
          <p:nvPr/>
        </p:nvSpPr>
        <p:spPr>
          <a:xfrm>
            <a:off x="4479646" y="1952244"/>
            <a:ext cx="47549" cy="47549"/>
          </a:xfrm>
          <a:prstGeom prst="ellipse">
            <a:avLst/>
          </a:prstGeom>
          <a:solidFill>
            <a:srgbClr val="D1D5DB"/>
          </a:solidFill>
          <a:ln/>
        </p:spPr>
      </p:sp>
      <p:sp>
        <p:nvSpPr>
          <p:cNvPr id="30" name="Text 27"/>
          <p:cNvSpPr txBox="1"/>
          <p:nvPr/>
        </p:nvSpPr>
        <p:spPr>
          <a:xfrm>
            <a:off x="4556455" y="1952244"/>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31" name="Text 28"/>
          <p:cNvSpPr txBox="1"/>
          <p:nvPr/>
        </p:nvSpPr>
        <p:spPr>
          <a:xfrm>
            <a:off x="3008376" y="2180844"/>
            <a:ext cx="633679"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SC" pitchFamily="34" charset="0"/>
                <a:ea typeface="Noto Serif SC" pitchFamily="34" charset="-122"/>
                <a:cs typeface="Noto Serif SC" pitchFamily="34" charset="-120"/>
              </a:rPr>
              <a:t>广藿香油</a:t>
            </a:r>
            <a:endParaRPr lang="en-US" sz="1000" dirty="0"/>
          </a:p>
        </p:txBody>
      </p:sp>
      <p:sp>
        <p:nvSpPr>
          <p:cNvPr id="32" name="Shape 29"/>
          <p:cNvSpPr/>
          <p:nvPr/>
        </p:nvSpPr>
        <p:spPr>
          <a:xfrm>
            <a:off x="2931566" y="2583180"/>
            <a:ext cx="1857146" cy="9144"/>
          </a:xfrm>
          <a:prstGeom prst="rect">
            <a:avLst/>
          </a:prstGeom>
          <a:solidFill>
            <a:srgbClr val="F3F4F6"/>
          </a:solidFill>
          <a:ln/>
        </p:spPr>
      </p:sp>
      <p:sp>
        <p:nvSpPr>
          <p:cNvPr id="33" name="Text 30"/>
          <p:cNvSpPr txBox="1"/>
          <p:nvPr/>
        </p:nvSpPr>
        <p:spPr>
          <a:xfrm>
            <a:off x="3008376" y="2382926"/>
            <a:ext cx="648310"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Patchouli Oil</a:t>
            </a:r>
            <a:endParaRPr lang="en-US" sz="800" dirty="0"/>
          </a:p>
        </p:txBody>
      </p:sp>
      <p:sp>
        <p:nvSpPr>
          <p:cNvPr id="34" name="Text 31"/>
          <p:cNvSpPr txBox="1"/>
          <p:nvPr/>
        </p:nvSpPr>
        <p:spPr>
          <a:xfrm>
            <a:off x="3008376" y="2669134"/>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35" name="Text 32"/>
          <p:cNvSpPr txBox="1"/>
          <p:nvPr/>
        </p:nvSpPr>
        <p:spPr>
          <a:xfrm>
            <a:off x="3008376" y="2778862"/>
            <a:ext cx="1019556"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POGOSTEMON CABLIN OIL</a:t>
            </a:r>
            <a:endParaRPr lang="en-US" sz="800" dirty="0"/>
          </a:p>
        </p:txBody>
      </p:sp>
      <p:sp>
        <p:nvSpPr>
          <p:cNvPr id="36" name="Shape 33"/>
          <p:cNvSpPr/>
          <p:nvPr/>
        </p:nvSpPr>
        <p:spPr>
          <a:xfrm>
            <a:off x="3008376" y="3314700"/>
            <a:ext cx="1781251" cy="647395"/>
          </a:xfrm>
          <a:prstGeom prst="roundRect">
            <a:avLst>
              <a:gd name="adj" fmla="val 12463"/>
            </a:avLst>
          </a:prstGeom>
          <a:solidFill>
            <a:srgbClr val="ECFDF5"/>
          </a:solidFill>
          <a:ln/>
        </p:spPr>
      </p:sp>
      <p:sp>
        <p:nvSpPr>
          <p:cNvPr id="37" name="Text 34"/>
          <p:cNvSpPr txBox="1"/>
          <p:nvPr/>
        </p:nvSpPr>
        <p:spPr>
          <a:xfrm>
            <a:off x="3084271" y="3362249"/>
            <a:ext cx="1696212"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SC" pitchFamily="34" charset="0"/>
                <a:ea typeface="Noto Sans SC" pitchFamily="34" charset="-122"/>
                <a:cs typeface="Noto Sans SC" pitchFamily="34" charset="-120"/>
              </a:rPr>
              <a:t>唇形科刺蕊草属植物。具有深沉、泥土气息和异国情调的木质香气。随着时间推移，香气会变得更加醇厚，是重要的定香剂。</a:t>
            </a:r>
            <a:endParaRPr lang="en-US" sz="800" dirty="0"/>
          </a:p>
        </p:txBody>
      </p:sp>
      <p:sp>
        <p:nvSpPr>
          <p:cNvPr id="38" name="Shape 35"/>
          <p:cNvSpPr/>
          <p:nvPr/>
        </p:nvSpPr>
        <p:spPr>
          <a:xfrm>
            <a:off x="5044745" y="1828800"/>
            <a:ext cx="2104949" cy="2257654"/>
          </a:xfrm>
          <a:prstGeom prst="roundRect">
            <a:avLst>
              <a:gd name="adj" fmla="val 157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39" name="Shape 36"/>
          <p:cNvSpPr/>
          <p:nvPr/>
        </p:nvSpPr>
        <p:spPr>
          <a:xfrm>
            <a:off x="5044745" y="1828800"/>
            <a:ext cx="38405" cy="2238451"/>
          </a:xfrm>
          <a:prstGeom prst="rect">
            <a:avLst/>
          </a:prstGeom>
          <a:solidFill>
            <a:srgbClr val="A7F3D0"/>
          </a:solidFill>
          <a:ln/>
        </p:spPr>
      </p:sp>
      <p:sp>
        <p:nvSpPr>
          <p:cNvPr id="40" name="Shape 37"/>
          <p:cNvSpPr/>
          <p:nvPr/>
        </p:nvSpPr>
        <p:spPr>
          <a:xfrm>
            <a:off x="5244084" y="1952244"/>
            <a:ext cx="390449" cy="181051"/>
          </a:xfrm>
          <a:prstGeom prst="roundRect">
            <a:avLst>
              <a:gd name="adj" fmla="val 106327"/>
            </a:avLst>
          </a:prstGeom>
          <a:solidFill>
            <a:srgbClr val="F3F4F6"/>
          </a:solidFill>
          <a:ln/>
        </p:spPr>
      </p:sp>
      <p:sp>
        <p:nvSpPr>
          <p:cNvPr id="41" name="Text 38"/>
          <p:cNvSpPr txBox="1"/>
          <p:nvPr/>
        </p:nvSpPr>
        <p:spPr>
          <a:xfrm>
            <a:off x="5291633" y="1990649"/>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PH011</a:t>
            </a:r>
            <a:endParaRPr lang="en-US" sz="800" dirty="0"/>
          </a:p>
        </p:txBody>
      </p:sp>
      <p:sp>
        <p:nvSpPr>
          <p:cNvPr id="42" name="Shape 39"/>
          <p:cNvSpPr/>
          <p:nvPr/>
        </p:nvSpPr>
        <p:spPr>
          <a:xfrm>
            <a:off x="6716268" y="1952244"/>
            <a:ext cx="47549" cy="47549"/>
          </a:xfrm>
          <a:prstGeom prst="ellipse">
            <a:avLst/>
          </a:prstGeom>
          <a:solidFill>
            <a:srgbClr val="D1D5DB"/>
          </a:solidFill>
          <a:ln/>
        </p:spPr>
      </p:sp>
      <p:sp>
        <p:nvSpPr>
          <p:cNvPr id="43" name="Text 40"/>
          <p:cNvSpPr txBox="1"/>
          <p:nvPr/>
        </p:nvSpPr>
        <p:spPr>
          <a:xfrm>
            <a:off x="6793078" y="1952244"/>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44" name="Text 41"/>
          <p:cNvSpPr txBox="1"/>
          <p:nvPr/>
        </p:nvSpPr>
        <p:spPr>
          <a:xfrm>
            <a:off x="5244084" y="2180844"/>
            <a:ext cx="633679"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SC" pitchFamily="34" charset="0"/>
                <a:ea typeface="Noto Serif SC" pitchFamily="34" charset="-122"/>
                <a:cs typeface="Noto Serif SC" pitchFamily="34" charset="-120"/>
              </a:rPr>
              <a:t>迷迭香油</a:t>
            </a:r>
            <a:endParaRPr lang="en-US" sz="1000" dirty="0"/>
          </a:p>
        </p:txBody>
      </p:sp>
      <p:sp>
        <p:nvSpPr>
          <p:cNvPr id="45" name="Shape 42"/>
          <p:cNvSpPr/>
          <p:nvPr/>
        </p:nvSpPr>
        <p:spPr>
          <a:xfrm>
            <a:off x="5168189" y="2583180"/>
            <a:ext cx="1857146" cy="9144"/>
          </a:xfrm>
          <a:prstGeom prst="rect">
            <a:avLst/>
          </a:prstGeom>
          <a:solidFill>
            <a:srgbClr val="F3F4F6"/>
          </a:solidFill>
          <a:ln/>
        </p:spPr>
      </p:sp>
      <p:sp>
        <p:nvSpPr>
          <p:cNvPr id="46" name="Text 43"/>
          <p:cNvSpPr txBox="1"/>
          <p:nvPr/>
        </p:nvSpPr>
        <p:spPr>
          <a:xfrm>
            <a:off x="5244084" y="2382926"/>
            <a:ext cx="667512"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Rosemary Oil</a:t>
            </a:r>
            <a:endParaRPr lang="en-US" sz="800" dirty="0"/>
          </a:p>
        </p:txBody>
      </p:sp>
      <p:sp>
        <p:nvSpPr>
          <p:cNvPr id="47" name="Text 44"/>
          <p:cNvSpPr txBox="1"/>
          <p:nvPr/>
        </p:nvSpPr>
        <p:spPr>
          <a:xfrm>
            <a:off x="5244084" y="2669134"/>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48" name="Text 45"/>
          <p:cNvSpPr txBox="1"/>
          <p:nvPr/>
        </p:nvSpPr>
        <p:spPr>
          <a:xfrm>
            <a:off x="5244084" y="2778862"/>
            <a:ext cx="1353312"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ROSMARINUS OFFICINALIS LEAF OIL</a:t>
            </a:r>
            <a:endParaRPr lang="en-US" sz="800" dirty="0"/>
          </a:p>
        </p:txBody>
      </p:sp>
      <p:sp>
        <p:nvSpPr>
          <p:cNvPr id="49" name="Shape 46"/>
          <p:cNvSpPr/>
          <p:nvPr/>
        </p:nvSpPr>
        <p:spPr>
          <a:xfrm>
            <a:off x="5244084" y="3314700"/>
            <a:ext cx="1781251" cy="647395"/>
          </a:xfrm>
          <a:prstGeom prst="roundRect">
            <a:avLst>
              <a:gd name="adj" fmla="val 12463"/>
            </a:avLst>
          </a:prstGeom>
          <a:solidFill>
            <a:srgbClr val="ECFDF5"/>
          </a:solidFill>
          <a:ln/>
        </p:spPr>
      </p:sp>
      <p:sp>
        <p:nvSpPr>
          <p:cNvPr id="50" name="Text 47"/>
          <p:cNvSpPr txBox="1"/>
          <p:nvPr/>
        </p:nvSpPr>
        <p:spPr>
          <a:xfrm>
            <a:off x="5320894" y="3362249"/>
            <a:ext cx="1696212"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SC" pitchFamily="34" charset="0"/>
                <a:ea typeface="Noto Sans SC" pitchFamily="34" charset="-122"/>
                <a:cs typeface="Noto Sans SC" pitchFamily="34" charset="-120"/>
              </a:rPr>
              <a:t>唇形科迷迭香属植物。具有强烈的草本、樟脑般清凉且略带木质的香气。能提神醒脑，增强注意力，常用于洗护发产品。</a:t>
            </a:r>
            <a:endParaRPr lang="en-US" sz="800" dirty="0"/>
          </a:p>
        </p:txBody>
      </p:sp>
      <p:sp>
        <p:nvSpPr>
          <p:cNvPr id="51" name="Shape 48"/>
          <p:cNvSpPr/>
          <p:nvPr/>
        </p:nvSpPr>
        <p:spPr>
          <a:xfrm>
            <a:off x="7280453" y="1828800"/>
            <a:ext cx="2104949" cy="2257654"/>
          </a:xfrm>
          <a:prstGeom prst="roundRect">
            <a:avLst>
              <a:gd name="adj" fmla="val 157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52" name="Shape 49"/>
          <p:cNvSpPr/>
          <p:nvPr/>
        </p:nvSpPr>
        <p:spPr>
          <a:xfrm>
            <a:off x="7280453" y="1828800"/>
            <a:ext cx="38405" cy="2238451"/>
          </a:xfrm>
          <a:prstGeom prst="rect">
            <a:avLst/>
          </a:prstGeom>
          <a:solidFill>
            <a:srgbClr val="A7F3D0"/>
          </a:solidFill>
          <a:ln/>
        </p:spPr>
      </p:sp>
      <p:sp>
        <p:nvSpPr>
          <p:cNvPr id="53" name="Shape 50"/>
          <p:cNvSpPr/>
          <p:nvPr/>
        </p:nvSpPr>
        <p:spPr>
          <a:xfrm>
            <a:off x="7480706" y="1952244"/>
            <a:ext cx="390449" cy="181051"/>
          </a:xfrm>
          <a:prstGeom prst="roundRect">
            <a:avLst>
              <a:gd name="adj" fmla="val 106327"/>
            </a:avLst>
          </a:prstGeom>
          <a:solidFill>
            <a:srgbClr val="F3F4F6"/>
          </a:solidFill>
          <a:ln/>
        </p:spPr>
      </p:sp>
      <p:sp>
        <p:nvSpPr>
          <p:cNvPr id="54" name="Text 51"/>
          <p:cNvSpPr txBox="1"/>
          <p:nvPr/>
        </p:nvSpPr>
        <p:spPr>
          <a:xfrm>
            <a:off x="7528255" y="1990649"/>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PH012</a:t>
            </a:r>
            <a:endParaRPr lang="en-US" sz="800" dirty="0"/>
          </a:p>
        </p:txBody>
      </p:sp>
      <p:sp>
        <p:nvSpPr>
          <p:cNvPr id="55" name="Shape 52"/>
          <p:cNvSpPr/>
          <p:nvPr/>
        </p:nvSpPr>
        <p:spPr>
          <a:xfrm>
            <a:off x="8952890" y="1952244"/>
            <a:ext cx="47549" cy="47549"/>
          </a:xfrm>
          <a:prstGeom prst="ellipse">
            <a:avLst/>
          </a:prstGeom>
          <a:solidFill>
            <a:srgbClr val="D1D5DB"/>
          </a:solidFill>
          <a:ln/>
        </p:spPr>
      </p:sp>
      <p:sp>
        <p:nvSpPr>
          <p:cNvPr id="56" name="Text 53"/>
          <p:cNvSpPr txBox="1"/>
          <p:nvPr/>
        </p:nvSpPr>
        <p:spPr>
          <a:xfrm>
            <a:off x="9028786" y="1952244"/>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57" name="Text 54"/>
          <p:cNvSpPr txBox="1"/>
          <p:nvPr/>
        </p:nvSpPr>
        <p:spPr>
          <a:xfrm>
            <a:off x="7480706" y="2180844"/>
            <a:ext cx="76718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SC" pitchFamily="34" charset="0"/>
                <a:ea typeface="Noto Serif SC" pitchFamily="34" charset="-122"/>
                <a:cs typeface="Noto Serif SC" pitchFamily="34" charset="-120"/>
              </a:rPr>
              <a:t>椒样薄荷油</a:t>
            </a:r>
            <a:endParaRPr lang="en-US" sz="1000" dirty="0"/>
          </a:p>
        </p:txBody>
      </p:sp>
      <p:sp>
        <p:nvSpPr>
          <p:cNvPr id="58" name="Shape 55"/>
          <p:cNvSpPr/>
          <p:nvPr/>
        </p:nvSpPr>
        <p:spPr>
          <a:xfrm>
            <a:off x="7404811" y="2583180"/>
            <a:ext cx="1857146" cy="9144"/>
          </a:xfrm>
          <a:prstGeom prst="rect">
            <a:avLst/>
          </a:prstGeom>
          <a:solidFill>
            <a:srgbClr val="F3F4F6"/>
          </a:solidFill>
          <a:ln/>
        </p:spPr>
      </p:sp>
      <p:sp>
        <p:nvSpPr>
          <p:cNvPr id="59" name="Text 56"/>
          <p:cNvSpPr txBox="1"/>
          <p:nvPr/>
        </p:nvSpPr>
        <p:spPr>
          <a:xfrm>
            <a:off x="7480706" y="2382926"/>
            <a:ext cx="752551"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Peppermint Oil</a:t>
            </a:r>
            <a:endParaRPr lang="en-US" sz="800" dirty="0"/>
          </a:p>
        </p:txBody>
      </p:sp>
      <p:sp>
        <p:nvSpPr>
          <p:cNvPr id="60" name="Text 57"/>
          <p:cNvSpPr txBox="1"/>
          <p:nvPr/>
        </p:nvSpPr>
        <p:spPr>
          <a:xfrm>
            <a:off x="7480706" y="2669134"/>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61" name="Text 58"/>
          <p:cNvSpPr txBox="1"/>
          <p:nvPr/>
        </p:nvSpPr>
        <p:spPr>
          <a:xfrm>
            <a:off x="7480706" y="2778862"/>
            <a:ext cx="866851"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MENTHA PIPERITA OIL</a:t>
            </a:r>
            <a:endParaRPr lang="en-US" sz="800" dirty="0"/>
          </a:p>
        </p:txBody>
      </p:sp>
      <p:sp>
        <p:nvSpPr>
          <p:cNvPr id="62" name="Shape 59"/>
          <p:cNvSpPr/>
          <p:nvPr/>
        </p:nvSpPr>
        <p:spPr>
          <a:xfrm>
            <a:off x="7480706" y="3314700"/>
            <a:ext cx="1781251" cy="647395"/>
          </a:xfrm>
          <a:prstGeom prst="roundRect">
            <a:avLst>
              <a:gd name="adj" fmla="val 12463"/>
            </a:avLst>
          </a:prstGeom>
          <a:solidFill>
            <a:srgbClr val="ECFDF5"/>
          </a:solidFill>
          <a:ln/>
        </p:spPr>
      </p:sp>
      <p:sp>
        <p:nvSpPr>
          <p:cNvPr id="63" name="Text 60"/>
          <p:cNvSpPr txBox="1"/>
          <p:nvPr/>
        </p:nvSpPr>
        <p:spPr>
          <a:xfrm>
            <a:off x="7556602" y="3362249"/>
            <a:ext cx="1696212"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SC" pitchFamily="34" charset="0"/>
                <a:ea typeface="Noto Sans SC" pitchFamily="34" charset="-122"/>
                <a:cs typeface="Noto Sans SC" pitchFamily="34" charset="-120"/>
              </a:rPr>
              <a:t>唇形科薄荷属植物。具有强烈的清凉、清新和薄荷脑香气。能提供瞬间的清凉感和提神效果，广泛用于口腔护理和舒缓产品。</a:t>
            </a:r>
            <a:endParaRPr lang="en-US" sz="800" dirty="0"/>
          </a:p>
        </p:txBody>
      </p:sp>
      <p:sp>
        <p:nvSpPr>
          <p:cNvPr id="64" name="Shape 61"/>
          <p:cNvSpPr/>
          <p:nvPr/>
        </p:nvSpPr>
        <p:spPr>
          <a:xfrm>
            <a:off x="9517075" y="1828800"/>
            <a:ext cx="2104949" cy="2257654"/>
          </a:xfrm>
          <a:prstGeom prst="roundRect">
            <a:avLst>
              <a:gd name="adj" fmla="val 157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65" name="Shape 62"/>
          <p:cNvSpPr/>
          <p:nvPr/>
        </p:nvSpPr>
        <p:spPr>
          <a:xfrm>
            <a:off x="9517075" y="1828800"/>
            <a:ext cx="38405" cy="2238451"/>
          </a:xfrm>
          <a:prstGeom prst="rect">
            <a:avLst/>
          </a:prstGeom>
          <a:solidFill>
            <a:srgbClr val="A7F3D0"/>
          </a:solidFill>
          <a:ln/>
        </p:spPr>
      </p:sp>
      <p:sp>
        <p:nvSpPr>
          <p:cNvPr id="66" name="Shape 63"/>
          <p:cNvSpPr/>
          <p:nvPr/>
        </p:nvSpPr>
        <p:spPr>
          <a:xfrm>
            <a:off x="9717329" y="1952244"/>
            <a:ext cx="390449" cy="181051"/>
          </a:xfrm>
          <a:prstGeom prst="roundRect">
            <a:avLst>
              <a:gd name="adj" fmla="val 106327"/>
            </a:avLst>
          </a:prstGeom>
          <a:solidFill>
            <a:srgbClr val="F3F4F6"/>
          </a:solidFill>
          <a:ln/>
        </p:spPr>
      </p:sp>
      <p:sp>
        <p:nvSpPr>
          <p:cNvPr id="67" name="Text 64"/>
          <p:cNvSpPr txBox="1"/>
          <p:nvPr/>
        </p:nvSpPr>
        <p:spPr>
          <a:xfrm>
            <a:off x="9764878" y="1990649"/>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PH013</a:t>
            </a:r>
            <a:endParaRPr lang="en-US" sz="800" dirty="0"/>
          </a:p>
        </p:txBody>
      </p:sp>
      <p:sp>
        <p:nvSpPr>
          <p:cNvPr id="68" name="Shape 65"/>
          <p:cNvSpPr/>
          <p:nvPr/>
        </p:nvSpPr>
        <p:spPr>
          <a:xfrm>
            <a:off x="11189513" y="1952244"/>
            <a:ext cx="47549" cy="47549"/>
          </a:xfrm>
          <a:prstGeom prst="ellipse">
            <a:avLst/>
          </a:prstGeom>
          <a:solidFill>
            <a:srgbClr val="D1D5DB"/>
          </a:solidFill>
          <a:ln/>
        </p:spPr>
      </p:sp>
      <p:sp>
        <p:nvSpPr>
          <p:cNvPr id="69" name="Text 66"/>
          <p:cNvSpPr txBox="1"/>
          <p:nvPr/>
        </p:nvSpPr>
        <p:spPr>
          <a:xfrm>
            <a:off x="11265408" y="1952244"/>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70" name="Text 67"/>
          <p:cNvSpPr txBox="1"/>
          <p:nvPr/>
        </p:nvSpPr>
        <p:spPr>
          <a:xfrm>
            <a:off x="9717329" y="2180844"/>
            <a:ext cx="500177"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SC" pitchFamily="34" charset="0"/>
                <a:ea typeface="Noto Serif SC" pitchFamily="34" charset="-122"/>
                <a:cs typeface="Noto Serif SC" pitchFamily="34" charset="-120"/>
              </a:rPr>
              <a:t>香茅油</a:t>
            </a:r>
            <a:endParaRPr lang="en-US" sz="1000" dirty="0"/>
          </a:p>
        </p:txBody>
      </p:sp>
      <p:sp>
        <p:nvSpPr>
          <p:cNvPr id="71" name="Shape 68"/>
          <p:cNvSpPr/>
          <p:nvPr/>
        </p:nvSpPr>
        <p:spPr>
          <a:xfrm>
            <a:off x="9641434" y="2583180"/>
            <a:ext cx="1857146" cy="9144"/>
          </a:xfrm>
          <a:prstGeom prst="rect">
            <a:avLst/>
          </a:prstGeom>
          <a:solidFill>
            <a:srgbClr val="F3F4F6"/>
          </a:solidFill>
          <a:ln/>
        </p:spPr>
      </p:sp>
      <p:sp>
        <p:nvSpPr>
          <p:cNvPr id="72" name="Text 69"/>
          <p:cNvSpPr txBox="1"/>
          <p:nvPr/>
        </p:nvSpPr>
        <p:spPr>
          <a:xfrm>
            <a:off x="9717329" y="2382926"/>
            <a:ext cx="657454"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Citronella Oil</a:t>
            </a:r>
            <a:endParaRPr lang="en-US" sz="800" dirty="0"/>
          </a:p>
        </p:txBody>
      </p:sp>
      <p:sp>
        <p:nvSpPr>
          <p:cNvPr id="73" name="Text 70"/>
          <p:cNvSpPr txBox="1"/>
          <p:nvPr/>
        </p:nvSpPr>
        <p:spPr>
          <a:xfrm>
            <a:off x="9717329" y="2669134"/>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74" name="Text 71"/>
          <p:cNvSpPr txBox="1"/>
          <p:nvPr/>
        </p:nvSpPr>
        <p:spPr>
          <a:xfrm>
            <a:off x="9717329" y="2778862"/>
            <a:ext cx="1485900"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CYMBOPOGON WINTERIANUS HERB OIL</a:t>
            </a:r>
            <a:endParaRPr lang="en-US" sz="800" dirty="0"/>
          </a:p>
        </p:txBody>
      </p:sp>
      <p:sp>
        <p:nvSpPr>
          <p:cNvPr id="75" name="Shape 72"/>
          <p:cNvSpPr/>
          <p:nvPr/>
        </p:nvSpPr>
        <p:spPr>
          <a:xfrm>
            <a:off x="9717329" y="3314700"/>
            <a:ext cx="1781251" cy="647395"/>
          </a:xfrm>
          <a:prstGeom prst="roundRect">
            <a:avLst>
              <a:gd name="adj" fmla="val 12463"/>
            </a:avLst>
          </a:prstGeom>
          <a:solidFill>
            <a:srgbClr val="ECFDF5"/>
          </a:solidFill>
          <a:ln/>
        </p:spPr>
      </p:sp>
      <p:sp>
        <p:nvSpPr>
          <p:cNvPr id="76" name="Text 73"/>
          <p:cNvSpPr txBox="1"/>
          <p:nvPr/>
        </p:nvSpPr>
        <p:spPr>
          <a:xfrm>
            <a:off x="9793224" y="3362249"/>
            <a:ext cx="1696212"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SC" pitchFamily="34" charset="0"/>
                <a:ea typeface="Noto Sans SC" pitchFamily="34" charset="-122"/>
                <a:cs typeface="Noto Sans SC" pitchFamily="34" charset="-120"/>
              </a:rPr>
              <a:t>禾本科香茅属植物。具有强烈的柠檬般清新、草本和甜美香气。以其驱虫特性闻名，也常用于肥皂、蜡烛和清洁产品中。</a:t>
            </a:r>
            <a:endParaRPr lang="en-US" sz="800" dirty="0"/>
          </a:p>
        </p:txBody>
      </p:sp>
      <p:sp>
        <p:nvSpPr>
          <p:cNvPr id="77" name="Shape 74"/>
          <p:cNvSpPr/>
          <p:nvPr/>
        </p:nvSpPr>
        <p:spPr>
          <a:xfrm>
            <a:off x="571500" y="4219956"/>
            <a:ext cx="2104949" cy="2257654"/>
          </a:xfrm>
          <a:prstGeom prst="roundRect">
            <a:avLst>
              <a:gd name="adj" fmla="val 157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78" name="Shape 75"/>
          <p:cNvSpPr/>
          <p:nvPr/>
        </p:nvSpPr>
        <p:spPr>
          <a:xfrm>
            <a:off x="571500" y="4219956"/>
            <a:ext cx="38405" cy="2238451"/>
          </a:xfrm>
          <a:prstGeom prst="rect">
            <a:avLst/>
          </a:prstGeom>
          <a:solidFill>
            <a:srgbClr val="A7F3D0"/>
          </a:solidFill>
          <a:ln/>
        </p:spPr>
      </p:sp>
      <p:sp>
        <p:nvSpPr>
          <p:cNvPr id="79" name="Shape 76"/>
          <p:cNvSpPr/>
          <p:nvPr/>
        </p:nvSpPr>
        <p:spPr>
          <a:xfrm>
            <a:off x="771754" y="4343400"/>
            <a:ext cx="390449" cy="181051"/>
          </a:xfrm>
          <a:prstGeom prst="roundRect">
            <a:avLst>
              <a:gd name="adj" fmla="val 106327"/>
            </a:avLst>
          </a:prstGeom>
          <a:solidFill>
            <a:srgbClr val="F3F4F6"/>
          </a:solidFill>
          <a:ln/>
        </p:spPr>
      </p:sp>
      <p:sp>
        <p:nvSpPr>
          <p:cNvPr id="80" name="Text 77"/>
          <p:cNvSpPr txBox="1"/>
          <p:nvPr/>
        </p:nvSpPr>
        <p:spPr>
          <a:xfrm>
            <a:off x="819302" y="4381805"/>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PH014</a:t>
            </a:r>
            <a:endParaRPr lang="en-US" sz="800" dirty="0"/>
          </a:p>
        </p:txBody>
      </p:sp>
      <p:sp>
        <p:nvSpPr>
          <p:cNvPr id="81" name="Shape 78"/>
          <p:cNvSpPr/>
          <p:nvPr/>
        </p:nvSpPr>
        <p:spPr>
          <a:xfrm>
            <a:off x="2243938" y="4343400"/>
            <a:ext cx="47549" cy="47549"/>
          </a:xfrm>
          <a:prstGeom prst="ellipse">
            <a:avLst/>
          </a:prstGeom>
          <a:solidFill>
            <a:srgbClr val="D1D5DB"/>
          </a:solidFill>
          <a:ln/>
        </p:spPr>
      </p:sp>
      <p:sp>
        <p:nvSpPr>
          <p:cNvPr id="82" name="Text 79"/>
          <p:cNvSpPr txBox="1"/>
          <p:nvPr/>
        </p:nvSpPr>
        <p:spPr>
          <a:xfrm>
            <a:off x="2319833" y="4343400"/>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83" name="Text 80"/>
          <p:cNvSpPr txBox="1"/>
          <p:nvPr/>
        </p:nvSpPr>
        <p:spPr>
          <a:xfrm>
            <a:off x="771754" y="4572000"/>
            <a:ext cx="633679"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SC" pitchFamily="34" charset="0"/>
                <a:ea typeface="Noto Serif SC" pitchFamily="34" charset="-122"/>
                <a:cs typeface="Noto Serif SC" pitchFamily="34" charset="-120"/>
              </a:rPr>
              <a:t>柠檬桉油</a:t>
            </a:r>
            <a:endParaRPr lang="en-US" sz="1000" dirty="0"/>
          </a:p>
        </p:txBody>
      </p:sp>
      <p:sp>
        <p:nvSpPr>
          <p:cNvPr id="84" name="Shape 81"/>
          <p:cNvSpPr/>
          <p:nvPr/>
        </p:nvSpPr>
        <p:spPr>
          <a:xfrm>
            <a:off x="694944" y="4974336"/>
            <a:ext cx="1857146" cy="9144"/>
          </a:xfrm>
          <a:prstGeom prst="rect">
            <a:avLst/>
          </a:prstGeom>
          <a:solidFill>
            <a:srgbClr val="F3F4F6"/>
          </a:solidFill>
          <a:ln/>
        </p:spPr>
      </p:sp>
      <p:sp>
        <p:nvSpPr>
          <p:cNvPr id="85" name="Text 82"/>
          <p:cNvSpPr txBox="1"/>
          <p:nvPr/>
        </p:nvSpPr>
        <p:spPr>
          <a:xfrm>
            <a:off x="771754" y="4774082"/>
            <a:ext cx="1181405"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Eucalyptus Citriodora Oil</a:t>
            </a:r>
            <a:endParaRPr lang="en-US" sz="800" dirty="0"/>
          </a:p>
        </p:txBody>
      </p:sp>
      <p:sp>
        <p:nvSpPr>
          <p:cNvPr id="86" name="Text 83"/>
          <p:cNvSpPr txBox="1"/>
          <p:nvPr/>
        </p:nvSpPr>
        <p:spPr>
          <a:xfrm>
            <a:off x="771754" y="5059375"/>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87" name="Text 84"/>
          <p:cNvSpPr txBox="1"/>
          <p:nvPr/>
        </p:nvSpPr>
        <p:spPr>
          <a:xfrm>
            <a:off x="771754" y="5169103"/>
            <a:ext cx="1143000"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EUCALYPTUS CITRIODORA OIL</a:t>
            </a:r>
            <a:endParaRPr lang="en-US" sz="800" dirty="0"/>
          </a:p>
        </p:txBody>
      </p:sp>
      <p:sp>
        <p:nvSpPr>
          <p:cNvPr id="88" name="Shape 85"/>
          <p:cNvSpPr/>
          <p:nvPr/>
        </p:nvSpPr>
        <p:spPr>
          <a:xfrm>
            <a:off x="771754" y="5705856"/>
            <a:ext cx="1781251" cy="647395"/>
          </a:xfrm>
          <a:prstGeom prst="roundRect">
            <a:avLst>
              <a:gd name="adj" fmla="val 12463"/>
            </a:avLst>
          </a:prstGeom>
          <a:solidFill>
            <a:srgbClr val="ECFDF5"/>
          </a:solidFill>
          <a:ln/>
        </p:spPr>
      </p:sp>
      <p:sp>
        <p:nvSpPr>
          <p:cNvPr id="89" name="Text 86"/>
          <p:cNvSpPr txBox="1"/>
          <p:nvPr/>
        </p:nvSpPr>
        <p:spPr>
          <a:xfrm>
            <a:off x="847649" y="5753405"/>
            <a:ext cx="1696212"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SC" pitchFamily="34" charset="0"/>
                <a:ea typeface="Noto Sans SC" pitchFamily="34" charset="-122"/>
                <a:cs typeface="Noto Sans SC" pitchFamily="34" charset="-120"/>
              </a:rPr>
              <a:t>桃金娘科桉属植物。具有类似柠檬的强烈清新香气，但带有木质底蕴。富含香茅醛，常作为天然驱蚊成分及放松舒缓用途。</a:t>
            </a:r>
            <a:endParaRPr lang="en-US" sz="800" dirty="0"/>
          </a:p>
        </p:txBody>
      </p:sp>
      <p:sp>
        <p:nvSpPr>
          <p:cNvPr id="90" name="Shape 87"/>
          <p:cNvSpPr/>
          <p:nvPr/>
        </p:nvSpPr>
        <p:spPr>
          <a:xfrm>
            <a:off x="2808122" y="4219956"/>
            <a:ext cx="2104949" cy="2257654"/>
          </a:xfrm>
          <a:prstGeom prst="roundRect">
            <a:avLst>
              <a:gd name="adj" fmla="val 157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91" name="Shape 88"/>
          <p:cNvSpPr/>
          <p:nvPr/>
        </p:nvSpPr>
        <p:spPr>
          <a:xfrm>
            <a:off x="2808122" y="4219956"/>
            <a:ext cx="38405" cy="2238451"/>
          </a:xfrm>
          <a:prstGeom prst="rect">
            <a:avLst/>
          </a:prstGeom>
          <a:solidFill>
            <a:srgbClr val="A7F3D0"/>
          </a:solidFill>
          <a:ln/>
        </p:spPr>
      </p:sp>
      <p:sp>
        <p:nvSpPr>
          <p:cNvPr id="92" name="Shape 89"/>
          <p:cNvSpPr/>
          <p:nvPr/>
        </p:nvSpPr>
        <p:spPr>
          <a:xfrm>
            <a:off x="3008376" y="4343400"/>
            <a:ext cx="390449" cy="181051"/>
          </a:xfrm>
          <a:prstGeom prst="roundRect">
            <a:avLst>
              <a:gd name="adj" fmla="val 106327"/>
            </a:avLst>
          </a:prstGeom>
          <a:solidFill>
            <a:srgbClr val="F3F4F6"/>
          </a:solidFill>
          <a:ln/>
        </p:spPr>
      </p:sp>
      <p:sp>
        <p:nvSpPr>
          <p:cNvPr id="93" name="Text 90"/>
          <p:cNvSpPr txBox="1"/>
          <p:nvPr/>
        </p:nvSpPr>
        <p:spPr>
          <a:xfrm>
            <a:off x="3055925" y="4381805"/>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PH015</a:t>
            </a:r>
            <a:endParaRPr lang="en-US" sz="800" dirty="0"/>
          </a:p>
        </p:txBody>
      </p:sp>
      <p:sp>
        <p:nvSpPr>
          <p:cNvPr id="94" name="Shape 91"/>
          <p:cNvSpPr/>
          <p:nvPr/>
        </p:nvSpPr>
        <p:spPr>
          <a:xfrm>
            <a:off x="4479646" y="4343400"/>
            <a:ext cx="47549" cy="47549"/>
          </a:xfrm>
          <a:prstGeom prst="ellipse">
            <a:avLst/>
          </a:prstGeom>
          <a:solidFill>
            <a:srgbClr val="D1D5DB"/>
          </a:solidFill>
          <a:ln/>
        </p:spPr>
      </p:sp>
      <p:sp>
        <p:nvSpPr>
          <p:cNvPr id="95" name="Text 92"/>
          <p:cNvSpPr txBox="1"/>
          <p:nvPr/>
        </p:nvSpPr>
        <p:spPr>
          <a:xfrm>
            <a:off x="4556455" y="4343400"/>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96" name="Text 93"/>
          <p:cNvSpPr txBox="1"/>
          <p:nvPr/>
        </p:nvSpPr>
        <p:spPr>
          <a:xfrm>
            <a:off x="3008376" y="4572000"/>
            <a:ext cx="1300277"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SC" pitchFamily="34" charset="0"/>
                <a:ea typeface="Noto Serif SC" pitchFamily="34" charset="-122"/>
                <a:cs typeface="Noto Serif SC" pitchFamily="34" charset="-120"/>
              </a:rPr>
              <a:t>蓝桉叶油（尤加利）</a:t>
            </a:r>
            <a:endParaRPr lang="en-US" sz="1000" dirty="0"/>
          </a:p>
        </p:txBody>
      </p:sp>
      <p:sp>
        <p:nvSpPr>
          <p:cNvPr id="97" name="Shape 94"/>
          <p:cNvSpPr/>
          <p:nvPr/>
        </p:nvSpPr>
        <p:spPr>
          <a:xfrm>
            <a:off x="2931566" y="4974336"/>
            <a:ext cx="1857146" cy="9144"/>
          </a:xfrm>
          <a:prstGeom prst="rect">
            <a:avLst/>
          </a:prstGeom>
          <a:solidFill>
            <a:srgbClr val="F3F4F6"/>
          </a:solidFill>
          <a:ln/>
        </p:spPr>
      </p:sp>
      <p:sp>
        <p:nvSpPr>
          <p:cNvPr id="98" name="Text 95"/>
          <p:cNvSpPr txBox="1"/>
          <p:nvPr/>
        </p:nvSpPr>
        <p:spPr>
          <a:xfrm>
            <a:off x="3008376" y="4774082"/>
            <a:ext cx="1133856"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Eucalyptus Globulus Oil</a:t>
            </a:r>
            <a:endParaRPr lang="en-US" sz="800" dirty="0"/>
          </a:p>
        </p:txBody>
      </p:sp>
      <p:sp>
        <p:nvSpPr>
          <p:cNvPr id="99" name="Text 96"/>
          <p:cNvSpPr txBox="1"/>
          <p:nvPr/>
        </p:nvSpPr>
        <p:spPr>
          <a:xfrm>
            <a:off x="3008376" y="5059375"/>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100" name="Text 97"/>
          <p:cNvSpPr txBox="1"/>
          <p:nvPr/>
        </p:nvSpPr>
        <p:spPr>
          <a:xfrm>
            <a:off x="3008376" y="5169103"/>
            <a:ext cx="1276502"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EUCALYPTUS GLOBULUS LEAF OIL</a:t>
            </a:r>
            <a:endParaRPr lang="en-US" sz="800" dirty="0"/>
          </a:p>
        </p:txBody>
      </p:sp>
      <p:sp>
        <p:nvSpPr>
          <p:cNvPr id="101" name="Shape 98"/>
          <p:cNvSpPr/>
          <p:nvPr/>
        </p:nvSpPr>
        <p:spPr>
          <a:xfrm>
            <a:off x="3008376" y="5705856"/>
            <a:ext cx="1781251" cy="647395"/>
          </a:xfrm>
          <a:prstGeom prst="roundRect">
            <a:avLst>
              <a:gd name="adj" fmla="val 12463"/>
            </a:avLst>
          </a:prstGeom>
          <a:solidFill>
            <a:srgbClr val="ECFDF5"/>
          </a:solidFill>
          <a:ln/>
        </p:spPr>
      </p:sp>
      <p:sp>
        <p:nvSpPr>
          <p:cNvPr id="102" name="Text 99"/>
          <p:cNvSpPr txBox="1"/>
          <p:nvPr/>
        </p:nvSpPr>
        <p:spPr>
          <a:xfrm>
            <a:off x="3084271" y="5753405"/>
            <a:ext cx="1696212"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SC" pitchFamily="34" charset="0"/>
                <a:ea typeface="Noto Sans SC" pitchFamily="34" charset="-122"/>
                <a:cs typeface="Noto Sans SC" pitchFamily="34" charset="-120"/>
              </a:rPr>
              <a:t>桃金娘科桉属植物。具有极强的穿透力、清凉感和樟脑气息。富含1,8-桉叶素，这是呼吸系统护理产品中的经典成分。</a:t>
            </a:r>
            <a:endParaRPr lang="en-US" sz="800" dirty="0"/>
          </a:p>
        </p:txBody>
      </p:sp>
      <p:sp>
        <p:nvSpPr>
          <p:cNvPr id="103" name="Shape 100"/>
          <p:cNvSpPr/>
          <p:nvPr/>
        </p:nvSpPr>
        <p:spPr>
          <a:xfrm>
            <a:off x="5044745" y="4219956"/>
            <a:ext cx="2104949" cy="2257654"/>
          </a:xfrm>
          <a:prstGeom prst="roundRect">
            <a:avLst>
              <a:gd name="adj" fmla="val 157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04" name="Shape 101"/>
          <p:cNvSpPr/>
          <p:nvPr/>
        </p:nvSpPr>
        <p:spPr>
          <a:xfrm>
            <a:off x="5044745" y="4219956"/>
            <a:ext cx="38405" cy="2238451"/>
          </a:xfrm>
          <a:prstGeom prst="rect">
            <a:avLst/>
          </a:prstGeom>
          <a:solidFill>
            <a:srgbClr val="A7F3D0"/>
          </a:solidFill>
          <a:ln/>
        </p:spPr>
      </p:sp>
      <p:sp>
        <p:nvSpPr>
          <p:cNvPr id="105" name="Shape 102"/>
          <p:cNvSpPr/>
          <p:nvPr/>
        </p:nvSpPr>
        <p:spPr>
          <a:xfrm>
            <a:off x="5244084" y="4343400"/>
            <a:ext cx="390449" cy="181051"/>
          </a:xfrm>
          <a:prstGeom prst="roundRect">
            <a:avLst>
              <a:gd name="adj" fmla="val 106327"/>
            </a:avLst>
          </a:prstGeom>
          <a:solidFill>
            <a:srgbClr val="F3F4F6"/>
          </a:solidFill>
          <a:ln/>
        </p:spPr>
      </p:sp>
      <p:sp>
        <p:nvSpPr>
          <p:cNvPr id="106" name="Text 103"/>
          <p:cNvSpPr txBox="1"/>
          <p:nvPr/>
        </p:nvSpPr>
        <p:spPr>
          <a:xfrm>
            <a:off x="5291633" y="4381805"/>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PH016</a:t>
            </a:r>
            <a:endParaRPr lang="en-US" sz="800" dirty="0"/>
          </a:p>
        </p:txBody>
      </p:sp>
      <p:sp>
        <p:nvSpPr>
          <p:cNvPr id="107" name="Shape 104"/>
          <p:cNvSpPr/>
          <p:nvPr/>
        </p:nvSpPr>
        <p:spPr>
          <a:xfrm>
            <a:off x="6716268" y="4343400"/>
            <a:ext cx="47549" cy="47549"/>
          </a:xfrm>
          <a:prstGeom prst="ellipse">
            <a:avLst/>
          </a:prstGeom>
          <a:solidFill>
            <a:srgbClr val="D1D5DB"/>
          </a:solidFill>
          <a:ln/>
        </p:spPr>
      </p:sp>
      <p:sp>
        <p:nvSpPr>
          <p:cNvPr id="108" name="Text 105"/>
          <p:cNvSpPr txBox="1"/>
          <p:nvPr/>
        </p:nvSpPr>
        <p:spPr>
          <a:xfrm>
            <a:off x="6793078" y="4343400"/>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109" name="Text 106"/>
          <p:cNvSpPr txBox="1"/>
          <p:nvPr/>
        </p:nvSpPr>
        <p:spPr>
          <a:xfrm>
            <a:off x="5244084" y="4572000"/>
            <a:ext cx="1424635"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SC" pitchFamily="34" charset="0"/>
                <a:ea typeface="Noto Serif SC" pitchFamily="34" charset="-122"/>
                <a:cs typeface="Noto Serif SC" pitchFamily="34" charset="-120"/>
              </a:rPr>
              <a:t>芳樟叶油（Ho Leaf）</a:t>
            </a:r>
            <a:endParaRPr lang="en-US" sz="1000" dirty="0"/>
          </a:p>
        </p:txBody>
      </p:sp>
      <p:sp>
        <p:nvSpPr>
          <p:cNvPr id="110" name="Shape 107"/>
          <p:cNvSpPr/>
          <p:nvPr/>
        </p:nvSpPr>
        <p:spPr>
          <a:xfrm>
            <a:off x="5168189" y="4974336"/>
            <a:ext cx="1857146" cy="9144"/>
          </a:xfrm>
          <a:prstGeom prst="rect">
            <a:avLst/>
          </a:prstGeom>
          <a:solidFill>
            <a:srgbClr val="F3F4F6"/>
          </a:solidFill>
          <a:ln/>
        </p:spPr>
      </p:sp>
      <p:sp>
        <p:nvSpPr>
          <p:cNvPr id="111" name="Text 108"/>
          <p:cNvSpPr txBox="1"/>
          <p:nvPr/>
        </p:nvSpPr>
        <p:spPr>
          <a:xfrm>
            <a:off x="5244084" y="4774082"/>
            <a:ext cx="1877263"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Cinnamomum Camphora Linalooliferum</a:t>
            </a:r>
            <a:endParaRPr lang="en-US" sz="800" dirty="0"/>
          </a:p>
        </p:txBody>
      </p:sp>
      <p:sp>
        <p:nvSpPr>
          <p:cNvPr id="112" name="Text 109"/>
          <p:cNvSpPr txBox="1"/>
          <p:nvPr/>
        </p:nvSpPr>
        <p:spPr>
          <a:xfrm>
            <a:off x="5244084" y="5059375"/>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113" name="Text 110"/>
          <p:cNvSpPr txBox="1"/>
          <p:nvPr/>
        </p:nvSpPr>
        <p:spPr>
          <a:xfrm>
            <a:off x="5244084" y="5169103"/>
            <a:ext cx="1686154"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CINNAMOMUM CAMPHORA LINALOOLIFERUM</a:t>
            </a:r>
            <a:endParaRPr lang="en-US" sz="800" dirty="0"/>
          </a:p>
        </p:txBody>
      </p:sp>
      <p:sp>
        <p:nvSpPr>
          <p:cNvPr id="114" name="Shape 111"/>
          <p:cNvSpPr/>
          <p:nvPr/>
        </p:nvSpPr>
        <p:spPr>
          <a:xfrm>
            <a:off x="5244084" y="5705856"/>
            <a:ext cx="1781251" cy="647395"/>
          </a:xfrm>
          <a:prstGeom prst="roundRect">
            <a:avLst>
              <a:gd name="adj" fmla="val 12463"/>
            </a:avLst>
          </a:prstGeom>
          <a:solidFill>
            <a:srgbClr val="ECFDF5"/>
          </a:solidFill>
          <a:ln/>
        </p:spPr>
      </p:sp>
      <p:sp>
        <p:nvSpPr>
          <p:cNvPr id="115" name="Text 112"/>
          <p:cNvSpPr txBox="1"/>
          <p:nvPr/>
        </p:nvSpPr>
        <p:spPr>
          <a:xfrm>
            <a:off x="5320894" y="5753405"/>
            <a:ext cx="1696212"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SC" pitchFamily="34" charset="0"/>
                <a:ea typeface="Noto Sans SC" pitchFamily="34" charset="-122"/>
                <a:cs typeface="Noto Sans SC" pitchFamily="34" charset="-120"/>
              </a:rPr>
              <a:t>樟科樟属植物。富含芳樟醇，具有柔和、甜美的花香和木质香气，类似于花梨木。常用于放松、舒缓情绪及作为名贵木质香料的替代。</a:t>
            </a:r>
            <a:endParaRPr lang="en-US" sz="800" dirty="0"/>
          </a:p>
        </p:txBody>
      </p:sp>
      <p:sp>
        <p:nvSpPr>
          <p:cNvPr id="116" name="Shape 113"/>
          <p:cNvSpPr/>
          <p:nvPr/>
        </p:nvSpPr>
        <p:spPr>
          <a:xfrm>
            <a:off x="7280453" y="4219956"/>
            <a:ext cx="2104949" cy="2257654"/>
          </a:xfrm>
          <a:prstGeom prst="roundRect">
            <a:avLst>
              <a:gd name="adj" fmla="val 157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17" name="Shape 114"/>
          <p:cNvSpPr/>
          <p:nvPr/>
        </p:nvSpPr>
        <p:spPr>
          <a:xfrm>
            <a:off x="7280453" y="4219956"/>
            <a:ext cx="38405" cy="2238451"/>
          </a:xfrm>
          <a:prstGeom prst="rect">
            <a:avLst/>
          </a:prstGeom>
          <a:solidFill>
            <a:srgbClr val="A7F3D0"/>
          </a:solidFill>
          <a:ln/>
        </p:spPr>
      </p:sp>
      <p:sp>
        <p:nvSpPr>
          <p:cNvPr id="118" name="Shape 115"/>
          <p:cNvSpPr/>
          <p:nvPr/>
        </p:nvSpPr>
        <p:spPr>
          <a:xfrm>
            <a:off x="7480706" y="4343400"/>
            <a:ext cx="390449" cy="181051"/>
          </a:xfrm>
          <a:prstGeom prst="roundRect">
            <a:avLst>
              <a:gd name="adj" fmla="val 106327"/>
            </a:avLst>
          </a:prstGeom>
          <a:solidFill>
            <a:srgbClr val="F3F4F6"/>
          </a:solidFill>
          <a:ln/>
        </p:spPr>
      </p:sp>
      <p:sp>
        <p:nvSpPr>
          <p:cNvPr id="119" name="Text 116"/>
          <p:cNvSpPr txBox="1"/>
          <p:nvPr/>
        </p:nvSpPr>
        <p:spPr>
          <a:xfrm>
            <a:off x="7528255" y="4381805"/>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PH017</a:t>
            </a:r>
            <a:endParaRPr lang="en-US" sz="800" dirty="0"/>
          </a:p>
        </p:txBody>
      </p:sp>
      <p:sp>
        <p:nvSpPr>
          <p:cNvPr id="120" name="Shape 117"/>
          <p:cNvSpPr/>
          <p:nvPr/>
        </p:nvSpPr>
        <p:spPr>
          <a:xfrm>
            <a:off x="8952890" y="4343400"/>
            <a:ext cx="47549" cy="47549"/>
          </a:xfrm>
          <a:prstGeom prst="ellipse">
            <a:avLst/>
          </a:prstGeom>
          <a:solidFill>
            <a:srgbClr val="D1D5DB"/>
          </a:solidFill>
          <a:ln/>
        </p:spPr>
      </p:sp>
      <p:sp>
        <p:nvSpPr>
          <p:cNvPr id="121" name="Text 118"/>
          <p:cNvSpPr txBox="1"/>
          <p:nvPr/>
        </p:nvSpPr>
        <p:spPr>
          <a:xfrm>
            <a:off x="9028786" y="4343400"/>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122" name="Text 119"/>
          <p:cNvSpPr txBox="1"/>
          <p:nvPr/>
        </p:nvSpPr>
        <p:spPr>
          <a:xfrm>
            <a:off x="7480706" y="4572000"/>
            <a:ext cx="76718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SC" pitchFamily="34" charset="0"/>
                <a:ea typeface="Noto Serif SC" pitchFamily="34" charset="-122"/>
                <a:cs typeface="Noto Serif SC" pitchFamily="34" charset="-120"/>
              </a:rPr>
              <a:t>史密斯桉油</a:t>
            </a:r>
            <a:endParaRPr lang="en-US" sz="1000" dirty="0"/>
          </a:p>
        </p:txBody>
      </p:sp>
      <p:sp>
        <p:nvSpPr>
          <p:cNvPr id="123" name="Shape 120"/>
          <p:cNvSpPr/>
          <p:nvPr/>
        </p:nvSpPr>
        <p:spPr>
          <a:xfrm>
            <a:off x="7404811" y="4974336"/>
            <a:ext cx="1857146" cy="9144"/>
          </a:xfrm>
          <a:prstGeom prst="rect">
            <a:avLst/>
          </a:prstGeom>
          <a:solidFill>
            <a:srgbClr val="F3F4F6"/>
          </a:solidFill>
          <a:ln/>
        </p:spPr>
      </p:sp>
      <p:sp>
        <p:nvSpPr>
          <p:cNvPr id="124" name="Text 121"/>
          <p:cNvSpPr txBox="1"/>
          <p:nvPr/>
        </p:nvSpPr>
        <p:spPr>
          <a:xfrm>
            <a:off x="7480706" y="4774082"/>
            <a:ext cx="1047902"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Eucalyptus Smithii Oil</a:t>
            </a:r>
            <a:endParaRPr lang="en-US" sz="800" dirty="0"/>
          </a:p>
        </p:txBody>
      </p:sp>
      <p:sp>
        <p:nvSpPr>
          <p:cNvPr id="125" name="Text 122"/>
          <p:cNvSpPr txBox="1"/>
          <p:nvPr/>
        </p:nvSpPr>
        <p:spPr>
          <a:xfrm>
            <a:off x="7480706" y="5059375"/>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126" name="Text 123"/>
          <p:cNvSpPr txBox="1"/>
          <p:nvPr/>
        </p:nvSpPr>
        <p:spPr>
          <a:xfrm>
            <a:off x="7480706" y="5169103"/>
            <a:ext cx="1162202"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EUCALYPTUS SMITHII LEAF OIL</a:t>
            </a:r>
            <a:endParaRPr lang="en-US" sz="800" dirty="0"/>
          </a:p>
        </p:txBody>
      </p:sp>
      <p:sp>
        <p:nvSpPr>
          <p:cNvPr id="127" name="Shape 124"/>
          <p:cNvSpPr/>
          <p:nvPr/>
        </p:nvSpPr>
        <p:spPr>
          <a:xfrm>
            <a:off x="7480706" y="5705856"/>
            <a:ext cx="1781251" cy="647395"/>
          </a:xfrm>
          <a:prstGeom prst="roundRect">
            <a:avLst>
              <a:gd name="adj" fmla="val 12463"/>
            </a:avLst>
          </a:prstGeom>
          <a:solidFill>
            <a:srgbClr val="ECFDF5"/>
          </a:solidFill>
          <a:ln/>
        </p:spPr>
      </p:sp>
      <p:sp>
        <p:nvSpPr>
          <p:cNvPr id="128" name="Text 125"/>
          <p:cNvSpPr txBox="1"/>
          <p:nvPr/>
        </p:nvSpPr>
        <p:spPr>
          <a:xfrm>
            <a:off x="7556602" y="5753405"/>
            <a:ext cx="1696212"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SC" pitchFamily="34" charset="0"/>
                <a:ea typeface="Noto Sans SC" pitchFamily="34" charset="-122"/>
                <a:cs typeface="Noto Sans SC" pitchFamily="34" charset="-120"/>
              </a:rPr>
              <a:t>桃金娘科桉属植物。相比蓝桉，其香气更为温和、柔顺，刺激性较小。适合儿童或敏感人群使用，同样具有良好的呼吸舒缓作用。</a:t>
            </a:r>
            <a:endParaRPr lang="en-US" sz="800" dirty="0"/>
          </a:p>
        </p:txBody>
      </p:sp>
      <p:sp>
        <p:nvSpPr>
          <p:cNvPr id="129" name="Shape 126"/>
          <p:cNvSpPr/>
          <p:nvPr/>
        </p:nvSpPr>
        <p:spPr>
          <a:xfrm>
            <a:off x="9517075" y="4219956"/>
            <a:ext cx="2104949" cy="2257654"/>
          </a:xfrm>
          <a:prstGeom prst="roundRect">
            <a:avLst>
              <a:gd name="adj" fmla="val 157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30" name="Shape 127"/>
          <p:cNvSpPr/>
          <p:nvPr/>
        </p:nvSpPr>
        <p:spPr>
          <a:xfrm>
            <a:off x="9517075" y="4219956"/>
            <a:ext cx="38405" cy="2238451"/>
          </a:xfrm>
          <a:prstGeom prst="rect">
            <a:avLst/>
          </a:prstGeom>
          <a:solidFill>
            <a:srgbClr val="A7F3D0"/>
          </a:solidFill>
          <a:ln/>
        </p:spPr>
      </p:sp>
      <p:sp>
        <p:nvSpPr>
          <p:cNvPr id="131" name="Shape 128"/>
          <p:cNvSpPr/>
          <p:nvPr/>
        </p:nvSpPr>
        <p:spPr>
          <a:xfrm>
            <a:off x="9717329" y="4343400"/>
            <a:ext cx="390449" cy="181051"/>
          </a:xfrm>
          <a:prstGeom prst="roundRect">
            <a:avLst>
              <a:gd name="adj" fmla="val 106327"/>
            </a:avLst>
          </a:prstGeom>
          <a:solidFill>
            <a:srgbClr val="F3F4F6"/>
          </a:solidFill>
          <a:ln/>
        </p:spPr>
      </p:sp>
      <p:sp>
        <p:nvSpPr>
          <p:cNvPr id="132" name="Text 129"/>
          <p:cNvSpPr txBox="1"/>
          <p:nvPr/>
        </p:nvSpPr>
        <p:spPr>
          <a:xfrm>
            <a:off x="9764878" y="4381805"/>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PH018</a:t>
            </a:r>
            <a:endParaRPr lang="en-US" sz="800" dirty="0"/>
          </a:p>
        </p:txBody>
      </p:sp>
      <p:sp>
        <p:nvSpPr>
          <p:cNvPr id="133" name="Shape 130"/>
          <p:cNvSpPr/>
          <p:nvPr/>
        </p:nvSpPr>
        <p:spPr>
          <a:xfrm>
            <a:off x="11189513" y="4343400"/>
            <a:ext cx="47549" cy="47549"/>
          </a:xfrm>
          <a:prstGeom prst="ellipse">
            <a:avLst/>
          </a:prstGeom>
          <a:solidFill>
            <a:srgbClr val="D1D5DB"/>
          </a:solidFill>
          <a:ln/>
        </p:spPr>
      </p:sp>
      <p:sp>
        <p:nvSpPr>
          <p:cNvPr id="134" name="Text 131"/>
          <p:cNvSpPr txBox="1"/>
          <p:nvPr/>
        </p:nvSpPr>
        <p:spPr>
          <a:xfrm>
            <a:off x="11265408" y="4343400"/>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135" name="Text 132"/>
          <p:cNvSpPr txBox="1"/>
          <p:nvPr/>
        </p:nvSpPr>
        <p:spPr>
          <a:xfrm>
            <a:off x="9717329" y="4572000"/>
            <a:ext cx="1433779"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SC" pitchFamily="34" charset="0"/>
                <a:ea typeface="Noto Serif SC" pitchFamily="34" charset="-122"/>
                <a:cs typeface="Noto Serif SC" pitchFamily="34" charset="-120"/>
              </a:rPr>
              <a:t>茶树油（互叶白千层）</a:t>
            </a:r>
            <a:endParaRPr lang="en-US" sz="1000" dirty="0"/>
          </a:p>
        </p:txBody>
      </p:sp>
      <p:sp>
        <p:nvSpPr>
          <p:cNvPr id="136" name="Shape 133"/>
          <p:cNvSpPr/>
          <p:nvPr/>
        </p:nvSpPr>
        <p:spPr>
          <a:xfrm>
            <a:off x="9641434" y="4974336"/>
            <a:ext cx="1857146" cy="9144"/>
          </a:xfrm>
          <a:prstGeom prst="rect">
            <a:avLst/>
          </a:prstGeom>
          <a:solidFill>
            <a:srgbClr val="F3F4F6"/>
          </a:solidFill>
          <a:ln/>
        </p:spPr>
      </p:sp>
      <p:sp>
        <p:nvSpPr>
          <p:cNvPr id="137" name="Text 134"/>
          <p:cNvSpPr txBox="1"/>
          <p:nvPr/>
        </p:nvSpPr>
        <p:spPr>
          <a:xfrm>
            <a:off x="9717329" y="4774082"/>
            <a:ext cx="590702"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Tea Tree Oil</a:t>
            </a:r>
            <a:endParaRPr lang="en-US" sz="800" dirty="0"/>
          </a:p>
        </p:txBody>
      </p:sp>
      <p:sp>
        <p:nvSpPr>
          <p:cNvPr id="138" name="Text 135"/>
          <p:cNvSpPr txBox="1"/>
          <p:nvPr/>
        </p:nvSpPr>
        <p:spPr>
          <a:xfrm>
            <a:off x="9717329" y="5059375"/>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139" name="Text 136"/>
          <p:cNvSpPr txBox="1"/>
          <p:nvPr/>
        </p:nvSpPr>
        <p:spPr>
          <a:xfrm>
            <a:off x="9717329" y="5169103"/>
            <a:ext cx="1362456"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MELALEUCA ALTERNIFOLIA LEAF OIL</a:t>
            </a:r>
            <a:endParaRPr lang="en-US" sz="800" dirty="0"/>
          </a:p>
        </p:txBody>
      </p:sp>
      <p:sp>
        <p:nvSpPr>
          <p:cNvPr id="140" name="Shape 137"/>
          <p:cNvSpPr/>
          <p:nvPr/>
        </p:nvSpPr>
        <p:spPr>
          <a:xfrm>
            <a:off x="9717329" y="5705856"/>
            <a:ext cx="1781251" cy="647395"/>
          </a:xfrm>
          <a:prstGeom prst="roundRect">
            <a:avLst>
              <a:gd name="adj" fmla="val 12463"/>
            </a:avLst>
          </a:prstGeom>
          <a:solidFill>
            <a:srgbClr val="ECFDF5"/>
          </a:solidFill>
          <a:ln/>
        </p:spPr>
      </p:sp>
      <p:sp>
        <p:nvSpPr>
          <p:cNvPr id="141" name="Text 138"/>
          <p:cNvSpPr txBox="1"/>
          <p:nvPr/>
        </p:nvSpPr>
        <p:spPr>
          <a:xfrm>
            <a:off x="9793224" y="5753405"/>
            <a:ext cx="1696212"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SC" pitchFamily="34" charset="0"/>
                <a:ea typeface="Noto Sans SC" pitchFamily="34" charset="-122"/>
                <a:cs typeface="Noto Sans SC" pitchFamily="34" charset="-120"/>
              </a:rPr>
              <a:t>桃金娘科白千层属植物。具有清新、辛辣、药草般的洁净香气。以其广谱的抗菌、抗病毒特性闻名，是祛痘和皮肤护理的明星成分。</a:t>
            </a:r>
            <a:endParaRPr lang="en-US" sz="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2191695" cy="8296351"/>
          </a:xfrm>
          <a:prstGeom prst="rect">
            <a:avLst/>
          </a:prstGeom>
          <a:solidFill>
            <a:srgbClr val="F3F4F6"/>
          </a:solidFill>
          <a:ln/>
        </p:spPr>
      </p:sp>
      <p:sp>
        <p:nvSpPr>
          <p:cNvPr id="3" name="Shape 1"/>
          <p:cNvSpPr/>
          <p:nvPr/>
        </p:nvSpPr>
        <p:spPr>
          <a:xfrm>
            <a:off x="0" y="0"/>
            <a:ext cx="12191695" cy="8296351"/>
          </a:xfrm>
          <a:prstGeom prst="rect">
            <a:avLst/>
          </a:prstGeom>
          <a:solidFill>
            <a:srgbClr val="FFFFFF"/>
          </a:solidFill>
          <a:ln/>
        </p:spPr>
      </p:sp>
      <p:sp>
        <p:nvSpPr>
          <p:cNvPr id="4" name="Shape 2"/>
          <p:cNvSpPr/>
          <p:nvPr/>
        </p:nvSpPr>
        <p:spPr>
          <a:xfrm>
            <a:off x="571500" y="1010412"/>
            <a:ext cx="11048695" cy="9144"/>
          </a:xfrm>
          <a:prstGeom prst="rect">
            <a:avLst/>
          </a:prstGeom>
          <a:solidFill>
            <a:srgbClr val="E5E7EB"/>
          </a:solidFill>
          <a:ln/>
        </p:spPr>
      </p:sp>
      <p:sp>
        <p:nvSpPr>
          <p:cNvPr id="5" name="Text 3"/>
          <p:cNvSpPr txBox="1"/>
          <p:nvPr/>
        </p:nvSpPr>
        <p:spPr>
          <a:xfrm>
            <a:off x="571500" y="381305"/>
            <a:ext cx="1648663" cy="162763"/>
          </a:xfrm>
          <a:prstGeom prst="rect">
            <a:avLst/>
          </a:prstGeom>
          <a:noFill/>
          <a:ln/>
        </p:spPr>
        <p:txBody>
          <a:bodyPr wrap="square" lIns="0" tIns="0" rIns="0" bIns="0" rtlCol="0" anchor="ctr"/>
          <a:lstStyle/>
          <a:p>
            <a:pPr algn="l" indent="0" marL="0">
              <a:buNone/>
            </a:pPr>
            <a:r>
              <a:rPr lang="en-US" sz="900" b="1" dirty="0">
                <a:solidFill>
                  <a:srgbClr val="D97706"/>
                </a:solidFill>
                <a:latin typeface="Noto Sans SC" pitchFamily="34" charset="0"/>
                <a:ea typeface="Noto Sans SC" pitchFamily="34" charset="-122"/>
                <a:cs typeface="Noto Sans SC" pitchFamily="34" charset="-120"/>
              </a:rPr>
              <a:t>PRODUCT CATALOG 03</a:t>
            </a:r>
            <a:endParaRPr lang="en-US" sz="900" dirty="0"/>
          </a:p>
        </p:txBody>
      </p:sp>
      <p:sp>
        <p:nvSpPr>
          <p:cNvPr id="6" name="Text 4"/>
          <p:cNvSpPr txBox="1"/>
          <p:nvPr/>
        </p:nvSpPr>
        <p:spPr>
          <a:xfrm>
            <a:off x="571500" y="523951"/>
            <a:ext cx="4239158"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SC" pitchFamily="34" charset="0"/>
                <a:ea typeface="Noto Serif SC" pitchFamily="34" charset="-122"/>
                <a:cs typeface="Noto Serif SC" pitchFamily="34" charset="-120"/>
              </a:rPr>
              <a:t>产品目录｜根/果/木/皮系精油</a:t>
            </a:r>
            <a:endParaRPr lang="en-US" sz="2400" dirty="0"/>
          </a:p>
        </p:txBody>
      </p:sp>
      <p:sp>
        <p:nvSpPr>
          <p:cNvPr id="7" name="Text 5"/>
          <p:cNvSpPr txBox="1"/>
          <p:nvPr/>
        </p:nvSpPr>
        <p:spPr>
          <a:xfrm>
            <a:off x="11136478" y="376733"/>
            <a:ext cx="829361"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SC" pitchFamily="34" charset="0"/>
                <a:ea typeface="Noto Serif SC" pitchFamily="34" charset="-122"/>
                <a:cs typeface="Noto Serif SC" pitchFamily="34" charset="-120"/>
              </a:rPr>
              <a:t>13</a:t>
            </a:r>
            <a:endParaRPr lang="en-US" sz="3600" dirty="0"/>
          </a:p>
        </p:txBody>
      </p:sp>
      <p:sp>
        <p:nvSpPr>
          <p:cNvPr id="8" name="Shape 6"/>
          <p:cNvSpPr/>
          <p:nvPr/>
        </p:nvSpPr>
        <p:spPr>
          <a:xfrm>
            <a:off x="571500" y="1248156"/>
            <a:ext cx="3791102" cy="333756"/>
          </a:xfrm>
          <a:prstGeom prst="roundRect">
            <a:avLst>
              <a:gd name="adj" fmla="val 156556"/>
            </a:avLst>
          </a:prstGeom>
          <a:solidFill>
            <a:srgbClr val="FFFBEB"/>
          </a:solidFill>
          <a:ln w="12700">
            <a:solidFill>
              <a:srgbClr val="FCD34D"/>
            </a:solidFill>
            <a:prstDash val="solid"/>
          </a:ln>
        </p:spPr>
      </p:sp>
      <p:pic>
        <p:nvPicPr>
          <p:cNvPr id="9" name="Image 0" descr="preencoded.png">    </p:cNvPr>
          <p:cNvPicPr>
            <a:picLocks noChangeAspect="1"/>
          </p:cNvPicPr>
          <p:nvPr/>
        </p:nvPicPr>
        <p:blipFill>
          <a:blip r:embed="rId1"/>
          <a:srcRect l="0" r="0" t="-1100" b="-1100"/>
          <a:stretch/>
        </p:blipFill>
        <p:spPr>
          <a:xfrm>
            <a:off x="694944" y="1347826"/>
            <a:ext cx="114300" cy="133502"/>
          </a:xfrm>
          <a:prstGeom prst="rect">
            <a:avLst/>
          </a:prstGeom>
        </p:spPr>
      </p:pic>
      <p:sp>
        <p:nvSpPr>
          <p:cNvPr id="10" name="Text 7"/>
          <p:cNvSpPr txBox="1"/>
          <p:nvPr/>
        </p:nvSpPr>
        <p:spPr>
          <a:xfrm>
            <a:off x="809244" y="1314907"/>
            <a:ext cx="3529584" cy="200254"/>
          </a:xfrm>
          <a:prstGeom prst="rect">
            <a:avLst/>
          </a:prstGeom>
          <a:noFill/>
          <a:ln/>
        </p:spPr>
        <p:txBody>
          <a:bodyPr wrap="square" lIns="0" tIns="0" rIns="0" bIns="0" rtlCol="0" anchor="ctr"/>
          <a:lstStyle/>
          <a:p>
            <a:pPr algn="l" indent="0" marL="0">
              <a:buNone/>
            </a:pPr>
            <a:r>
              <a:rPr lang="en-US" sz="1000" b="1" dirty="0">
                <a:solidFill>
                  <a:srgbClr val="D97706"/>
                </a:solidFill>
                <a:latin typeface="Noto Sans SC" pitchFamily="34" charset="0"/>
                <a:ea typeface="Noto Sans SC" pitchFamily="34" charset="-122"/>
                <a:cs typeface="Noto Sans SC" pitchFamily="34" charset="-120"/>
              </a:rPr>
              <a:t>Root, Fruit, Wood &amp; Bark / 提取部位：根・果实・木・皮</a:t>
            </a:r>
            <a:endParaRPr lang="en-US" sz="1000" dirty="0"/>
          </a:p>
        </p:txBody>
      </p:sp>
      <p:sp>
        <p:nvSpPr>
          <p:cNvPr id="11" name="Text 8"/>
          <p:cNvSpPr txBox="1"/>
          <p:nvPr/>
        </p:nvSpPr>
        <p:spPr>
          <a:xfrm>
            <a:off x="10682935" y="1411834"/>
            <a:ext cx="1022299"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SC" pitchFamily="34" charset="0"/>
                <a:ea typeface="Noto Sans SC" pitchFamily="34" charset="-122"/>
                <a:cs typeface="Noto Sans SC" pitchFamily="34" charset="-120"/>
              </a:rPr>
              <a:t>※INCI名称仅供参考</a:t>
            </a:r>
            <a:endParaRPr lang="en-US" sz="800" dirty="0"/>
          </a:p>
        </p:txBody>
      </p:sp>
      <p:sp>
        <p:nvSpPr>
          <p:cNvPr id="12" name="Shape 9"/>
          <p:cNvSpPr/>
          <p:nvPr/>
        </p:nvSpPr>
        <p:spPr>
          <a:xfrm>
            <a:off x="571500" y="1828800"/>
            <a:ext cx="3581705" cy="1933956"/>
          </a:xfrm>
          <a:prstGeom prst="roundRect">
            <a:avLst>
              <a:gd name="adj" fmla="val 186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3" name="Shape 10"/>
          <p:cNvSpPr/>
          <p:nvPr/>
        </p:nvSpPr>
        <p:spPr>
          <a:xfrm>
            <a:off x="571500" y="1828800"/>
            <a:ext cx="38405" cy="1905610"/>
          </a:xfrm>
          <a:prstGeom prst="rect">
            <a:avLst/>
          </a:prstGeom>
          <a:solidFill>
            <a:srgbClr val="FCD34D"/>
          </a:solidFill>
          <a:ln/>
        </p:spPr>
      </p:sp>
      <p:sp>
        <p:nvSpPr>
          <p:cNvPr id="14" name="Shape 11"/>
          <p:cNvSpPr/>
          <p:nvPr/>
        </p:nvSpPr>
        <p:spPr>
          <a:xfrm>
            <a:off x="828446" y="1990649"/>
            <a:ext cx="437998" cy="200254"/>
          </a:xfrm>
          <a:prstGeom prst="roundRect">
            <a:avLst>
              <a:gd name="adj" fmla="val 86975"/>
            </a:avLst>
          </a:prstGeom>
          <a:solidFill>
            <a:srgbClr val="F3F4F6"/>
          </a:solidFill>
          <a:ln/>
        </p:spPr>
      </p:sp>
      <p:sp>
        <p:nvSpPr>
          <p:cNvPr id="15" name="Text 12"/>
          <p:cNvSpPr txBox="1"/>
          <p:nvPr/>
        </p:nvSpPr>
        <p:spPr>
          <a:xfrm>
            <a:off x="886054" y="20189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PH019</a:t>
            </a:r>
            <a:endParaRPr lang="en-US" sz="800" dirty="0"/>
          </a:p>
        </p:txBody>
      </p:sp>
      <p:sp>
        <p:nvSpPr>
          <p:cNvPr id="16" name="Shape 13"/>
          <p:cNvSpPr/>
          <p:nvPr/>
        </p:nvSpPr>
        <p:spPr>
          <a:xfrm>
            <a:off x="3639312" y="1990649"/>
            <a:ext cx="57607" cy="57607"/>
          </a:xfrm>
          <a:prstGeom prst="ellipse">
            <a:avLst/>
          </a:prstGeom>
          <a:solidFill>
            <a:srgbClr val="D1D5DB"/>
          </a:solidFill>
          <a:ln/>
        </p:spPr>
      </p:sp>
      <p:sp>
        <p:nvSpPr>
          <p:cNvPr id="17" name="Text 14"/>
          <p:cNvSpPr txBox="1"/>
          <p:nvPr/>
        </p:nvSpPr>
        <p:spPr>
          <a:xfrm>
            <a:off x="3734410" y="19906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18" name="Text 15"/>
          <p:cNvSpPr txBox="1"/>
          <p:nvPr/>
        </p:nvSpPr>
        <p:spPr>
          <a:xfrm>
            <a:off x="828446" y="2243023"/>
            <a:ext cx="581558"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生姜油</a:t>
            </a:r>
            <a:endParaRPr lang="en-US" sz="1200" dirty="0"/>
          </a:p>
        </p:txBody>
      </p:sp>
      <p:sp>
        <p:nvSpPr>
          <p:cNvPr id="19" name="Shape 16"/>
          <p:cNvSpPr/>
          <p:nvPr/>
        </p:nvSpPr>
        <p:spPr>
          <a:xfrm>
            <a:off x="733349" y="2717597"/>
            <a:ext cx="3258007" cy="9144"/>
          </a:xfrm>
          <a:prstGeom prst="rect">
            <a:avLst/>
          </a:prstGeom>
          <a:solidFill>
            <a:srgbClr val="F3F4F6"/>
          </a:solidFill>
          <a:ln/>
        </p:spPr>
      </p:sp>
      <p:sp>
        <p:nvSpPr>
          <p:cNvPr id="20" name="Text 17"/>
          <p:cNvSpPr txBox="1"/>
          <p:nvPr/>
        </p:nvSpPr>
        <p:spPr>
          <a:xfrm>
            <a:off x="828446" y="2478938"/>
            <a:ext cx="565099"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Ginger Oil</a:t>
            </a:r>
            <a:endParaRPr lang="en-US" sz="800" dirty="0"/>
          </a:p>
        </p:txBody>
      </p:sp>
      <p:sp>
        <p:nvSpPr>
          <p:cNvPr id="21" name="Text 18"/>
          <p:cNvSpPr txBox="1"/>
          <p:nvPr/>
        </p:nvSpPr>
        <p:spPr>
          <a:xfrm>
            <a:off x="828446" y="2817266"/>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22" name="Text 19"/>
          <p:cNvSpPr txBox="1"/>
          <p:nvPr/>
        </p:nvSpPr>
        <p:spPr>
          <a:xfrm>
            <a:off x="828446" y="2941625"/>
            <a:ext cx="1752905"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ZINGIBER OFFICINALE (GINGER) ROOT OIL</a:t>
            </a:r>
            <a:endParaRPr lang="en-US" sz="800" dirty="0"/>
          </a:p>
        </p:txBody>
      </p:sp>
      <p:sp>
        <p:nvSpPr>
          <p:cNvPr id="23" name="Shape 20"/>
          <p:cNvSpPr/>
          <p:nvPr/>
        </p:nvSpPr>
        <p:spPr>
          <a:xfrm>
            <a:off x="828446" y="3146450"/>
            <a:ext cx="3161995" cy="448056"/>
          </a:xfrm>
          <a:prstGeom prst="roundRect">
            <a:avLst>
              <a:gd name="adj" fmla="val 26053"/>
            </a:avLst>
          </a:prstGeom>
          <a:solidFill>
            <a:srgbClr val="FFFBEB"/>
          </a:solidFill>
          <a:ln/>
        </p:spPr>
      </p:sp>
      <p:sp>
        <p:nvSpPr>
          <p:cNvPr id="24" name="Text 21"/>
          <p:cNvSpPr txBox="1"/>
          <p:nvPr/>
        </p:nvSpPr>
        <p:spPr>
          <a:xfrm>
            <a:off x="923544" y="3213202"/>
            <a:ext cx="3012948" cy="305410"/>
          </a:xfrm>
          <a:prstGeom prst="rect">
            <a:avLst/>
          </a:prstGeom>
          <a:noFill/>
          <a:ln/>
        </p:spPr>
        <p:txBody>
          <a:bodyPr wrap="square" lIns="0" tIns="0" rIns="0" bIns="0" rtlCol="0" anchor="ctr"/>
          <a:lstStyle/>
          <a:p>
            <a:pPr algn="l" indent="0" marL="0">
              <a:buNone/>
            </a:pPr>
            <a:r>
              <a:rPr lang="en-US" sz="800" dirty="0">
                <a:solidFill>
                  <a:srgbClr val="92400E"/>
                </a:solidFill>
                <a:latin typeface="Noto Sans SC" pitchFamily="34" charset="0"/>
                <a:ea typeface="Noto Sans SC" pitchFamily="34" charset="-122"/>
                <a:cs typeface="Noto Sans SC" pitchFamily="34" charset="-120"/>
              </a:rPr>
              <a:t>姜科生姜的根茎精油。香气辛辣温暖、清新，具有明显的温热感与活力。</a:t>
            </a:r>
            <a:endParaRPr lang="en-US" sz="800" dirty="0"/>
          </a:p>
        </p:txBody>
      </p:sp>
      <p:sp>
        <p:nvSpPr>
          <p:cNvPr id="25" name="Shape 22"/>
          <p:cNvSpPr/>
          <p:nvPr/>
        </p:nvSpPr>
        <p:spPr>
          <a:xfrm>
            <a:off x="4304995" y="1828800"/>
            <a:ext cx="3581705" cy="1933956"/>
          </a:xfrm>
          <a:prstGeom prst="roundRect">
            <a:avLst>
              <a:gd name="adj" fmla="val 186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26" name="Shape 23"/>
          <p:cNvSpPr/>
          <p:nvPr/>
        </p:nvSpPr>
        <p:spPr>
          <a:xfrm>
            <a:off x="4304995" y="1828800"/>
            <a:ext cx="38405" cy="1905610"/>
          </a:xfrm>
          <a:prstGeom prst="rect">
            <a:avLst/>
          </a:prstGeom>
          <a:solidFill>
            <a:srgbClr val="FCD34D"/>
          </a:solidFill>
          <a:ln/>
        </p:spPr>
      </p:sp>
      <p:sp>
        <p:nvSpPr>
          <p:cNvPr id="27" name="Shape 24"/>
          <p:cNvSpPr/>
          <p:nvPr/>
        </p:nvSpPr>
        <p:spPr>
          <a:xfrm>
            <a:off x="4562856" y="1990649"/>
            <a:ext cx="437998" cy="200254"/>
          </a:xfrm>
          <a:prstGeom prst="roundRect">
            <a:avLst>
              <a:gd name="adj" fmla="val 86975"/>
            </a:avLst>
          </a:prstGeom>
          <a:solidFill>
            <a:srgbClr val="F3F4F6"/>
          </a:solidFill>
          <a:ln/>
        </p:spPr>
      </p:sp>
      <p:sp>
        <p:nvSpPr>
          <p:cNvPr id="28" name="Text 25"/>
          <p:cNvSpPr txBox="1"/>
          <p:nvPr/>
        </p:nvSpPr>
        <p:spPr>
          <a:xfrm>
            <a:off x="4619549" y="20189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PH020</a:t>
            </a:r>
            <a:endParaRPr lang="en-US" sz="800" dirty="0"/>
          </a:p>
        </p:txBody>
      </p:sp>
      <p:sp>
        <p:nvSpPr>
          <p:cNvPr id="29" name="Shape 26"/>
          <p:cNvSpPr/>
          <p:nvPr/>
        </p:nvSpPr>
        <p:spPr>
          <a:xfrm>
            <a:off x="7372807" y="1990649"/>
            <a:ext cx="57607" cy="57607"/>
          </a:xfrm>
          <a:prstGeom prst="ellipse">
            <a:avLst/>
          </a:prstGeom>
          <a:solidFill>
            <a:srgbClr val="D1D5DB"/>
          </a:solidFill>
          <a:ln/>
        </p:spPr>
      </p:sp>
      <p:sp>
        <p:nvSpPr>
          <p:cNvPr id="30" name="Text 27"/>
          <p:cNvSpPr txBox="1"/>
          <p:nvPr/>
        </p:nvSpPr>
        <p:spPr>
          <a:xfrm>
            <a:off x="7467905" y="19906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31" name="Text 28"/>
          <p:cNvSpPr txBox="1"/>
          <p:nvPr/>
        </p:nvSpPr>
        <p:spPr>
          <a:xfrm>
            <a:off x="4562856" y="2243023"/>
            <a:ext cx="734263"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广藿香油</a:t>
            </a:r>
            <a:endParaRPr lang="en-US" sz="1200" dirty="0"/>
          </a:p>
        </p:txBody>
      </p:sp>
      <p:sp>
        <p:nvSpPr>
          <p:cNvPr id="32" name="Shape 29"/>
          <p:cNvSpPr/>
          <p:nvPr/>
        </p:nvSpPr>
        <p:spPr>
          <a:xfrm>
            <a:off x="4466844" y="2717597"/>
            <a:ext cx="3258007" cy="9144"/>
          </a:xfrm>
          <a:prstGeom prst="rect">
            <a:avLst/>
          </a:prstGeom>
          <a:solidFill>
            <a:srgbClr val="F3F4F6"/>
          </a:solidFill>
          <a:ln/>
        </p:spPr>
      </p:sp>
      <p:sp>
        <p:nvSpPr>
          <p:cNvPr id="33" name="Text 30"/>
          <p:cNvSpPr txBox="1"/>
          <p:nvPr/>
        </p:nvSpPr>
        <p:spPr>
          <a:xfrm>
            <a:off x="4562856" y="2478938"/>
            <a:ext cx="698602"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Patchouli Oil</a:t>
            </a:r>
            <a:endParaRPr lang="en-US" sz="800" dirty="0"/>
          </a:p>
        </p:txBody>
      </p:sp>
      <p:sp>
        <p:nvSpPr>
          <p:cNvPr id="34" name="Text 31"/>
          <p:cNvSpPr txBox="1"/>
          <p:nvPr/>
        </p:nvSpPr>
        <p:spPr>
          <a:xfrm>
            <a:off x="4562856" y="2817266"/>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35" name="Text 32"/>
          <p:cNvSpPr txBox="1"/>
          <p:nvPr/>
        </p:nvSpPr>
        <p:spPr>
          <a:xfrm>
            <a:off x="4562856" y="2941625"/>
            <a:ext cx="1133856"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POGOSTEMON CABLIN OIL</a:t>
            </a:r>
            <a:endParaRPr lang="en-US" sz="800" dirty="0"/>
          </a:p>
        </p:txBody>
      </p:sp>
      <p:sp>
        <p:nvSpPr>
          <p:cNvPr id="36" name="Shape 33"/>
          <p:cNvSpPr/>
          <p:nvPr/>
        </p:nvSpPr>
        <p:spPr>
          <a:xfrm>
            <a:off x="4562856" y="3146450"/>
            <a:ext cx="3161995" cy="448056"/>
          </a:xfrm>
          <a:prstGeom prst="roundRect">
            <a:avLst>
              <a:gd name="adj" fmla="val 26053"/>
            </a:avLst>
          </a:prstGeom>
          <a:solidFill>
            <a:srgbClr val="FFFBEB"/>
          </a:solidFill>
          <a:ln/>
        </p:spPr>
      </p:sp>
      <p:sp>
        <p:nvSpPr>
          <p:cNvPr id="37" name="Text 34"/>
          <p:cNvSpPr txBox="1"/>
          <p:nvPr/>
        </p:nvSpPr>
        <p:spPr>
          <a:xfrm>
            <a:off x="4657954" y="3213202"/>
            <a:ext cx="3012948" cy="305410"/>
          </a:xfrm>
          <a:prstGeom prst="rect">
            <a:avLst/>
          </a:prstGeom>
          <a:noFill/>
          <a:ln/>
        </p:spPr>
        <p:txBody>
          <a:bodyPr wrap="square" lIns="0" tIns="0" rIns="0" bIns="0" rtlCol="0" anchor="ctr"/>
          <a:lstStyle/>
          <a:p>
            <a:pPr algn="l" indent="0" marL="0">
              <a:buNone/>
            </a:pPr>
            <a:r>
              <a:rPr lang="en-US" sz="800" dirty="0">
                <a:solidFill>
                  <a:srgbClr val="92400E"/>
                </a:solidFill>
                <a:latin typeface="Noto Sans SC" pitchFamily="34" charset="0"/>
                <a:ea typeface="Noto Sans SC" pitchFamily="34" charset="-122"/>
                <a:cs typeface="Noto Sans SC" pitchFamily="34" charset="-120"/>
              </a:rPr>
              <a:t>唇形科广藿香精油。具有独特的泥土气息和甜美的草本香，香气深沉持久。</a:t>
            </a:r>
            <a:endParaRPr lang="en-US" sz="800" dirty="0"/>
          </a:p>
        </p:txBody>
      </p:sp>
      <p:sp>
        <p:nvSpPr>
          <p:cNvPr id="38" name="Shape 35"/>
          <p:cNvSpPr/>
          <p:nvPr/>
        </p:nvSpPr>
        <p:spPr>
          <a:xfrm>
            <a:off x="8039405" y="1828800"/>
            <a:ext cx="3581705" cy="1933956"/>
          </a:xfrm>
          <a:prstGeom prst="roundRect">
            <a:avLst>
              <a:gd name="adj" fmla="val 186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39" name="Shape 36"/>
          <p:cNvSpPr/>
          <p:nvPr/>
        </p:nvSpPr>
        <p:spPr>
          <a:xfrm>
            <a:off x="8039405" y="1828800"/>
            <a:ext cx="38405" cy="1905610"/>
          </a:xfrm>
          <a:prstGeom prst="rect">
            <a:avLst/>
          </a:prstGeom>
          <a:solidFill>
            <a:srgbClr val="FCD34D"/>
          </a:solidFill>
          <a:ln/>
        </p:spPr>
      </p:sp>
      <p:sp>
        <p:nvSpPr>
          <p:cNvPr id="40" name="Shape 37"/>
          <p:cNvSpPr/>
          <p:nvPr/>
        </p:nvSpPr>
        <p:spPr>
          <a:xfrm>
            <a:off x="8296351" y="1990649"/>
            <a:ext cx="437998" cy="200254"/>
          </a:xfrm>
          <a:prstGeom prst="roundRect">
            <a:avLst>
              <a:gd name="adj" fmla="val 86975"/>
            </a:avLst>
          </a:prstGeom>
          <a:solidFill>
            <a:srgbClr val="F3F4F6"/>
          </a:solidFill>
          <a:ln/>
        </p:spPr>
      </p:sp>
      <p:sp>
        <p:nvSpPr>
          <p:cNvPr id="41" name="Text 38"/>
          <p:cNvSpPr txBox="1"/>
          <p:nvPr/>
        </p:nvSpPr>
        <p:spPr>
          <a:xfrm>
            <a:off x="8353044" y="20189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PH021</a:t>
            </a:r>
            <a:endParaRPr lang="en-US" sz="800" dirty="0"/>
          </a:p>
        </p:txBody>
      </p:sp>
      <p:sp>
        <p:nvSpPr>
          <p:cNvPr id="42" name="Shape 39"/>
          <p:cNvSpPr/>
          <p:nvPr/>
        </p:nvSpPr>
        <p:spPr>
          <a:xfrm>
            <a:off x="11106302" y="1990649"/>
            <a:ext cx="57607" cy="57607"/>
          </a:xfrm>
          <a:prstGeom prst="ellipse">
            <a:avLst/>
          </a:prstGeom>
          <a:solidFill>
            <a:srgbClr val="D1D5DB"/>
          </a:solidFill>
          <a:ln/>
        </p:spPr>
      </p:sp>
      <p:sp>
        <p:nvSpPr>
          <p:cNvPr id="43" name="Text 40"/>
          <p:cNvSpPr txBox="1"/>
          <p:nvPr/>
        </p:nvSpPr>
        <p:spPr>
          <a:xfrm>
            <a:off x="11202314" y="19906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44" name="Text 41"/>
          <p:cNvSpPr txBox="1"/>
          <p:nvPr/>
        </p:nvSpPr>
        <p:spPr>
          <a:xfrm>
            <a:off x="8296351" y="2243023"/>
            <a:ext cx="1191463"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陈皮油（红橘）</a:t>
            </a:r>
            <a:endParaRPr lang="en-US" sz="1200" dirty="0"/>
          </a:p>
        </p:txBody>
      </p:sp>
      <p:sp>
        <p:nvSpPr>
          <p:cNvPr id="45" name="Shape 42"/>
          <p:cNvSpPr/>
          <p:nvPr/>
        </p:nvSpPr>
        <p:spPr>
          <a:xfrm>
            <a:off x="8201254" y="2717597"/>
            <a:ext cx="3258007" cy="9144"/>
          </a:xfrm>
          <a:prstGeom prst="rect">
            <a:avLst/>
          </a:prstGeom>
          <a:solidFill>
            <a:srgbClr val="F3F4F6"/>
          </a:solidFill>
          <a:ln/>
        </p:spPr>
      </p:sp>
      <p:sp>
        <p:nvSpPr>
          <p:cNvPr id="46" name="Text 43"/>
          <p:cNvSpPr txBox="1"/>
          <p:nvPr/>
        </p:nvSpPr>
        <p:spPr>
          <a:xfrm>
            <a:off x="8296351" y="2478938"/>
            <a:ext cx="726948"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Tangerine Oil</a:t>
            </a:r>
            <a:endParaRPr lang="en-US" sz="800" dirty="0"/>
          </a:p>
        </p:txBody>
      </p:sp>
      <p:sp>
        <p:nvSpPr>
          <p:cNvPr id="47" name="Text 44"/>
          <p:cNvSpPr txBox="1"/>
          <p:nvPr/>
        </p:nvSpPr>
        <p:spPr>
          <a:xfrm>
            <a:off x="8296351" y="2817266"/>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48" name="Text 45"/>
          <p:cNvSpPr txBox="1"/>
          <p:nvPr/>
        </p:nvSpPr>
        <p:spPr>
          <a:xfrm>
            <a:off x="8296351" y="2941625"/>
            <a:ext cx="1257300"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CITRUS RETICULATA PEEL OIL</a:t>
            </a:r>
            <a:endParaRPr lang="en-US" sz="800" dirty="0"/>
          </a:p>
        </p:txBody>
      </p:sp>
      <p:sp>
        <p:nvSpPr>
          <p:cNvPr id="49" name="Shape 46"/>
          <p:cNvSpPr/>
          <p:nvPr/>
        </p:nvSpPr>
        <p:spPr>
          <a:xfrm>
            <a:off x="8296351" y="3146450"/>
            <a:ext cx="3161995" cy="448056"/>
          </a:xfrm>
          <a:prstGeom prst="roundRect">
            <a:avLst>
              <a:gd name="adj" fmla="val 26053"/>
            </a:avLst>
          </a:prstGeom>
          <a:solidFill>
            <a:srgbClr val="FFFBEB"/>
          </a:solidFill>
          <a:ln/>
        </p:spPr>
      </p:sp>
      <p:sp>
        <p:nvSpPr>
          <p:cNvPr id="50" name="Text 47"/>
          <p:cNvSpPr txBox="1"/>
          <p:nvPr/>
        </p:nvSpPr>
        <p:spPr>
          <a:xfrm>
            <a:off x="8391449" y="3213202"/>
            <a:ext cx="3012948" cy="305410"/>
          </a:xfrm>
          <a:prstGeom prst="rect">
            <a:avLst/>
          </a:prstGeom>
          <a:noFill/>
          <a:ln/>
        </p:spPr>
        <p:txBody>
          <a:bodyPr wrap="square" lIns="0" tIns="0" rIns="0" bIns="0" rtlCol="0" anchor="ctr"/>
          <a:lstStyle/>
          <a:p>
            <a:pPr algn="l" indent="0" marL="0">
              <a:buNone/>
            </a:pPr>
            <a:r>
              <a:rPr lang="en-US" sz="800" dirty="0">
                <a:solidFill>
                  <a:srgbClr val="92400E"/>
                </a:solidFill>
                <a:latin typeface="Noto Sans SC" pitchFamily="34" charset="0"/>
                <a:ea typeface="Noto Sans SC" pitchFamily="34" charset="-122"/>
                <a:cs typeface="Noto Sans SC" pitchFamily="34" charset="-120"/>
              </a:rPr>
              <a:t>芸香科柑橘果皮压榨精油。具有温暖、甜蜜的柑橘香气，柔和且令人愉悦。</a:t>
            </a:r>
            <a:endParaRPr lang="en-US" sz="800" dirty="0"/>
          </a:p>
        </p:txBody>
      </p:sp>
      <p:sp>
        <p:nvSpPr>
          <p:cNvPr id="51" name="Shape 48"/>
          <p:cNvSpPr/>
          <p:nvPr/>
        </p:nvSpPr>
        <p:spPr>
          <a:xfrm>
            <a:off x="571500" y="3906317"/>
            <a:ext cx="3581705" cy="1933956"/>
          </a:xfrm>
          <a:prstGeom prst="roundRect">
            <a:avLst>
              <a:gd name="adj" fmla="val 186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52" name="Shape 49"/>
          <p:cNvSpPr/>
          <p:nvPr/>
        </p:nvSpPr>
        <p:spPr>
          <a:xfrm>
            <a:off x="571500" y="3906317"/>
            <a:ext cx="38405" cy="1905610"/>
          </a:xfrm>
          <a:prstGeom prst="rect">
            <a:avLst/>
          </a:prstGeom>
          <a:solidFill>
            <a:srgbClr val="FCD34D"/>
          </a:solidFill>
          <a:ln/>
        </p:spPr>
      </p:sp>
      <p:sp>
        <p:nvSpPr>
          <p:cNvPr id="53" name="Shape 50"/>
          <p:cNvSpPr/>
          <p:nvPr/>
        </p:nvSpPr>
        <p:spPr>
          <a:xfrm>
            <a:off x="828446" y="4068166"/>
            <a:ext cx="437998" cy="200254"/>
          </a:xfrm>
          <a:prstGeom prst="roundRect">
            <a:avLst>
              <a:gd name="adj" fmla="val 86975"/>
            </a:avLst>
          </a:prstGeom>
          <a:solidFill>
            <a:srgbClr val="F3F4F6"/>
          </a:solidFill>
          <a:ln/>
        </p:spPr>
      </p:sp>
      <p:sp>
        <p:nvSpPr>
          <p:cNvPr id="54" name="Text 51"/>
          <p:cNvSpPr txBox="1"/>
          <p:nvPr/>
        </p:nvSpPr>
        <p:spPr>
          <a:xfrm>
            <a:off x="886054" y="4096512"/>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PH022</a:t>
            </a:r>
            <a:endParaRPr lang="en-US" sz="800" dirty="0"/>
          </a:p>
        </p:txBody>
      </p:sp>
      <p:sp>
        <p:nvSpPr>
          <p:cNvPr id="55" name="Shape 52"/>
          <p:cNvSpPr/>
          <p:nvPr/>
        </p:nvSpPr>
        <p:spPr>
          <a:xfrm>
            <a:off x="3639312" y="4068166"/>
            <a:ext cx="57607" cy="57607"/>
          </a:xfrm>
          <a:prstGeom prst="ellipse">
            <a:avLst/>
          </a:prstGeom>
          <a:solidFill>
            <a:srgbClr val="D1D5DB"/>
          </a:solidFill>
          <a:ln/>
        </p:spPr>
      </p:sp>
      <p:sp>
        <p:nvSpPr>
          <p:cNvPr id="56" name="Text 53"/>
          <p:cNvSpPr txBox="1"/>
          <p:nvPr/>
        </p:nvSpPr>
        <p:spPr>
          <a:xfrm>
            <a:off x="3734410" y="4068166"/>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57" name="Text 54"/>
          <p:cNvSpPr txBox="1"/>
          <p:nvPr/>
        </p:nvSpPr>
        <p:spPr>
          <a:xfrm>
            <a:off x="828446" y="4320540"/>
            <a:ext cx="1495958"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香柠檬油（佛手柑）</a:t>
            </a:r>
            <a:endParaRPr lang="en-US" sz="1200" dirty="0"/>
          </a:p>
        </p:txBody>
      </p:sp>
      <p:sp>
        <p:nvSpPr>
          <p:cNvPr id="58" name="Shape 55"/>
          <p:cNvSpPr/>
          <p:nvPr/>
        </p:nvSpPr>
        <p:spPr>
          <a:xfrm>
            <a:off x="733349" y="4795114"/>
            <a:ext cx="3258007" cy="9144"/>
          </a:xfrm>
          <a:prstGeom prst="rect">
            <a:avLst/>
          </a:prstGeom>
          <a:solidFill>
            <a:srgbClr val="F3F4F6"/>
          </a:solidFill>
          <a:ln/>
        </p:spPr>
      </p:sp>
      <p:sp>
        <p:nvSpPr>
          <p:cNvPr id="59" name="Text 56"/>
          <p:cNvSpPr txBox="1"/>
          <p:nvPr/>
        </p:nvSpPr>
        <p:spPr>
          <a:xfrm>
            <a:off x="828446" y="4556455"/>
            <a:ext cx="726948"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Bergamot Oil</a:t>
            </a:r>
            <a:endParaRPr lang="en-US" sz="800" dirty="0"/>
          </a:p>
        </p:txBody>
      </p:sp>
      <p:sp>
        <p:nvSpPr>
          <p:cNvPr id="60" name="Text 57"/>
          <p:cNvSpPr txBox="1"/>
          <p:nvPr/>
        </p:nvSpPr>
        <p:spPr>
          <a:xfrm>
            <a:off x="828446" y="4894783"/>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61" name="Text 58"/>
          <p:cNvSpPr txBox="1"/>
          <p:nvPr/>
        </p:nvSpPr>
        <p:spPr>
          <a:xfrm>
            <a:off x="828446" y="5019142"/>
            <a:ext cx="1733702"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CITRUS AURANTIUM BERGAMIA FRUIT OIL</a:t>
            </a:r>
            <a:endParaRPr lang="en-US" sz="800" dirty="0"/>
          </a:p>
        </p:txBody>
      </p:sp>
      <p:sp>
        <p:nvSpPr>
          <p:cNvPr id="62" name="Shape 59"/>
          <p:cNvSpPr/>
          <p:nvPr/>
        </p:nvSpPr>
        <p:spPr>
          <a:xfrm>
            <a:off x="828446" y="5223967"/>
            <a:ext cx="3161995" cy="448056"/>
          </a:xfrm>
          <a:prstGeom prst="roundRect">
            <a:avLst>
              <a:gd name="adj" fmla="val 26053"/>
            </a:avLst>
          </a:prstGeom>
          <a:solidFill>
            <a:srgbClr val="FFFBEB"/>
          </a:solidFill>
          <a:ln/>
        </p:spPr>
      </p:sp>
      <p:sp>
        <p:nvSpPr>
          <p:cNvPr id="63" name="Text 60"/>
          <p:cNvSpPr txBox="1"/>
          <p:nvPr/>
        </p:nvSpPr>
        <p:spPr>
          <a:xfrm>
            <a:off x="923544" y="5289804"/>
            <a:ext cx="3012948" cy="305410"/>
          </a:xfrm>
          <a:prstGeom prst="rect">
            <a:avLst/>
          </a:prstGeom>
          <a:noFill/>
          <a:ln/>
        </p:spPr>
        <p:txBody>
          <a:bodyPr wrap="square" lIns="0" tIns="0" rIns="0" bIns="0" rtlCol="0" anchor="ctr"/>
          <a:lstStyle/>
          <a:p>
            <a:pPr algn="l" indent="0" marL="0">
              <a:buNone/>
            </a:pPr>
            <a:r>
              <a:rPr lang="en-US" sz="800" dirty="0">
                <a:solidFill>
                  <a:srgbClr val="92400E"/>
                </a:solidFill>
                <a:latin typeface="Noto Sans SC" pitchFamily="34" charset="0"/>
                <a:ea typeface="Noto Sans SC" pitchFamily="34" charset="-122"/>
                <a:cs typeface="Noto Sans SC" pitchFamily="34" charset="-120"/>
              </a:rPr>
              <a:t>芸香科香柠檬果皮精油。兼具花香与果香的优雅柑橘调，清新提神。</a:t>
            </a:r>
            <a:endParaRPr lang="en-US" sz="800" dirty="0"/>
          </a:p>
        </p:txBody>
      </p:sp>
      <p:sp>
        <p:nvSpPr>
          <p:cNvPr id="64" name="Shape 61"/>
          <p:cNvSpPr/>
          <p:nvPr/>
        </p:nvSpPr>
        <p:spPr>
          <a:xfrm>
            <a:off x="4304995" y="3906317"/>
            <a:ext cx="3581705" cy="1933956"/>
          </a:xfrm>
          <a:prstGeom prst="roundRect">
            <a:avLst>
              <a:gd name="adj" fmla="val 186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65" name="Shape 62"/>
          <p:cNvSpPr/>
          <p:nvPr/>
        </p:nvSpPr>
        <p:spPr>
          <a:xfrm>
            <a:off x="4304995" y="3906317"/>
            <a:ext cx="38405" cy="1905610"/>
          </a:xfrm>
          <a:prstGeom prst="rect">
            <a:avLst/>
          </a:prstGeom>
          <a:solidFill>
            <a:srgbClr val="FCD34D"/>
          </a:solidFill>
          <a:ln/>
        </p:spPr>
      </p:sp>
      <p:sp>
        <p:nvSpPr>
          <p:cNvPr id="66" name="Shape 63"/>
          <p:cNvSpPr/>
          <p:nvPr/>
        </p:nvSpPr>
        <p:spPr>
          <a:xfrm>
            <a:off x="4562856" y="4068166"/>
            <a:ext cx="437998" cy="200254"/>
          </a:xfrm>
          <a:prstGeom prst="roundRect">
            <a:avLst>
              <a:gd name="adj" fmla="val 86975"/>
            </a:avLst>
          </a:prstGeom>
          <a:solidFill>
            <a:srgbClr val="F3F4F6"/>
          </a:solidFill>
          <a:ln/>
        </p:spPr>
      </p:sp>
      <p:sp>
        <p:nvSpPr>
          <p:cNvPr id="67" name="Text 64"/>
          <p:cNvSpPr txBox="1"/>
          <p:nvPr/>
        </p:nvSpPr>
        <p:spPr>
          <a:xfrm>
            <a:off x="4619549" y="4096512"/>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PH023</a:t>
            </a:r>
            <a:endParaRPr lang="en-US" sz="800" dirty="0"/>
          </a:p>
        </p:txBody>
      </p:sp>
      <p:sp>
        <p:nvSpPr>
          <p:cNvPr id="68" name="Shape 65"/>
          <p:cNvSpPr/>
          <p:nvPr/>
        </p:nvSpPr>
        <p:spPr>
          <a:xfrm>
            <a:off x="7372807" y="4068166"/>
            <a:ext cx="57607" cy="57607"/>
          </a:xfrm>
          <a:prstGeom prst="ellipse">
            <a:avLst/>
          </a:prstGeom>
          <a:solidFill>
            <a:srgbClr val="D1D5DB"/>
          </a:solidFill>
          <a:ln/>
        </p:spPr>
      </p:sp>
      <p:sp>
        <p:nvSpPr>
          <p:cNvPr id="69" name="Text 66"/>
          <p:cNvSpPr txBox="1"/>
          <p:nvPr/>
        </p:nvSpPr>
        <p:spPr>
          <a:xfrm>
            <a:off x="7467905" y="4068166"/>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70" name="Text 67"/>
          <p:cNvSpPr txBox="1"/>
          <p:nvPr/>
        </p:nvSpPr>
        <p:spPr>
          <a:xfrm>
            <a:off x="4562856" y="4320540"/>
            <a:ext cx="886054"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八角茴香油</a:t>
            </a:r>
            <a:endParaRPr lang="en-US" sz="1200" dirty="0"/>
          </a:p>
        </p:txBody>
      </p:sp>
      <p:sp>
        <p:nvSpPr>
          <p:cNvPr id="71" name="Shape 68"/>
          <p:cNvSpPr/>
          <p:nvPr/>
        </p:nvSpPr>
        <p:spPr>
          <a:xfrm>
            <a:off x="4466844" y="4795114"/>
            <a:ext cx="3258007" cy="9144"/>
          </a:xfrm>
          <a:prstGeom prst="rect">
            <a:avLst/>
          </a:prstGeom>
          <a:solidFill>
            <a:srgbClr val="F3F4F6"/>
          </a:solidFill>
          <a:ln/>
        </p:spPr>
      </p:sp>
      <p:sp>
        <p:nvSpPr>
          <p:cNvPr id="72" name="Text 69"/>
          <p:cNvSpPr txBox="1"/>
          <p:nvPr/>
        </p:nvSpPr>
        <p:spPr>
          <a:xfrm>
            <a:off x="4562856" y="4556455"/>
            <a:ext cx="726948"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Star Anise Oil</a:t>
            </a:r>
            <a:endParaRPr lang="en-US" sz="800" dirty="0"/>
          </a:p>
        </p:txBody>
      </p:sp>
      <p:sp>
        <p:nvSpPr>
          <p:cNvPr id="73" name="Text 70"/>
          <p:cNvSpPr txBox="1"/>
          <p:nvPr/>
        </p:nvSpPr>
        <p:spPr>
          <a:xfrm>
            <a:off x="4562856" y="4894783"/>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74" name="Text 71"/>
          <p:cNvSpPr txBox="1"/>
          <p:nvPr/>
        </p:nvSpPr>
        <p:spPr>
          <a:xfrm>
            <a:off x="4562856" y="5019142"/>
            <a:ext cx="1390802"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ILLICIUM VERUM FRUIT/SEED OIL</a:t>
            </a:r>
            <a:endParaRPr lang="en-US" sz="800" dirty="0"/>
          </a:p>
        </p:txBody>
      </p:sp>
      <p:sp>
        <p:nvSpPr>
          <p:cNvPr id="75" name="Shape 72"/>
          <p:cNvSpPr/>
          <p:nvPr/>
        </p:nvSpPr>
        <p:spPr>
          <a:xfrm>
            <a:off x="4562856" y="5223967"/>
            <a:ext cx="3161995" cy="448056"/>
          </a:xfrm>
          <a:prstGeom prst="roundRect">
            <a:avLst>
              <a:gd name="adj" fmla="val 26053"/>
            </a:avLst>
          </a:prstGeom>
          <a:solidFill>
            <a:srgbClr val="FFFBEB"/>
          </a:solidFill>
          <a:ln/>
        </p:spPr>
      </p:sp>
      <p:sp>
        <p:nvSpPr>
          <p:cNvPr id="76" name="Text 73"/>
          <p:cNvSpPr txBox="1"/>
          <p:nvPr/>
        </p:nvSpPr>
        <p:spPr>
          <a:xfrm>
            <a:off x="4657954" y="5289804"/>
            <a:ext cx="3012948" cy="305410"/>
          </a:xfrm>
          <a:prstGeom prst="rect">
            <a:avLst/>
          </a:prstGeom>
          <a:noFill/>
          <a:ln/>
        </p:spPr>
        <p:txBody>
          <a:bodyPr wrap="square" lIns="0" tIns="0" rIns="0" bIns="0" rtlCol="0" anchor="ctr"/>
          <a:lstStyle/>
          <a:p>
            <a:pPr algn="l" indent="0" marL="0">
              <a:buNone/>
            </a:pPr>
            <a:r>
              <a:rPr lang="en-US" sz="800" dirty="0">
                <a:solidFill>
                  <a:srgbClr val="92400E"/>
                </a:solidFill>
                <a:latin typeface="Noto Sans SC" pitchFamily="34" charset="0"/>
                <a:ea typeface="Noto Sans SC" pitchFamily="34" charset="-122"/>
                <a:cs typeface="Noto Sans SC" pitchFamily="34" charset="-120"/>
              </a:rPr>
              <a:t>木兰科八角的果实精油。具有强烈的辛甜香气和甘草味，辨识度极高。</a:t>
            </a:r>
            <a:endParaRPr lang="en-US" sz="800" dirty="0"/>
          </a:p>
        </p:txBody>
      </p:sp>
      <p:sp>
        <p:nvSpPr>
          <p:cNvPr id="77" name="Shape 74"/>
          <p:cNvSpPr/>
          <p:nvPr/>
        </p:nvSpPr>
        <p:spPr>
          <a:xfrm>
            <a:off x="8039405" y="3906317"/>
            <a:ext cx="3581705" cy="1933956"/>
          </a:xfrm>
          <a:prstGeom prst="roundRect">
            <a:avLst>
              <a:gd name="adj" fmla="val 186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78" name="Shape 75"/>
          <p:cNvSpPr/>
          <p:nvPr/>
        </p:nvSpPr>
        <p:spPr>
          <a:xfrm>
            <a:off x="8039405" y="3906317"/>
            <a:ext cx="38405" cy="1905610"/>
          </a:xfrm>
          <a:prstGeom prst="rect">
            <a:avLst/>
          </a:prstGeom>
          <a:solidFill>
            <a:srgbClr val="FCD34D"/>
          </a:solidFill>
          <a:ln/>
        </p:spPr>
      </p:sp>
      <p:sp>
        <p:nvSpPr>
          <p:cNvPr id="79" name="Shape 76"/>
          <p:cNvSpPr/>
          <p:nvPr/>
        </p:nvSpPr>
        <p:spPr>
          <a:xfrm>
            <a:off x="8296351" y="4068166"/>
            <a:ext cx="437998" cy="200254"/>
          </a:xfrm>
          <a:prstGeom prst="roundRect">
            <a:avLst>
              <a:gd name="adj" fmla="val 86975"/>
            </a:avLst>
          </a:prstGeom>
          <a:solidFill>
            <a:srgbClr val="F3F4F6"/>
          </a:solidFill>
          <a:ln/>
        </p:spPr>
      </p:sp>
      <p:sp>
        <p:nvSpPr>
          <p:cNvPr id="80" name="Text 77"/>
          <p:cNvSpPr txBox="1"/>
          <p:nvPr/>
        </p:nvSpPr>
        <p:spPr>
          <a:xfrm>
            <a:off x="8353044" y="4096512"/>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PH024</a:t>
            </a:r>
            <a:endParaRPr lang="en-US" sz="800" dirty="0"/>
          </a:p>
        </p:txBody>
      </p:sp>
      <p:sp>
        <p:nvSpPr>
          <p:cNvPr id="81" name="Shape 78"/>
          <p:cNvSpPr/>
          <p:nvPr/>
        </p:nvSpPr>
        <p:spPr>
          <a:xfrm>
            <a:off x="11106302" y="4068166"/>
            <a:ext cx="57607" cy="57607"/>
          </a:xfrm>
          <a:prstGeom prst="ellipse">
            <a:avLst/>
          </a:prstGeom>
          <a:solidFill>
            <a:srgbClr val="D1D5DB"/>
          </a:solidFill>
          <a:ln/>
        </p:spPr>
      </p:sp>
      <p:sp>
        <p:nvSpPr>
          <p:cNvPr id="82" name="Text 79"/>
          <p:cNvSpPr txBox="1"/>
          <p:nvPr/>
        </p:nvSpPr>
        <p:spPr>
          <a:xfrm>
            <a:off x="11202314" y="4068166"/>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83" name="Text 80"/>
          <p:cNvSpPr txBox="1"/>
          <p:nvPr/>
        </p:nvSpPr>
        <p:spPr>
          <a:xfrm>
            <a:off x="8296351" y="4320540"/>
            <a:ext cx="1705356"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桂皮油（肉桂/中国桂）</a:t>
            </a:r>
            <a:endParaRPr lang="en-US" sz="1200" dirty="0"/>
          </a:p>
        </p:txBody>
      </p:sp>
      <p:sp>
        <p:nvSpPr>
          <p:cNvPr id="84" name="Shape 81"/>
          <p:cNvSpPr/>
          <p:nvPr/>
        </p:nvSpPr>
        <p:spPr>
          <a:xfrm>
            <a:off x="8201254" y="4795114"/>
            <a:ext cx="3258007" cy="9144"/>
          </a:xfrm>
          <a:prstGeom prst="rect">
            <a:avLst/>
          </a:prstGeom>
          <a:solidFill>
            <a:srgbClr val="F3F4F6"/>
          </a:solidFill>
          <a:ln/>
        </p:spPr>
      </p:sp>
      <p:sp>
        <p:nvSpPr>
          <p:cNvPr id="85" name="Text 82"/>
          <p:cNvSpPr txBox="1"/>
          <p:nvPr/>
        </p:nvSpPr>
        <p:spPr>
          <a:xfrm>
            <a:off x="8296351" y="4556455"/>
            <a:ext cx="1564538"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Cassia Oil (Chinese Cinnamon)</a:t>
            </a:r>
            <a:endParaRPr lang="en-US" sz="800" dirty="0"/>
          </a:p>
        </p:txBody>
      </p:sp>
      <p:sp>
        <p:nvSpPr>
          <p:cNvPr id="86" name="Text 83"/>
          <p:cNvSpPr txBox="1"/>
          <p:nvPr/>
        </p:nvSpPr>
        <p:spPr>
          <a:xfrm>
            <a:off x="8296351" y="4894783"/>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87" name="Text 84"/>
          <p:cNvSpPr txBox="1"/>
          <p:nvPr/>
        </p:nvSpPr>
        <p:spPr>
          <a:xfrm>
            <a:off x="8296351" y="5019142"/>
            <a:ext cx="1133856"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CINNAMOMUM CASSIA OIL</a:t>
            </a:r>
            <a:endParaRPr lang="en-US" sz="800" dirty="0"/>
          </a:p>
        </p:txBody>
      </p:sp>
      <p:sp>
        <p:nvSpPr>
          <p:cNvPr id="88" name="Shape 85"/>
          <p:cNvSpPr/>
          <p:nvPr/>
        </p:nvSpPr>
        <p:spPr>
          <a:xfrm>
            <a:off x="8296351" y="5223967"/>
            <a:ext cx="3161995" cy="448056"/>
          </a:xfrm>
          <a:prstGeom prst="roundRect">
            <a:avLst>
              <a:gd name="adj" fmla="val 26053"/>
            </a:avLst>
          </a:prstGeom>
          <a:solidFill>
            <a:srgbClr val="FFFBEB"/>
          </a:solidFill>
          <a:ln/>
        </p:spPr>
      </p:sp>
      <p:sp>
        <p:nvSpPr>
          <p:cNvPr id="89" name="Text 86"/>
          <p:cNvSpPr txBox="1"/>
          <p:nvPr/>
        </p:nvSpPr>
        <p:spPr>
          <a:xfrm>
            <a:off x="8391449" y="5289804"/>
            <a:ext cx="2955341" cy="305410"/>
          </a:xfrm>
          <a:prstGeom prst="rect">
            <a:avLst/>
          </a:prstGeom>
          <a:noFill/>
          <a:ln/>
        </p:spPr>
        <p:txBody>
          <a:bodyPr wrap="square" lIns="0" tIns="0" rIns="0" bIns="0" rtlCol="0" anchor="ctr"/>
          <a:lstStyle/>
          <a:p>
            <a:pPr algn="l" indent="0" marL="0">
              <a:buNone/>
            </a:pPr>
            <a:r>
              <a:rPr lang="en-US" sz="800" dirty="0">
                <a:solidFill>
                  <a:srgbClr val="92400E"/>
                </a:solidFill>
                <a:latin typeface="Noto Sans SC" pitchFamily="34" charset="0"/>
                <a:ea typeface="Noto Sans SC" pitchFamily="34" charset="-122"/>
                <a:cs typeface="Noto Sans SC" pitchFamily="34" charset="-120"/>
              </a:rPr>
              <a:t>樟科肉桂的树皮/枝叶精油。香气辛辣甜暖，具有极佳的留香性和温暖感。</a:t>
            </a:r>
            <a:endParaRPr lang="en-US" sz="800" dirty="0"/>
          </a:p>
        </p:txBody>
      </p:sp>
      <p:sp>
        <p:nvSpPr>
          <p:cNvPr id="90" name="Shape 87"/>
          <p:cNvSpPr/>
          <p:nvPr/>
        </p:nvSpPr>
        <p:spPr>
          <a:xfrm>
            <a:off x="571500" y="5983834"/>
            <a:ext cx="3581705" cy="1933956"/>
          </a:xfrm>
          <a:prstGeom prst="roundRect">
            <a:avLst>
              <a:gd name="adj" fmla="val 186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91" name="Shape 88"/>
          <p:cNvSpPr/>
          <p:nvPr/>
        </p:nvSpPr>
        <p:spPr>
          <a:xfrm>
            <a:off x="571500" y="5983834"/>
            <a:ext cx="38405" cy="1905610"/>
          </a:xfrm>
          <a:prstGeom prst="rect">
            <a:avLst/>
          </a:prstGeom>
          <a:solidFill>
            <a:srgbClr val="FCD34D"/>
          </a:solidFill>
          <a:ln/>
        </p:spPr>
      </p:sp>
      <p:sp>
        <p:nvSpPr>
          <p:cNvPr id="92" name="Shape 89"/>
          <p:cNvSpPr/>
          <p:nvPr/>
        </p:nvSpPr>
        <p:spPr>
          <a:xfrm>
            <a:off x="828446" y="6145682"/>
            <a:ext cx="437998" cy="200254"/>
          </a:xfrm>
          <a:prstGeom prst="roundRect">
            <a:avLst>
              <a:gd name="adj" fmla="val 86975"/>
            </a:avLst>
          </a:prstGeom>
          <a:solidFill>
            <a:srgbClr val="F3F4F6"/>
          </a:solidFill>
          <a:ln/>
        </p:spPr>
      </p:sp>
      <p:sp>
        <p:nvSpPr>
          <p:cNvPr id="93" name="Text 90"/>
          <p:cNvSpPr txBox="1"/>
          <p:nvPr/>
        </p:nvSpPr>
        <p:spPr>
          <a:xfrm>
            <a:off x="886054" y="6174029"/>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PH025</a:t>
            </a:r>
            <a:endParaRPr lang="en-US" sz="800" dirty="0"/>
          </a:p>
        </p:txBody>
      </p:sp>
      <p:sp>
        <p:nvSpPr>
          <p:cNvPr id="94" name="Shape 91"/>
          <p:cNvSpPr/>
          <p:nvPr/>
        </p:nvSpPr>
        <p:spPr>
          <a:xfrm>
            <a:off x="3639312" y="6145682"/>
            <a:ext cx="57607" cy="57607"/>
          </a:xfrm>
          <a:prstGeom prst="ellipse">
            <a:avLst/>
          </a:prstGeom>
          <a:solidFill>
            <a:srgbClr val="D1D5DB"/>
          </a:solidFill>
          <a:ln/>
        </p:spPr>
      </p:sp>
      <p:sp>
        <p:nvSpPr>
          <p:cNvPr id="95" name="Text 92"/>
          <p:cNvSpPr txBox="1"/>
          <p:nvPr/>
        </p:nvSpPr>
        <p:spPr>
          <a:xfrm>
            <a:off x="3734410" y="6145682"/>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96" name="Text 93"/>
          <p:cNvSpPr txBox="1"/>
          <p:nvPr/>
        </p:nvSpPr>
        <p:spPr>
          <a:xfrm>
            <a:off x="828446" y="6398057"/>
            <a:ext cx="734263"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山鸡椒油</a:t>
            </a:r>
            <a:endParaRPr lang="en-US" sz="1200" dirty="0"/>
          </a:p>
        </p:txBody>
      </p:sp>
      <p:sp>
        <p:nvSpPr>
          <p:cNvPr id="97" name="Shape 94"/>
          <p:cNvSpPr/>
          <p:nvPr/>
        </p:nvSpPr>
        <p:spPr>
          <a:xfrm>
            <a:off x="733349" y="6872630"/>
            <a:ext cx="3258007" cy="9144"/>
          </a:xfrm>
          <a:prstGeom prst="rect">
            <a:avLst/>
          </a:prstGeom>
          <a:solidFill>
            <a:srgbClr val="F3F4F6"/>
          </a:solidFill>
          <a:ln/>
        </p:spPr>
      </p:sp>
      <p:sp>
        <p:nvSpPr>
          <p:cNvPr id="98" name="Text 95"/>
          <p:cNvSpPr txBox="1"/>
          <p:nvPr/>
        </p:nvSpPr>
        <p:spPr>
          <a:xfrm>
            <a:off x="828446" y="6633972"/>
            <a:ext cx="927202"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Litsea Cubeba Oil</a:t>
            </a:r>
            <a:endParaRPr lang="en-US" sz="800" dirty="0"/>
          </a:p>
        </p:txBody>
      </p:sp>
      <p:sp>
        <p:nvSpPr>
          <p:cNvPr id="99" name="Text 96"/>
          <p:cNvSpPr txBox="1"/>
          <p:nvPr/>
        </p:nvSpPr>
        <p:spPr>
          <a:xfrm>
            <a:off x="828446" y="6972300"/>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100" name="Text 97"/>
          <p:cNvSpPr txBox="1"/>
          <p:nvPr/>
        </p:nvSpPr>
        <p:spPr>
          <a:xfrm>
            <a:off x="828446" y="7096658"/>
            <a:ext cx="1114654"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LITSEA CUBEBA FRUIT OIL</a:t>
            </a:r>
            <a:endParaRPr lang="en-US" sz="800" dirty="0"/>
          </a:p>
        </p:txBody>
      </p:sp>
      <p:sp>
        <p:nvSpPr>
          <p:cNvPr id="101" name="Shape 98"/>
          <p:cNvSpPr/>
          <p:nvPr/>
        </p:nvSpPr>
        <p:spPr>
          <a:xfrm>
            <a:off x="828446" y="7301484"/>
            <a:ext cx="3161995" cy="448056"/>
          </a:xfrm>
          <a:prstGeom prst="roundRect">
            <a:avLst>
              <a:gd name="adj" fmla="val 26053"/>
            </a:avLst>
          </a:prstGeom>
          <a:solidFill>
            <a:srgbClr val="FFFBEB"/>
          </a:solidFill>
          <a:ln/>
        </p:spPr>
      </p:sp>
      <p:sp>
        <p:nvSpPr>
          <p:cNvPr id="102" name="Text 99"/>
          <p:cNvSpPr txBox="1"/>
          <p:nvPr/>
        </p:nvSpPr>
        <p:spPr>
          <a:xfrm>
            <a:off x="923544" y="7367321"/>
            <a:ext cx="3012948" cy="305410"/>
          </a:xfrm>
          <a:prstGeom prst="rect">
            <a:avLst/>
          </a:prstGeom>
          <a:noFill/>
          <a:ln/>
        </p:spPr>
        <p:txBody>
          <a:bodyPr wrap="square" lIns="0" tIns="0" rIns="0" bIns="0" rtlCol="0" anchor="ctr"/>
          <a:lstStyle/>
          <a:p>
            <a:pPr algn="l" indent="0" marL="0">
              <a:buNone/>
            </a:pPr>
            <a:r>
              <a:rPr lang="en-US" sz="800" dirty="0">
                <a:solidFill>
                  <a:srgbClr val="92400E"/>
                </a:solidFill>
                <a:latin typeface="Noto Sans SC" pitchFamily="34" charset="0"/>
                <a:ea typeface="Noto Sans SC" pitchFamily="34" charset="-122"/>
                <a:cs typeface="Noto Sans SC" pitchFamily="34" charset="-120"/>
              </a:rPr>
              <a:t>樟科山鸡椒果实精油。具有强烈的柠檬样清新香气，清亮透彻，带有果甜。</a:t>
            </a:r>
            <a:endParaRPr lang="en-US" sz="800" dirty="0"/>
          </a:p>
        </p:txBody>
      </p:sp>
      <p:sp>
        <p:nvSpPr>
          <p:cNvPr id="103" name="Shape 100"/>
          <p:cNvSpPr/>
          <p:nvPr/>
        </p:nvSpPr>
        <p:spPr>
          <a:xfrm>
            <a:off x="4304995" y="5983834"/>
            <a:ext cx="3581705" cy="1933956"/>
          </a:xfrm>
          <a:prstGeom prst="roundRect">
            <a:avLst>
              <a:gd name="adj" fmla="val 186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04" name="Shape 101"/>
          <p:cNvSpPr/>
          <p:nvPr/>
        </p:nvSpPr>
        <p:spPr>
          <a:xfrm>
            <a:off x="4304995" y="5983834"/>
            <a:ext cx="38405" cy="1905610"/>
          </a:xfrm>
          <a:prstGeom prst="rect">
            <a:avLst/>
          </a:prstGeom>
          <a:solidFill>
            <a:srgbClr val="FCD34D"/>
          </a:solidFill>
          <a:ln/>
        </p:spPr>
      </p:sp>
      <p:sp>
        <p:nvSpPr>
          <p:cNvPr id="105" name="Shape 102"/>
          <p:cNvSpPr/>
          <p:nvPr/>
        </p:nvSpPr>
        <p:spPr>
          <a:xfrm>
            <a:off x="4562856" y="6145682"/>
            <a:ext cx="437998" cy="200254"/>
          </a:xfrm>
          <a:prstGeom prst="roundRect">
            <a:avLst>
              <a:gd name="adj" fmla="val 86975"/>
            </a:avLst>
          </a:prstGeom>
          <a:solidFill>
            <a:srgbClr val="F3F4F6"/>
          </a:solidFill>
          <a:ln/>
        </p:spPr>
      </p:sp>
      <p:sp>
        <p:nvSpPr>
          <p:cNvPr id="106" name="Text 103"/>
          <p:cNvSpPr txBox="1"/>
          <p:nvPr/>
        </p:nvSpPr>
        <p:spPr>
          <a:xfrm>
            <a:off x="4619549" y="6174029"/>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PH026</a:t>
            </a:r>
            <a:endParaRPr lang="en-US" sz="800" dirty="0"/>
          </a:p>
        </p:txBody>
      </p:sp>
      <p:sp>
        <p:nvSpPr>
          <p:cNvPr id="107" name="Shape 104"/>
          <p:cNvSpPr/>
          <p:nvPr/>
        </p:nvSpPr>
        <p:spPr>
          <a:xfrm>
            <a:off x="7372807" y="6145682"/>
            <a:ext cx="57607" cy="57607"/>
          </a:xfrm>
          <a:prstGeom prst="ellipse">
            <a:avLst/>
          </a:prstGeom>
          <a:solidFill>
            <a:srgbClr val="D1D5DB"/>
          </a:solidFill>
          <a:ln/>
        </p:spPr>
      </p:sp>
      <p:sp>
        <p:nvSpPr>
          <p:cNvPr id="108" name="Text 105"/>
          <p:cNvSpPr txBox="1"/>
          <p:nvPr/>
        </p:nvSpPr>
        <p:spPr>
          <a:xfrm>
            <a:off x="7467905" y="6145682"/>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109" name="Text 106"/>
          <p:cNvSpPr txBox="1"/>
          <p:nvPr/>
        </p:nvSpPr>
        <p:spPr>
          <a:xfrm>
            <a:off x="4562856" y="6398057"/>
            <a:ext cx="1191463"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柏木油（雪松）</a:t>
            </a:r>
            <a:endParaRPr lang="en-US" sz="1200" dirty="0"/>
          </a:p>
        </p:txBody>
      </p:sp>
      <p:sp>
        <p:nvSpPr>
          <p:cNvPr id="110" name="Shape 107"/>
          <p:cNvSpPr/>
          <p:nvPr/>
        </p:nvSpPr>
        <p:spPr>
          <a:xfrm>
            <a:off x="4466844" y="6872630"/>
            <a:ext cx="3258007" cy="9144"/>
          </a:xfrm>
          <a:prstGeom prst="rect">
            <a:avLst/>
          </a:prstGeom>
          <a:solidFill>
            <a:srgbClr val="F3F4F6"/>
          </a:solidFill>
          <a:ln/>
        </p:spPr>
      </p:sp>
      <p:sp>
        <p:nvSpPr>
          <p:cNvPr id="111" name="Text 108"/>
          <p:cNvSpPr txBox="1"/>
          <p:nvPr/>
        </p:nvSpPr>
        <p:spPr>
          <a:xfrm>
            <a:off x="4562856" y="6633972"/>
            <a:ext cx="812902"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Cedarwood Oil</a:t>
            </a:r>
            <a:endParaRPr lang="en-US" sz="800" dirty="0"/>
          </a:p>
        </p:txBody>
      </p:sp>
      <p:sp>
        <p:nvSpPr>
          <p:cNvPr id="112" name="Text 109"/>
          <p:cNvSpPr txBox="1"/>
          <p:nvPr/>
        </p:nvSpPr>
        <p:spPr>
          <a:xfrm>
            <a:off x="4562856" y="6972300"/>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113" name="Text 110"/>
          <p:cNvSpPr txBox="1"/>
          <p:nvPr/>
        </p:nvSpPr>
        <p:spPr>
          <a:xfrm>
            <a:off x="4562856" y="7096658"/>
            <a:ext cx="1429207"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CUPRESSUS FUNEBRIS WOOD OIL</a:t>
            </a:r>
            <a:endParaRPr lang="en-US" sz="800" dirty="0"/>
          </a:p>
        </p:txBody>
      </p:sp>
      <p:sp>
        <p:nvSpPr>
          <p:cNvPr id="114" name="Shape 111"/>
          <p:cNvSpPr/>
          <p:nvPr/>
        </p:nvSpPr>
        <p:spPr>
          <a:xfrm>
            <a:off x="4562856" y="7301484"/>
            <a:ext cx="3161995" cy="448056"/>
          </a:xfrm>
          <a:prstGeom prst="roundRect">
            <a:avLst>
              <a:gd name="adj" fmla="val 26053"/>
            </a:avLst>
          </a:prstGeom>
          <a:solidFill>
            <a:srgbClr val="FFFBEB"/>
          </a:solidFill>
          <a:ln/>
        </p:spPr>
      </p:sp>
      <p:sp>
        <p:nvSpPr>
          <p:cNvPr id="115" name="Text 112"/>
          <p:cNvSpPr txBox="1"/>
          <p:nvPr/>
        </p:nvSpPr>
        <p:spPr>
          <a:xfrm>
            <a:off x="4657954" y="7367321"/>
            <a:ext cx="3012948" cy="305410"/>
          </a:xfrm>
          <a:prstGeom prst="rect">
            <a:avLst/>
          </a:prstGeom>
          <a:noFill/>
          <a:ln/>
        </p:spPr>
        <p:txBody>
          <a:bodyPr wrap="square" lIns="0" tIns="0" rIns="0" bIns="0" rtlCol="0" anchor="ctr"/>
          <a:lstStyle/>
          <a:p>
            <a:pPr algn="l" indent="0" marL="0">
              <a:buNone/>
            </a:pPr>
            <a:r>
              <a:rPr lang="en-US" sz="800" dirty="0">
                <a:solidFill>
                  <a:srgbClr val="92400E"/>
                </a:solidFill>
                <a:latin typeface="Noto Sans SC" pitchFamily="34" charset="0"/>
                <a:ea typeface="Noto Sans SC" pitchFamily="34" charset="-122"/>
                <a:cs typeface="Noto Sans SC" pitchFamily="34" charset="-120"/>
              </a:rPr>
              <a:t>柏科植物木材精油。典型的干燥木质香气，沉稳厚重，常用作定香剂。</a:t>
            </a:r>
            <a:endParaRPr lang="en-US" sz="800" dirty="0"/>
          </a:p>
        </p:txBody>
      </p:sp>
      <p:sp>
        <p:nvSpPr>
          <p:cNvPr id="116" name="Shape 113"/>
          <p:cNvSpPr/>
          <p:nvPr/>
        </p:nvSpPr>
        <p:spPr>
          <a:xfrm>
            <a:off x="8039405" y="5983834"/>
            <a:ext cx="3581705" cy="1933956"/>
          </a:xfrm>
          <a:prstGeom prst="roundRect">
            <a:avLst>
              <a:gd name="adj" fmla="val 1863"/>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17" name="Shape 114"/>
          <p:cNvSpPr/>
          <p:nvPr/>
        </p:nvSpPr>
        <p:spPr>
          <a:xfrm>
            <a:off x="8039405" y="5983834"/>
            <a:ext cx="38405" cy="1905610"/>
          </a:xfrm>
          <a:prstGeom prst="rect">
            <a:avLst/>
          </a:prstGeom>
          <a:solidFill>
            <a:srgbClr val="FCD34D"/>
          </a:solidFill>
          <a:ln/>
        </p:spPr>
      </p:sp>
      <p:sp>
        <p:nvSpPr>
          <p:cNvPr id="118" name="Shape 115"/>
          <p:cNvSpPr/>
          <p:nvPr/>
        </p:nvSpPr>
        <p:spPr>
          <a:xfrm>
            <a:off x="8296351" y="6145682"/>
            <a:ext cx="437998" cy="200254"/>
          </a:xfrm>
          <a:prstGeom prst="roundRect">
            <a:avLst>
              <a:gd name="adj" fmla="val 86975"/>
            </a:avLst>
          </a:prstGeom>
          <a:solidFill>
            <a:srgbClr val="F3F4F6"/>
          </a:solidFill>
          <a:ln/>
        </p:spPr>
      </p:sp>
      <p:sp>
        <p:nvSpPr>
          <p:cNvPr id="119" name="Text 116"/>
          <p:cNvSpPr txBox="1"/>
          <p:nvPr/>
        </p:nvSpPr>
        <p:spPr>
          <a:xfrm>
            <a:off x="8353044" y="6174029"/>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PH027</a:t>
            </a:r>
            <a:endParaRPr lang="en-US" sz="800" dirty="0"/>
          </a:p>
        </p:txBody>
      </p:sp>
      <p:sp>
        <p:nvSpPr>
          <p:cNvPr id="120" name="Shape 117"/>
          <p:cNvSpPr/>
          <p:nvPr/>
        </p:nvSpPr>
        <p:spPr>
          <a:xfrm>
            <a:off x="11106302" y="6145682"/>
            <a:ext cx="57607" cy="57607"/>
          </a:xfrm>
          <a:prstGeom prst="ellipse">
            <a:avLst/>
          </a:prstGeom>
          <a:solidFill>
            <a:srgbClr val="D1D5DB"/>
          </a:solidFill>
          <a:ln/>
        </p:spPr>
      </p:sp>
      <p:sp>
        <p:nvSpPr>
          <p:cNvPr id="121" name="Text 118"/>
          <p:cNvSpPr txBox="1"/>
          <p:nvPr/>
        </p:nvSpPr>
        <p:spPr>
          <a:xfrm>
            <a:off x="11202314" y="6145682"/>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China</a:t>
            </a:r>
            <a:endParaRPr lang="en-US" sz="800" dirty="0"/>
          </a:p>
        </p:txBody>
      </p:sp>
      <p:sp>
        <p:nvSpPr>
          <p:cNvPr id="122" name="Text 119"/>
          <p:cNvSpPr txBox="1"/>
          <p:nvPr/>
        </p:nvSpPr>
        <p:spPr>
          <a:xfrm>
            <a:off x="8296351" y="6398057"/>
            <a:ext cx="581558"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SC" pitchFamily="34" charset="0"/>
                <a:ea typeface="Noto Serif SC" pitchFamily="34" charset="-122"/>
                <a:cs typeface="Noto Serif SC" pitchFamily="34" charset="-120"/>
              </a:rPr>
              <a:t>缬草油</a:t>
            </a:r>
            <a:endParaRPr lang="en-US" sz="1200" dirty="0"/>
          </a:p>
        </p:txBody>
      </p:sp>
      <p:sp>
        <p:nvSpPr>
          <p:cNvPr id="123" name="Shape 120"/>
          <p:cNvSpPr/>
          <p:nvPr/>
        </p:nvSpPr>
        <p:spPr>
          <a:xfrm>
            <a:off x="8201254" y="6872630"/>
            <a:ext cx="3258007" cy="9144"/>
          </a:xfrm>
          <a:prstGeom prst="rect">
            <a:avLst/>
          </a:prstGeom>
          <a:solidFill>
            <a:srgbClr val="F3F4F6"/>
          </a:solidFill>
          <a:ln/>
        </p:spPr>
      </p:sp>
      <p:sp>
        <p:nvSpPr>
          <p:cNvPr id="124" name="Text 121"/>
          <p:cNvSpPr txBox="1"/>
          <p:nvPr/>
        </p:nvSpPr>
        <p:spPr>
          <a:xfrm>
            <a:off x="8296351" y="6633972"/>
            <a:ext cx="888797"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SC" pitchFamily="34" charset="0"/>
                <a:ea typeface="Noto Sans SC" pitchFamily="34" charset="-122"/>
                <a:cs typeface="Noto Sans SC" pitchFamily="34" charset="-120"/>
              </a:rPr>
              <a:t>Valerian Root Oil</a:t>
            </a:r>
            <a:endParaRPr lang="en-US" sz="800" dirty="0"/>
          </a:p>
        </p:txBody>
      </p:sp>
      <p:sp>
        <p:nvSpPr>
          <p:cNvPr id="125" name="Text 122"/>
          <p:cNvSpPr txBox="1"/>
          <p:nvPr/>
        </p:nvSpPr>
        <p:spPr>
          <a:xfrm>
            <a:off x="8296351" y="6972300"/>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SC" pitchFamily="34" charset="0"/>
                <a:ea typeface="Noto Sans SC" pitchFamily="34" charset="-122"/>
                <a:cs typeface="Noto Sans SC" pitchFamily="34" charset="-120"/>
              </a:rPr>
              <a:t>INCI NAME</a:t>
            </a:r>
            <a:endParaRPr lang="en-US" sz="800" dirty="0"/>
          </a:p>
        </p:txBody>
      </p:sp>
      <p:sp>
        <p:nvSpPr>
          <p:cNvPr id="126" name="Text 123"/>
          <p:cNvSpPr txBox="1"/>
          <p:nvPr/>
        </p:nvSpPr>
        <p:spPr>
          <a:xfrm>
            <a:off x="8296351" y="7096658"/>
            <a:ext cx="1448410"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SC" pitchFamily="34" charset="0"/>
                <a:ea typeface="Noto Sans SC" pitchFamily="34" charset="-122"/>
                <a:cs typeface="Noto Sans SC" pitchFamily="34" charset="-120"/>
              </a:rPr>
              <a:t>VALERIANA OFFICINALIS ROOT OIL</a:t>
            </a:r>
            <a:endParaRPr lang="en-US" sz="800" dirty="0"/>
          </a:p>
        </p:txBody>
      </p:sp>
      <p:sp>
        <p:nvSpPr>
          <p:cNvPr id="127" name="Shape 124"/>
          <p:cNvSpPr/>
          <p:nvPr/>
        </p:nvSpPr>
        <p:spPr>
          <a:xfrm>
            <a:off x="8296351" y="7301484"/>
            <a:ext cx="3161995" cy="448056"/>
          </a:xfrm>
          <a:prstGeom prst="roundRect">
            <a:avLst>
              <a:gd name="adj" fmla="val 26053"/>
            </a:avLst>
          </a:prstGeom>
          <a:solidFill>
            <a:srgbClr val="FFFBEB"/>
          </a:solidFill>
          <a:ln/>
        </p:spPr>
      </p:sp>
      <p:sp>
        <p:nvSpPr>
          <p:cNvPr id="128" name="Text 125"/>
          <p:cNvSpPr txBox="1"/>
          <p:nvPr/>
        </p:nvSpPr>
        <p:spPr>
          <a:xfrm>
            <a:off x="8391449" y="7367321"/>
            <a:ext cx="3012948" cy="305410"/>
          </a:xfrm>
          <a:prstGeom prst="rect">
            <a:avLst/>
          </a:prstGeom>
          <a:noFill/>
          <a:ln/>
        </p:spPr>
        <p:txBody>
          <a:bodyPr wrap="square" lIns="0" tIns="0" rIns="0" bIns="0" rtlCol="0" anchor="ctr"/>
          <a:lstStyle/>
          <a:p>
            <a:pPr algn="l" indent="0" marL="0">
              <a:buNone/>
            </a:pPr>
            <a:r>
              <a:rPr lang="en-US" sz="800" dirty="0">
                <a:solidFill>
                  <a:srgbClr val="92400E"/>
                </a:solidFill>
                <a:latin typeface="Noto Sans SC" pitchFamily="34" charset="0"/>
                <a:ea typeface="Noto Sans SC" pitchFamily="34" charset="-122"/>
                <a:cs typeface="Noto Sans SC" pitchFamily="34" charset="-120"/>
              </a:rPr>
              <a:t>败酱科缬草根部精油。具有独特的麝香样木质气息，香气深沉，具有安神特性。</a:t>
            </a:r>
            <a:endParaRPr lang="en-US" sz="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3F4F6"/>
          </a:solidFill>
          <a:ln/>
        </p:spPr>
      </p:sp>
      <p:sp>
        <p:nvSpPr>
          <p:cNvPr id="3" name="Shape 1"/>
          <p:cNvSpPr/>
          <p:nvPr/>
        </p:nvSpPr>
        <p:spPr>
          <a:xfrm>
            <a:off x="0" y="0"/>
            <a:ext cx="12191695" cy="6858000"/>
          </a:xfrm>
          <a:prstGeom prst="rect">
            <a:avLst/>
          </a:prstGeom>
          <a:solidFill>
            <a:srgbClr val="FFFFFF"/>
          </a:solidFill>
          <a:ln/>
        </p:spPr>
      </p:sp>
      <p:pic>
        <p:nvPicPr>
          <p:cNvPr id="4" name="Image 0" descr="preencoded.png">    </p:cNvPr>
          <p:cNvPicPr>
            <a:picLocks noChangeAspect="1"/>
          </p:cNvPicPr>
          <p:nvPr/>
        </p:nvPicPr>
        <p:blipFill>
          <a:blip r:embed="rId1"/>
          <a:srcRect l="23340" r="23340" t="0" b="0"/>
          <a:stretch/>
        </p:blipFill>
        <p:spPr>
          <a:xfrm>
            <a:off x="0" y="0"/>
            <a:ext cx="5486400" cy="6858000"/>
          </a:xfrm>
          <a:prstGeom prst="rect">
            <a:avLst/>
          </a:prstGeom>
        </p:spPr>
      </p:pic>
      <p:sp>
        <p:nvSpPr>
          <p:cNvPr id="5" name="Shape 2"/>
          <p:cNvSpPr/>
          <p:nvPr/>
        </p:nvSpPr>
        <p:spPr>
          <a:xfrm>
            <a:off x="5486400" y="0"/>
            <a:ext cx="6705295" cy="6858000"/>
          </a:xfrm>
          <a:prstGeom prst="rect">
            <a:avLst/>
          </a:prstGeom>
          <a:solidFill>
            <a:srgbClr val="FFFFFF"/>
          </a:solidFill>
          <a:ln/>
        </p:spPr>
      </p:sp>
      <p:sp>
        <p:nvSpPr>
          <p:cNvPr id="6" name="Shape 3"/>
          <p:cNvSpPr/>
          <p:nvPr/>
        </p:nvSpPr>
        <p:spPr>
          <a:xfrm>
            <a:off x="10287000" y="0"/>
            <a:ext cx="1904695" cy="1904695"/>
          </a:xfrm>
          <a:prstGeom prst="rect">
            <a:avLst/>
          </a:prstGeom>
          <a:solidFill>
            <a:srgbClr val="F0F9FF"/>
          </a:solidFill>
          <a:ln/>
        </p:spPr>
      </p:sp>
      <p:sp>
        <p:nvSpPr>
          <p:cNvPr id="7" name="Text 4"/>
          <p:cNvSpPr txBox="1"/>
          <p:nvPr/>
        </p:nvSpPr>
        <p:spPr>
          <a:xfrm>
            <a:off x="5867705" y="400507"/>
            <a:ext cx="1371600" cy="1095451"/>
          </a:xfrm>
          <a:prstGeom prst="rect">
            <a:avLst/>
          </a:prstGeom>
          <a:noFill/>
          <a:ln/>
        </p:spPr>
        <p:txBody>
          <a:bodyPr wrap="square" lIns="0" tIns="0" rIns="0" bIns="0" rtlCol="0" anchor="ctr"/>
          <a:lstStyle/>
          <a:p>
            <a:pPr algn="l" indent="0" marL="0">
              <a:buNone/>
            </a:pPr>
            <a:r>
              <a:rPr lang="en-US" sz="6000" b="1" dirty="0">
                <a:solidFill>
                  <a:srgbClr val="E5E7EB">
                    <a:alpha val="60000"/>
                  </a:srgbClr>
                </a:solidFill>
                <a:latin typeface="Noto Serif JP" pitchFamily="34" charset="0"/>
                <a:ea typeface="Noto Serif JP" pitchFamily="34" charset="-122"/>
                <a:cs typeface="Noto Serif JP" pitchFamily="34" charset="-120"/>
              </a:rPr>
              <a:t>01</a:t>
            </a:r>
            <a:endParaRPr lang="en-US" sz="6000" dirty="0"/>
          </a:p>
        </p:txBody>
      </p:sp>
      <p:sp>
        <p:nvSpPr>
          <p:cNvPr id="8" name="Shape 5"/>
          <p:cNvSpPr/>
          <p:nvPr/>
        </p:nvSpPr>
        <p:spPr>
          <a:xfrm>
            <a:off x="0" y="0"/>
            <a:ext cx="5486400" cy="6858000"/>
          </a:xfrm>
          <a:prstGeom prst="rect">
            <a:avLst/>
          </a:prstGeom>
          <a:solidFill>
            <a:srgbClr val="000000">
              <a:alpha val="20000"/>
            </a:srgbClr>
          </a:solidFill>
          <a:ln/>
        </p:spPr>
      </p:sp>
      <p:sp>
        <p:nvSpPr>
          <p:cNvPr id="9" name="Text 6"/>
          <p:cNvSpPr txBox="1"/>
          <p:nvPr/>
        </p:nvSpPr>
        <p:spPr>
          <a:xfrm>
            <a:off x="6553505" y="1191463"/>
            <a:ext cx="1338682" cy="200254"/>
          </a:xfrm>
          <a:prstGeom prst="rect">
            <a:avLst/>
          </a:prstGeom>
          <a:noFill/>
          <a:ln/>
        </p:spPr>
        <p:txBody>
          <a:bodyPr wrap="square" lIns="0" tIns="0" rIns="0" bIns="0" rtlCol="0" anchor="ctr"/>
          <a:lstStyle/>
          <a:p>
            <a:pPr algn="l" indent="0" marL="0">
              <a:buNone/>
            </a:pPr>
            <a:r>
              <a:rPr lang="en-US" sz="1000" b="1" dirty="0">
                <a:solidFill>
                  <a:srgbClr val="059669"/>
                </a:solidFill>
                <a:latin typeface="Noto Sans JP" pitchFamily="34" charset="0"/>
                <a:ea typeface="Noto Sans JP" pitchFamily="34" charset="-122"/>
                <a:cs typeface="Noto Sans JP" pitchFamily="34" charset="-120"/>
              </a:rPr>
              <a:t>OUR MESSAGE</a:t>
            </a:r>
            <a:endParaRPr lang="en-US" sz="1000" dirty="0"/>
          </a:p>
        </p:txBody>
      </p:sp>
      <p:sp>
        <p:nvSpPr>
          <p:cNvPr id="10" name="Shape 7"/>
          <p:cNvSpPr/>
          <p:nvPr/>
        </p:nvSpPr>
        <p:spPr>
          <a:xfrm>
            <a:off x="6057900" y="1543507"/>
            <a:ext cx="38405" cy="961949"/>
          </a:xfrm>
          <a:prstGeom prst="rect">
            <a:avLst/>
          </a:prstGeom>
          <a:solidFill>
            <a:srgbClr val="10B981"/>
          </a:solidFill>
          <a:ln/>
        </p:spPr>
      </p:sp>
      <p:sp>
        <p:nvSpPr>
          <p:cNvPr id="11" name="Shape 8"/>
          <p:cNvSpPr/>
          <p:nvPr/>
        </p:nvSpPr>
        <p:spPr>
          <a:xfrm>
            <a:off x="6057900" y="5019142"/>
            <a:ext cx="5562295" cy="9144"/>
          </a:xfrm>
          <a:prstGeom prst="rect">
            <a:avLst/>
          </a:prstGeom>
          <a:solidFill>
            <a:srgbClr val="E5E7EB"/>
          </a:solidFill>
          <a:ln/>
        </p:spPr>
      </p:sp>
      <p:sp>
        <p:nvSpPr>
          <p:cNvPr id="12" name="Shape 9"/>
          <p:cNvSpPr/>
          <p:nvPr/>
        </p:nvSpPr>
        <p:spPr>
          <a:xfrm>
            <a:off x="6057900" y="5314493"/>
            <a:ext cx="1447495" cy="352044"/>
          </a:xfrm>
          <a:prstGeom prst="roundRect">
            <a:avLst>
              <a:gd name="adj" fmla="val 259740"/>
            </a:avLst>
          </a:prstGeom>
          <a:solidFill>
            <a:srgbClr val="ECFDF5"/>
          </a:solidFill>
          <a:ln/>
        </p:spPr>
      </p:sp>
      <p:pic>
        <p:nvPicPr>
          <p:cNvPr id="13" name="Image 1" descr="preencoded.png">    </p:cNvPr>
          <p:cNvPicPr>
            <a:picLocks noChangeAspect="1"/>
          </p:cNvPicPr>
          <p:nvPr/>
        </p:nvPicPr>
        <p:blipFill>
          <a:blip r:embed="rId2"/>
          <a:srcRect l="0" r="0" t="0" b="0"/>
          <a:stretch/>
        </p:blipFill>
        <p:spPr>
          <a:xfrm>
            <a:off x="6210605" y="5423306"/>
            <a:ext cx="133502" cy="133502"/>
          </a:xfrm>
          <a:prstGeom prst="rect">
            <a:avLst/>
          </a:prstGeom>
        </p:spPr>
      </p:pic>
      <p:sp>
        <p:nvSpPr>
          <p:cNvPr id="14" name="Text 10"/>
          <p:cNvSpPr txBox="1"/>
          <p:nvPr/>
        </p:nvSpPr>
        <p:spPr>
          <a:xfrm>
            <a:off x="6420002" y="5390388"/>
            <a:ext cx="1034186"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JP" pitchFamily="34" charset="0"/>
                <a:ea typeface="Noto Sans JP" pitchFamily="34" charset="-122"/>
                <a:cs typeface="Noto Sans JP" pitchFamily="34" charset="-120"/>
              </a:rPr>
              <a:t>Pure &amp; Natural</a:t>
            </a:r>
            <a:endParaRPr lang="en-US" sz="1000" dirty="0"/>
          </a:p>
        </p:txBody>
      </p:sp>
      <p:sp>
        <p:nvSpPr>
          <p:cNvPr id="15" name="Shape 11"/>
          <p:cNvSpPr/>
          <p:nvPr/>
        </p:nvSpPr>
        <p:spPr>
          <a:xfrm>
            <a:off x="7611466" y="5314493"/>
            <a:ext cx="1362456" cy="352044"/>
          </a:xfrm>
          <a:prstGeom prst="roundRect">
            <a:avLst>
              <a:gd name="adj" fmla="val 259740"/>
            </a:avLst>
          </a:prstGeom>
          <a:solidFill>
            <a:srgbClr val="ECFDF5"/>
          </a:solidFill>
          <a:ln/>
        </p:spPr>
      </p:sp>
      <p:pic>
        <p:nvPicPr>
          <p:cNvPr id="16" name="Image 2" descr="preencoded.png">    </p:cNvPr>
          <p:cNvPicPr>
            <a:picLocks noChangeAspect="1"/>
          </p:cNvPicPr>
          <p:nvPr/>
        </p:nvPicPr>
        <p:blipFill>
          <a:blip r:embed="rId3"/>
          <a:srcRect l="0" r="0" t="0" b="0"/>
          <a:stretch/>
        </p:blipFill>
        <p:spPr>
          <a:xfrm>
            <a:off x="7764170" y="5423306"/>
            <a:ext cx="133502" cy="133502"/>
          </a:xfrm>
          <a:prstGeom prst="rect">
            <a:avLst/>
          </a:prstGeom>
        </p:spPr>
      </p:pic>
      <p:sp>
        <p:nvSpPr>
          <p:cNvPr id="17" name="Text 12"/>
          <p:cNvSpPr txBox="1"/>
          <p:nvPr/>
        </p:nvSpPr>
        <p:spPr>
          <a:xfrm>
            <a:off x="7973568" y="5390388"/>
            <a:ext cx="948233"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JP" pitchFamily="34" charset="0"/>
                <a:ea typeface="Noto Sans JP" pitchFamily="34" charset="-122"/>
                <a:cs typeface="Noto Sans JP" pitchFamily="34" charset="-120"/>
              </a:rPr>
              <a:t>From Yunnan</a:t>
            </a:r>
            <a:endParaRPr lang="en-US" sz="1000" dirty="0"/>
          </a:p>
        </p:txBody>
      </p:sp>
      <p:sp>
        <p:nvSpPr>
          <p:cNvPr id="18" name="Shape 13"/>
          <p:cNvSpPr/>
          <p:nvPr/>
        </p:nvSpPr>
        <p:spPr>
          <a:xfrm>
            <a:off x="9079992" y="5314493"/>
            <a:ext cx="1304849" cy="352044"/>
          </a:xfrm>
          <a:prstGeom prst="roundRect">
            <a:avLst>
              <a:gd name="adj" fmla="val 259740"/>
            </a:avLst>
          </a:prstGeom>
          <a:solidFill>
            <a:srgbClr val="ECFDF5"/>
          </a:solidFill>
          <a:ln/>
        </p:spPr>
      </p:sp>
      <p:pic>
        <p:nvPicPr>
          <p:cNvPr id="19" name="Image 3" descr="preencoded.png">    </p:cNvPr>
          <p:cNvPicPr>
            <a:picLocks noChangeAspect="1"/>
          </p:cNvPicPr>
          <p:nvPr/>
        </p:nvPicPr>
        <p:blipFill>
          <a:blip r:embed="rId4"/>
          <a:srcRect l="0" r="0" t="0" b="0"/>
          <a:stretch/>
        </p:blipFill>
        <p:spPr>
          <a:xfrm>
            <a:off x="9231782" y="5423306"/>
            <a:ext cx="133502" cy="133502"/>
          </a:xfrm>
          <a:prstGeom prst="rect">
            <a:avLst/>
          </a:prstGeom>
        </p:spPr>
      </p:pic>
      <p:sp>
        <p:nvSpPr>
          <p:cNvPr id="20" name="Text 14"/>
          <p:cNvSpPr txBox="1"/>
          <p:nvPr/>
        </p:nvSpPr>
        <p:spPr>
          <a:xfrm>
            <a:off x="9441180" y="5390388"/>
            <a:ext cx="890626"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JP" pitchFamily="34" charset="0"/>
                <a:ea typeface="Noto Sans JP" pitchFamily="34" charset="-122"/>
                <a:cs typeface="Noto Sans JP" pitchFamily="34" charset="-120"/>
              </a:rPr>
              <a:t>High Quality</a:t>
            </a:r>
            <a:endParaRPr lang="en-US" sz="1000" dirty="0"/>
          </a:p>
        </p:txBody>
      </p:sp>
      <p:sp>
        <p:nvSpPr>
          <p:cNvPr id="21" name="Text 15"/>
          <p:cNvSpPr txBox="1"/>
          <p:nvPr/>
        </p:nvSpPr>
        <p:spPr>
          <a:xfrm>
            <a:off x="6324905" y="1534363"/>
            <a:ext cx="5477256" cy="972007"/>
          </a:xfrm>
          <a:prstGeom prst="rect">
            <a:avLst/>
          </a:prstGeom>
          <a:noFill/>
          <a:ln/>
        </p:spPr>
        <p:txBody>
          <a:bodyPr wrap="square" lIns="0" tIns="0" rIns="0" bIns="0" rtlCol="0" anchor="ctr"/>
          <a:lstStyle/>
          <a:p>
            <a:pPr algn="l" indent="0" marL="0">
              <a:buNone/>
            </a:pPr>
            <a:r>
              <a:rPr lang="en-US" sz="2700" b="1" dirty="0">
                <a:solidFill>
                  <a:srgbClr val="111827"/>
                </a:solidFill>
                <a:latin typeface="Noto Serif JP" pitchFamily="34" charset="0"/>
                <a:ea typeface="Noto Serif JP" pitchFamily="34" charset="-122"/>
                <a:cs typeface="Noto Serif JP" pitchFamily="34" charset="-120"/>
              </a:rPr>
              <a:t>“地球の屋根”から届く、 生命（いのち）の恵み。</a:t>
            </a:r>
            <a:endParaRPr lang="en-US" sz="2700" dirty="0"/>
          </a:p>
        </p:txBody>
      </p:sp>
      <p:sp>
        <p:nvSpPr>
          <p:cNvPr id="22" name="Text 16"/>
          <p:cNvSpPr txBox="1"/>
          <p:nvPr/>
        </p:nvSpPr>
        <p:spPr>
          <a:xfrm>
            <a:off x="6057900" y="2847442"/>
            <a:ext cx="5677510" cy="534010"/>
          </a:xfrm>
          <a:prstGeom prst="rect">
            <a:avLst/>
          </a:prstGeom>
          <a:noFill/>
          <a:ln/>
        </p:spPr>
        <p:txBody>
          <a:bodyPr wrap="square" lIns="0" tIns="0" rIns="0" bIns="0" rtlCol="0" anchor="ctr"/>
          <a:lstStyle/>
          <a:p>
            <a:pPr algn="l" indent="0" marL="0">
              <a:buNone/>
            </a:pPr>
            <a:r>
              <a:rPr lang="en-US" sz="1200" dirty="0">
                <a:solidFill>
                  <a:srgbClr val="4B5563"/>
                </a:solidFill>
                <a:latin typeface="Noto Sans JP" pitchFamily="34" charset="0"/>
                <a:ea typeface="Noto Sans JP" pitchFamily="34" charset="-122"/>
                <a:cs typeface="Noto Sans JP" pitchFamily="34" charset="-120"/>
              </a:rPr>
              <a:t>雲南省—かつて『シャングリラ』と呼ばれた清涼な高原。 そこは、標高差が生み出す多様な生態系に守られた「植物の王国」です。</a:t>
            </a:r>
            <a:endParaRPr lang="en-US" sz="1200" dirty="0"/>
          </a:p>
        </p:txBody>
      </p:sp>
      <p:sp>
        <p:nvSpPr>
          <p:cNvPr id="23" name="Text 17"/>
          <p:cNvSpPr txBox="1"/>
          <p:nvPr/>
        </p:nvSpPr>
        <p:spPr>
          <a:xfrm>
            <a:off x="6057900" y="3456432"/>
            <a:ext cx="5677510" cy="838505"/>
          </a:xfrm>
          <a:prstGeom prst="rect">
            <a:avLst/>
          </a:prstGeom>
          <a:noFill/>
          <a:ln/>
        </p:spPr>
        <p:txBody>
          <a:bodyPr wrap="square" lIns="0" tIns="0" rIns="0" bIns="0" rtlCol="0" anchor="ctr"/>
          <a:lstStyle/>
          <a:p>
            <a:pPr algn="l" indent="0" marL="0">
              <a:buNone/>
            </a:pPr>
            <a:r>
              <a:rPr lang="en-US" sz="1200" dirty="0">
                <a:solidFill>
                  <a:srgbClr val="4B5563"/>
                </a:solidFill>
                <a:latin typeface="Noto Sans JP" pitchFamily="34" charset="0"/>
                <a:ea typeface="Noto Sans JP" pitchFamily="34" charset="-122"/>
                <a:cs typeface="Noto Sans JP" pitchFamily="34" charset="-120"/>
              </a:rPr>
              <a:t>私たちは、この神秘の地で育まれた自然の力を、そのままの純度で日本へお届けします。 高品質な農産物と、それらを活用した安心・安全な製品を通じて、 日本のお客様の豊かで健やかな生活を支えること。</a:t>
            </a:r>
            <a:endParaRPr lang="en-US" sz="1200" dirty="0"/>
          </a:p>
        </p:txBody>
      </p:sp>
      <p:sp>
        <p:nvSpPr>
          <p:cNvPr id="24" name="Text 18"/>
          <p:cNvSpPr txBox="1"/>
          <p:nvPr/>
        </p:nvSpPr>
        <p:spPr>
          <a:xfrm>
            <a:off x="6057900" y="4370832"/>
            <a:ext cx="3143707" cy="228600"/>
          </a:xfrm>
          <a:prstGeom prst="rect">
            <a:avLst/>
          </a:prstGeom>
          <a:noFill/>
          <a:ln/>
        </p:spPr>
        <p:txBody>
          <a:bodyPr wrap="square" lIns="0" tIns="0" rIns="0" bIns="0" rtlCol="0" anchor="ctr"/>
          <a:lstStyle/>
          <a:p>
            <a:pPr algn="l" indent="0" marL="0">
              <a:buNone/>
            </a:pPr>
            <a:r>
              <a:rPr lang="en-US" sz="1200" dirty="0">
                <a:solidFill>
                  <a:srgbClr val="4B5563"/>
                </a:solidFill>
                <a:latin typeface="Noto Sans JP" pitchFamily="34" charset="0"/>
                <a:ea typeface="Noto Sans JP" pitchFamily="34" charset="-122"/>
                <a:cs typeface="Noto Sans JP" pitchFamily="34" charset="-120"/>
              </a:rPr>
              <a:t>それが、合同会社フェニックスの使命です。</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2191695" cy="7886700"/>
          </a:xfrm>
          <a:prstGeom prst="rect">
            <a:avLst/>
          </a:prstGeom>
          <a:solidFill>
            <a:srgbClr val="F3F4F6"/>
          </a:solidFill>
          <a:ln/>
        </p:spPr>
      </p:sp>
      <p:sp>
        <p:nvSpPr>
          <p:cNvPr id="3" name="Shape 1"/>
          <p:cNvSpPr/>
          <p:nvPr/>
        </p:nvSpPr>
        <p:spPr>
          <a:xfrm>
            <a:off x="0" y="0"/>
            <a:ext cx="12191695" cy="7886700"/>
          </a:xfrm>
          <a:prstGeom prst="rect">
            <a:avLst/>
          </a:prstGeom>
          <a:solidFill>
            <a:srgbClr val="FFFFFF"/>
          </a:solidFill>
          <a:ln/>
        </p:spPr>
      </p:sp>
      <p:sp>
        <p:nvSpPr>
          <p:cNvPr id="4" name="Shape 2"/>
          <p:cNvSpPr/>
          <p:nvPr/>
        </p:nvSpPr>
        <p:spPr>
          <a:xfrm>
            <a:off x="761695" y="1495958"/>
            <a:ext cx="10668305" cy="9144"/>
          </a:xfrm>
          <a:prstGeom prst="rect">
            <a:avLst/>
          </a:prstGeom>
          <a:solidFill>
            <a:srgbClr val="E5E7EB"/>
          </a:solidFill>
          <a:ln/>
        </p:spPr>
      </p:sp>
      <p:sp>
        <p:nvSpPr>
          <p:cNvPr id="5" name="Text 3"/>
          <p:cNvSpPr txBox="1"/>
          <p:nvPr/>
        </p:nvSpPr>
        <p:spPr>
          <a:xfrm>
            <a:off x="10752430" y="400507"/>
            <a:ext cx="1114654" cy="819302"/>
          </a:xfrm>
          <a:prstGeom prst="rect">
            <a:avLst/>
          </a:prstGeom>
          <a:noFill/>
          <a:ln/>
        </p:spPr>
        <p:txBody>
          <a:bodyPr wrap="square" lIns="0" tIns="0" rIns="0" bIns="0" rtlCol="0" anchor="ctr"/>
          <a:lstStyle/>
          <a:p>
            <a:pPr algn="l" indent="0" marL="0">
              <a:buNone/>
            </a:pPr>
            <a:r>
              <a:rPr lang="en-US" sz="4500" b="1" dirty="0">
                <a:solidFill>
                  <a:srgbClr val="F3F4F6"/>
                </a:solidFill>
                <a:latin typeface="Noto Serif JP" pitchFamily="34" charset="0"/>
                <a:ea typeface="Noto Serif JP" pitchFamily="34" charset="-122"/>
                <a:cs typeface="Noto Serif JP" pitchFamily="34" charset="-120"/>
              </a:rPr>
              <a:t>03</a:t>
            </a:r>
            <a:endParaRPr lang="en-US" sz="4500" dirty="0"/>
          </a:p>
        </p:txBody>
      </p:sp>
      <p:sp>
        <p:nvSpPr>
          <p:cNvPr id="6" name="Text 4"/>
          <p:cNvSpPr txBox="1"/>
          <p:nvPr/>
        </p:nvSpPr>
        <p:spPr>
          <a:xfrm>
            <a:off x="1086307" y="571500"/>
            <a:ext cx="1624889" cy="200254"/>
          </a:xfrm>
          <a:prstGeom prst="rect">
            <a:avLst/>
          </a:prstGeom>
          <a:noFill/>
          <a:ln/>
        </p:spPr>
        <p:txBody>
          <a:bodyPr wrap="square" lIns="0" tIns="0" rIns="0" bIns="0" rtlCol="0" anchor="ctr"/>
          <a:lstStyle/>
          <a:p>
            <a:pPr algn="l" indent="0" marL="0">
              <a:buNone/>
            </a:pPr>
            <a:r>
              <a:rPr lang="en-US" sz="1000" b="1" dirty="0">
                <a:solidFill>
                  <a:srgbClr val="059669"/>
                </a:solidFill>
                <a:latin typeface="Noto Sans JP" pitchFamily="34" charset="0"/>
                <a:ea typeface="Noto Sans JP" pitchFamily="34" charset="-122"/>
                <a:cs typeface="Noto Sans JP" pitchFamily="34" charset="-120"/>
              </a:rPr>
              <a:t>COMPANY PROFILE</a:t>
            </a:r>
            <a:endParaRPr lang="en-US" sz="1000" dirty="0"/>
          </a:p>
        </p:txBody>
      </p:sp>
      <p:sp>
        <p:nvSpPr>
          <p:cNvPr id="7" name="Text 5"/>
          <p:cNvSpPr txBox="1"/>
          <p:nvPr/>
        </p:nvSpPr>
        <p:spPr>
          <a:xfrm>
            <a:off x="990295" y="1981505"/>
            <a:ext cx="2233879"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ESTABLISHMENT BACKGROUND</a:t>
            </a:r>
            <a:endParaRPr lang="en-US" sz="1000" dirty="0"/>
          </a:p>
        </p:txBody>
      </p:sp>
      <p:sp>
        <p:nvSpPr>
          <p:cNvPr id="8" name="Text 6"/>
          <p:cNvSpPr txBox="1"/>
          <p:nvPr/>
        </p:nvSpPr>
        <p:spPr>
          <a:xfrm>
            <a:off x="990295" y="2219249"/>
            <a:ext cx="1004926" cy="314554"/>
          </a:xfrm>
          <a:prstGeom prst="rect">
            <a:avLst/>
          </a:prstGeom>
          <a:noFill/>
          <a:ln/>
        </p:spPr>
        <p:txBody>
          <a:bodyPr wrap="square" lIns="0" tIns="0" rIns="0" bIns="0" rtlCol="0" anchor="ctr"/>
          <a:lstStyle/>
          <a:p>
            <a:pPr algn="l" indent="0" marL="0">
              <a:buNone/>
            </a:pPr>
            <a:r>
              <a:rPr lang="en-US" sz="1600" b="1" dirty="0">
                <a:solidFill>
                  <a:srgbClr val="1F2937"/>
                </a:solidFill>
                <a:latin typeface="Noto Serif JP" pitchFamily="34" charset="0"/>
                <a:ea typeface="Noto Serif JP" pitchFamily="34" charset="-122"/>
                <a:cs typeface="Noto Serif JP" pitchFamily="34" charset="-120"/>
              </a:rPr>
              <a:t>設立背景</a:t>
            </a:r>
            <a:endParaRPr lang="en-US" sz="1600" dirty="0"/>
          </a:p>
        </p:txBody>
      </p:sp>
      <p:sp>
        <p:nvSpPr>
          <p:cNvPr id="9" name="Text 7"/>
          <p:cNvSpPr txBox="1"/>
          <p:nvPr/>
        </p:nvSpPr>
        <p:spPr>
          <a:xfrm>
            <a:off x="990295" y="2714854"/>
            <a:ext cx="4546397" cy="715061"/>
          </a:xfrm>
          <a:prstGeom prst="rect">
            <a:avLst/>
          </a:prstGeom>
          <a:noFill/>
          <a:ln/>
        </p:spPr>
        <p:txBody>
          <a:bodyPr wrap="square" lIns="0" tIns="0" rIns="0" bIns="0" rtlCol="0" anchor="ctr"/>
          <a:lstStyle/>
          <a:p>
            <a:pPr algn="l" indent="0" marL="0">
              <a:buNone/>
            </a:pPr>
            <a:r>
              <a:rPr lang="en-US" sz="1100" dirty="0">
                <a:solidFill>
                  <a:srgbClr val="4B5563"/>
                </a:solidFill>
                <a:latin typeface="Noto Sans JP" pitchFamily="34" charset="0"/>
                <a:ea typeface="Noto Sans JP" pitchFamily="34" charset="-122"/>
                <a:cs typeface="Noto Sans JP" pitchFamily="34" charset="-120"/>
              </a:rPr>
              <a:t>合同会社フェニックスの創業者は25年以上の業界経験を有し、長年にわたり中国各地の山林や田園などの産地を開拓し、多様な香料植物を探求してきました。</a:t>
            </a:r>
            <a:endParaRPr lang="en-US" sz="1100" dirty="0"/>
          </a:p>
        </p:txBody>
      </p:sp>
      <p:sp>
        <p:nvSpPr>
          <p:cNvPr id="10" name="Text 8"/>
          <p:cNvSpPr txBox="1"/>
          <p:nvPr/>
        </p:nvSpPr>
        <p:spPr>
          <a:xfrm>
            <a:off x="990295" y="3600907"/>
            <a:ext cx="4536338" cy="972007"/>
          </a:xfrm>
          <a:prstGeom prst="rect">
            <a:avLst/>
          </a:prstGeom>
          <a:noFill/>
          <a:ln/>
        </p:spPr>
        <p:txBody>
          <a:bodyPr wrap="square" lIns="0" tIns="0" rIns="0" bIns="0" rtlCol="0" anchor="ctr"/>
          <a:lstStyle/>
          <a:p>
            <a:pPr algn="l" indent="0" marL="0">
              <a:buNone/>
            </a:pPr>
            <a:r>
              <a:rPr lang="en-US" sz="1100" dirty="0">
                <a:solidFill>
                  <a:srgbClr val="4B5563"/>
                </a:solidFill>
                <a:latin typeface="Noto Sans JP" pitchFamily="34" charset="0"/>
                <a:ea typeface="Noto Sans JP" pitchFamily="34" charset="-122"/>
                <a:cs typeface="Noto Sans JP" pitchFamily="34" charset="-120"/>
              </a:rPr>
              <a:t>当社は、グループ会社である雲南森美達生物科技股份有限公司の出資を受け、 同社の高品質な製品を日本市場へ安定供給することを使命として東京に拠点を設立しました。 現地の強力な生産基盤と日本の市場ニーズを直結させ、新たな価値創造に取り組んでいます。</a:t>
            </a:r>
            <a:endParaRPr lang="en-US" sz="1100" dirty="0"/>
          </a:p>
        </p:txBody>
      </p:sp>
      <p:sp>
        <p:nvSpPr>
          <p:cNvPr id="11" name="Text 9"/>
          <p:cNvSpPr txBox="1"/>
          <p:nvPr/>
        </p:nvSpPr>
        <p:spPr>
          <a:xfrm>
            <a:off x="990295" y="5095951"/>
            <a:ext cx="1024128"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OUR MISSION</a:t>
            </a:r>
            <a:endParaRPr lang="en-US" sz="1000" dirty="0"/>
          </a:p>
        </p:txBody>
      </p:sp>
      <p:sp>
        <p:nvSpPr>
          <p:cNvPr id="12" name="Text 10"/>
          <p:cNvSpPr txBox="1"/>
          <p:nvPr/>
        </p:nvSpPr>
        <p:spPr>
          <a:xfrm>
            <a:off x="990295" y="5333695"/>
            <a:ext cx="1004926" cy="314554"/>
          </a:xfrm>
          <a:prstGeom prst="rect">
            <a:avLst/>
          </a:prstGeom>
          <a:noFill/>
          <a:ln/>
        </p:spPr>
        <p:txBody>
          <a:bodyPr wrap="square" lIns="0" tIns="0" rIns="0" bIns="0" rtlCol="0" anchor="ctr"/>
          <a:lstStyle/>
          <a:p>
            <a:pPr algn="l" indent="0" marL="0">
              <a:buNone/>
            </a:pPr>
            <a:r>
              <a:rPr lang="en-US" sz="1600" b="1" dirty="0">
                <a:solidFill>
                  <a:srgbClr val="1F2937"/>
                </a:solidFill>
                <a:latin typeface="Noto Serif JP" pitchFamily="34" charset="0"/>
                <a:ea typeface="Noto Serif JP" pitchFamily="34" charset="-122"/>
                <a:cs typeface="Noto Serif JP" pitchFamily="34" charset="-120"/>
              </a:rPr>
              <a:t>企業理念</a:t>
            </a:r>
            <a:endParaRPr lang="en-US" sz="1600" dirty="0"/>
          </a:p>
        </p:txBody>
      </p:sp>
      <p:sp>
        <p:nvSpPr>
          <p:cNvPr id="13" name="Text 11"/>
          <p:cNvSpPr txBox="1"/>
          <p:nvPr/>
        </p:nvSpPr>
        <p:spPr>
          <a:xfrm>
            <a:off x="990295" y="5829300"/>
            <a:ext cx="2974543" cy="200254"/>
          </a:xfrm>
          <a:prstGeom prst="rect">
            <a:avLst/>
          </a:prstGeom>
          <a:noFill/>
          <a:ln/>
        </p:spPr>
        <p:txBody>
          <a:bodyPr wrap="square" lIns="0" tIns="0" rIns="0" bIns="0" rtlCol="0" anchor="ctr"/>
          <a:lstStyle/>
          <a:p>
            <a:pPr algn="l" indent="0" marL="0">
              <a:buNone/>
            </a:pPr>
            <a:r>
              <a:rPr lang="en-US" sz="1100" dirty="0">
                <a:solidFill>
                  <a:srgbClr val="4B5563"/>
                </a:solidFill>
                <a:latin typeface="Noto Sans JP" pitchFamily="34" charset="0"/>
                <a:ea typeface="Noto Sans JP" pitchFamily="34" charset="-122"/>
                <a:cs typeface="Noto Sans JP" pitchFamily="34" charset="-120"/>
              </a:rPr>
              <a:t>「豊かな自然資源」×「現代的な加工技術」</a:t>
            </a:r>
            <a:endParaRPr lang="en-US" sz="1100" dirty="0"/>
          </a:p>
        </p:txBody>
      </p:sp>
      <p:sp>
        <p:nvSpPr>
          <p:cNvPr id="14" name="Text 12"/>
          <p:cNvSpPr txBox="1"/>
          <p:nvPr/>
        </p:nvSpPr>
        <p:spPr>
          <a:xfrm>
            <a:off x="990295" y="6200546"/>
            <a:ext cx="4546397" cy="972007"/>
          </a:xfrm>
          <a:prstGeom prst="rect">
            <a:avLst/>
          </a:prstGeom>
          <a:noFill/>
          <a:ln/>
        </p:spPr>
        <p:txBody>
          <a:bodyPr wrap="square" lIns="0" tIns="0" rIns="0" bIns="0" rtlCol="0" anchor="ctr"/>
          <a:lstStyle/>
          <a:p>
            <a:pPr algn="l" indent="0" marL="0">
              <a:buNone/>
            </a:pPr>
            <a:r>
              <a:rPr lang="en-US" sz="1100" dirty="0">
                <a:solidFill>
                  <a:srgbClr val="4B5563"/>
                </a:solidFill>
                <a:latin typeface="Noto Sans JP" pitchFamily="34" charset="0"/>
                <a:ea typeface="Noto Sans JP" pitchFamily="34" charset="-122"/>
                <a:cs typeface="Noto Sans JP" pitchFamily="34" charset="-120"/>
              </a:rPr>
              <a:t>雲南の恵みを、日本の暮らしへ、そのままに。 現地の豊かな一次産品のポテンシャルを最大限に引き出し、食品、化粧品、サプリメントなど多様なカテゴリーで、 安心・安全かつ高品質な製品をお届けします。</a:t>
            </a:r>
            <a:endParaRPr lang="en-US" sz="1100" dirty="0"/>
          </a:p>
        </p:txBody>
      </p:sp>
      <p:sp>
        <p:nvSpPr>
          <p:cNvPr id="15" name="Shape 13"/>
          <p:cNvSpPr/>
          <p:nvPr/>
        </p:nvSpPr>
        <p:spPr>
          <a:xfrm>
            <a:off x="5991149" y="1981505"/>
            <a:ext cx="5438851" cy="5333695"/>
          </a:xfrm>
          <a:prstGeom prst="roundRect">
            <a:avLst>
              <a:gd name="adj" fmla="val 367"/>
            </a:avLst>
          </a:prstGeom>
          <a:solidFill>
            <a:srgbClr val="F9FAFB"/>
          </a:solidFill>
          <a:ln w="12700">
            <a:solidFill>
              <a:srgbClr val="E5E7EB"/>
            </a:solidFill>
            <a:prstDash val="solid"/>
          </a:ln>
        </p:spPr>
      </p:sp>
      <p:sp>
        <p:nvSpPr>
          <p:cNvPr id="16" name="Shape 14"/>
          <p:cNvSpPr/>
          <p:nvPr/>
        </p:nvSpPr>
        <p:spPr>
          <a:xfrm>
            <a:off x="10458907" y="1981505"/>
            <a:ext cx="952805" cy="952805"/>
          </a:xfrm>
          <a:prstGeom prst="rect">
            <a:avLst/>
          </a:prstGeom>
          <a:solidFill>
            <a:srgbClr val="ECFDF5"/>
          </a:solidFill>
          <a:ln/>
        </p:spPr>
      </p:sp>
      <p:sp>
        <p:nvSpPr>
          <p:cNvPr id="17" name="Text 15"/>
          <p:cNvSpPr txBox="1"/>
          <p:nvPr/>
        </p:nvSpPr>
        <p:spPr>
          <a:xfrm>
            <a:off x="6381598" y="2371954"/>
            <a:ext cx="1262786"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OUR STRENGTHS</a:t>
            </a:r>
            <a:endParaRPr lang="en-US" sz="1000" dirty="0"/>
          </a:p>
        </p:txBody>
      </p:sp>
      <p:sp>
        <p:nvSpPr>
          <p:cNvPr id="18" name="Text 16"/>
          <p:cNvSpPr txBox="1"/>
          <p:nvPr/>
        </p:nvSpPr>
        <p:spPr>
          <a:xfrm>
            <a:off x="6381598" y="2609698"/>
            <a:ext cx="1634033" cy="314554"/>
          </a:xfrm>
          <a:prstGeom prst="rect">
            <a:avLst/>
          </a:prstGeom>
          <a:noFill/>
          <a:ln/>
        </p:spPr>
        <p:txBody>
          <a:bodyPr wrap="square" lIns="0" tIns="0" rIns="0" bIns="0" rtlCol="0" anchor="ctr"/>
          <a:lstStyle/>
          <a:p>
            <a:pPr algn="l" indent="0" marL="0">
              <a:buNone/>
            </a:pPr>
            <a:r>
              <a:rPr lang="en-US" sz="1600" b="1" dirty="0">
                <a:solidFill>
                  <a:srgbClr val="1F2937"/>
                </a:solidFill>
                <a:latin typeface="Noto Serif JP" pitchFamily="34" charset="0"/>
                <a:ea typeface="Noto Serif JP" pitchFamily="34" charset="-122"/>
                <a:cs typeface="Noto Serif JP" pitchFamily="34" charset="-120"/>
              </a:rPr>
              <a:t>強みと供給体制</a:t>
            </a:r>
            <a:endParaRPr lang="en-US" sz="1600" dirty="0"/>
          </a:p>
        </p:txBody>
      </p:sp>
      <p:sp>
        <p:nvSpPr>
          <p:cNvPr id="19" name="Text 17"/>
          <p:cNvSpPr txBox="1"/>
          <p:nvPr/>
        </p:nvSpPr>
        <p:spPr>
          <a:xfrm>
            <a:off x="761695" y="857707"/>
            <a:ext cx="1457554"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JP" pitchFamily="34" charset="0"/>
                <a:ea typeface="Noto Serif JP" pitchFamily="34" charset="-122"/>
                <a:cs typeface="Noto Serif JP" pitchFamily="34" charset="-120"/>
              </a:rPr>
              <a:t>会社概要</a:t>
            </a:r>
            <a:endParaRPr lang="en-US" sz="2400" dirty="0"/>
          </a:p>
        </p:txBody>
      </p:sp>
      <p:sp>
        <p:nvSpPr>
          <p:cNvPr id="20" name="Shape 18"/>
          <p:cNvSpPr/>
          <p:nvPr/>
        </p:nvSpPr>
        <p:spPr>
          <a:xfrm>
            <a:off x="6381598" y="4200754"/>
            <a:ext cx="4657954" cy="9144"/>
          </a:xfrm>
          <a:prstGeom prst="rect">
            <a:avLst/>
          </a:prstGeom>
          <a:solidFill>
            <a:srgbClr val="E5E7EB"/>
          </a:solidFill>
          <a:ln/>
        </p:spPr>
      </p:sp>
      <p:sp>
        <p:nvSpPr>
          <p:cNvPr id="21" name="Shape 19"/>
          <p:cNvSpPr/>
          <p:nvPr/>
        </p:nvSpPr>
        <p:spPr>
          <a:xfrm>
            <a:off x="6381598" y="3209544"/>
            <a:ext cx="457200" cy="457200"/>
          </a:xfrm>
          <a:prstGeom prst="ellipse">
            <a:avLst/>
          </a:prstGeom>
          <a:solidFill>
            <a:srgbClr val="FFFFFF"/>
          </a:solidFill>
          <a:ln/>
          <a:effectLst>
            <a:outerShdw sx="100000" sy="100000" kx="0" ky="0" algn="bl" rotWithShape="0" blurRad="63500" dist="38100" dir="5400000">
              <a:srgbClr val="000000">
                <a:alpha val="5000"/>
              </a:srgbClr>
            </a:outerShdw>
          </a:effectLst>
        </p:spPr>
      </p:sp>
      <p:pic>
        <p:nvPicPr>
          <p:cNvPr id="22" name="Image 0" descr="preencoded.png">    </p:cNvPr>
          <p:cNvPicPr>
            <a:picLocks noChangeAspect="1"/>
          </p:cNvPicPr>
          <p:nvPr/>
        </p:nvPicPr>
        <p:blipFill>
          <a:blip r:embed="rId1"/>
          <a:srcRect l="0" r="0" t="0" b="0"/>
          <a:stretch/>
        </p:blipFill>
        <p:spPr>
          <a:xfrm>
            <a:off x="6515100" y="3343046"/>
            <a:ext cx="190195" cy="190195"/>
          </a:xfrm>
          <a:prstGeom prst="rect">
            <a:avLst/>
          </a:prstGeom>
        </p:spPr>
      </p:pic>
      <p:sp>
        <p:nvSpPr>
          <p:cNvPr id="23" name="Shape 20"/>
          <p:cNvSpPr/>
          <p:nvPr/>
        </p:nvSpPr>
        <p:spPr>
          <a:xfrm>
            <a:off x="6381598" y="5427878"/>
            <a:ext cx="4657954" cy="9144"/>
          </a:xfrm>
          <a:prstGeom prst="rect">
            <a:avLst/>
          </a:prstGeom>
          <a:solidFill>
            <a:srgbClr val="E5E7EB"/>
          </a:solidFill>
          <a:ln/>
        </p:spPr>
      </p:sp>
      <p:sp>
        <p:nvSpPr>
          <p:cNvPr id="24" name="Shape 21"/>
          <p:cNvSpPr/>
          <p:nvPr/>
        </p:nvSpPr>
        <p:spPr>
          <a:xfrm>
            <a:off x="6381598" y="4436669"/>
            <a:ext cx="457200" cy="457200"/>
          </a:xfrm>
          <a:prstGeom prst="ellipse">
            <a:avLst/>
          </a:prstGeom>
          <a:solidFill>
            <a:srgbClr val="FFFFFF"/>
          </a:solidFill>
          <a:ln/>
          <a:effectLst>
            <a:outerShdw sx="100000" sy="100000" kx="0" ky="0" algn="bl" rotWithShape="0" blurRad="63500" dist="38100" dir="5400000">
              <a:srgbClr val="000000">
                <a:alpha val="5000"/>
              </a:srgbClr>
            </a:outerShdw>
          </a:effectLst>
        </p:spPr>
      </p:sp>
      <p:pic>
        <p:nvPicPr>
          <p:cNvPr id="25" name="Image 1" descr="preencoded.png">    </p:cNvPr>
          <p:cNvPicPr>
            <a:picLocks noChangeAspect="1"/>
          </p:cNvPicPr>
          <p:nvPr/>
        </p:nvPicPr>
        <p:blipFill>
          <a:blip r:embed="rId2"/>
          <a:srcRect l="0" r="0" t="0" b="0"/>
          <a:stretch/>
        </p:blipFill>
        <p:spPr>
          <a:xfrm>
            <a:off x="6515100" y="4570171"/>
            <a:ext cx="190195" cy="190195"/>
          </a:xfrm>
          <a:prstGeom prst="rect">
            <a:avLst/>
          </a:prstGeom>
        </p:spPr>
      </p:pic>
      <p:sp>
        <p:nvSpPr>
          <p:cNvPr id="26" name="Shape 22"/>
          <p:cNvSpPr/>
          <p:nvPr/>
        </p:nvSpPr>
        <p:spPr>
          <a:xfrm>
            <a:off x="6381598" y="5663794"/>
            <a:ext cx="457200" cy="457200"/>
          </a:xfrm>
          <a:prstGeom prst="ellipse">
            <a:avLst/>
          </a:prstGeom>
          <a:solidFill>
            <a:srgbClr val="FFFFFF"/>
          </a:solidFill>
          <a:ln/>
          <a:effectLst>
            <a:outerShdw sx="100000" sy="100000" kx="0" ky="0" algn="bl" rotWithShape="0" blurRad="63500" dist="38100" dir="5400000">
              <a:srgbClr val="000000">
                <a:alpha val="5000"/>
              </a:srgbClr>
            </a:outerShdw>
          </a:effectLst>
        </p:spPr>
      </p:sp>
      <p:pic>
        <p:nvPicPr>
          <p:cNvPr id="27" name="Image 2" descr="preencoded.png">    </p:cNvPr>
          <p:cNvPicPr>
            <a:picLocks noChangeAspect="1"/>
          </p:cNvPicPr>
          <p:nvPr/>
        </p:nvPicPr>
        <p:blipFill>
          <a:blip r:embed="rId3"/>
          <a:srcRect l="0" r="0" t="0" b="0"/>
          <a:stretch/>
        </p:blipFill>
        <p:spPr>
          <a:xfrm>
            <a:off x="6491326" y="5797296"/>
            <a:ext cx="237744" cy="190195"/>
          </a:xfrm>
          <a:prstGeom prst="rect">
            <a:avLst/>
          </a:prstGeom>
        </p:spPr>
      </p:pic>
      <p:sp>
        <p:nvSpPr>
          <p:cNvPr id="28" name="Text 23"/>
          <p:cNvSpPr txBox="1"/>
          <p:nvPr/>
        </p:nvSpPr>
        <p:spPr>
          <a:xfrm>
            <a:off x="7029907" y="3209544"/>
            <a:ext cx="2691079" cy="247802"/>
          </a:xfrm>
          <a:prstGeom prst="rect">
            <a:avLst/>
          </a:prstGeom>
          <a:noFill/>
          <a:ln/>
        </p:spPr>
        <p:txBody>
          <a:bodyPr wrap="square" lIns="0" tIns="0" rIns="0" bIns="0" rtlCol="0" anchor="ctr"/>
          <a:lstStyle/>
          <a:p>
            <a:pPr algn="l" indent="0" marL="0">
              <a:buNone/>
            </a:pPr>
            <a:r>
              <a:rPr lang="en-US" sz="1300" b="1" dirty="0">
                <a:solidFill>
                  <a:srgbClr val="111827"/>
                </a:solidFill>
                <a:latin typeface="Noto Serif JP" pitchFamily="34" charset="0"/>
                <a:ea typeface="Noto Serif JP" pitchFamily="34" charset="-122"/>
                <a:cs typeface="Noto Serif JP" pitchFamily="34" charset="-120"/>
              </a:rPr>
              <a:t>生産基盤直結のサプライチェーン</a:t>
            </a:r>
            <a:endParaRPr lang="en-US" sz="1300" dirty="0"/>
          </a:p>
        </p:txBody>
      </p:sp>
      <p:sp>
        <p:nvSpPr>
          <p:cNvPr id="29" name="Text 24"/>
          <p:cNvSpPr txBox="1"/>
          <p:nvPr/>
        </p:nvSpPr>
        <p:spPr>
          <a:xfrm>
            <a:off x="7029907" y="3552444"/>
            <a:ext cx="4091026"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現地の生産拠点と直結することで、中間マージンを省いたコスト競争力と、 市場ニーズへの迅速な対応を実現しています。</a:t>
            </a:r>
            <a:endParaRPr lang="en-US" sz="1000" dirty="0"/>
          </a:p>
        </p:txBody>
      </p:sp>
      <p:sp>
        <p:nvSpPr>
          <p:cNvPr id="30" name="Text 25"/>
          <p:cNvSpPr txBox="1"/>
          <p:nvPr/>
        </p:nvSpPr>
        <p:spPr>
          <a:xfrm>
            <a:off x="7029907" y="4436669"/>
            <a:ext cx="2691079" cy="247802"/>
          </a:xfrm>
          <a:prstGeom prst="rect">
            <a:avLst/>
          </a:prstGeom>
          <a:noFill/>
          <a:ln/>
        </p:spPr>
        <p:txBody>
          <a:bodyPr wrap="square" lIns="0" tIns="0" rIns="0" bIns="0" rtlCol="0" anchor="ctr"/>
          <a:lstStyle/>
          <a:p>
            <a:pPr algn="l" indent="0" marL="0">
              <a:buNone/>
            </a:pPr>
            <a:r>
              <a:rPr lang="en-US" sz="1300" b="1" dirty="0">
                <a:solidFill>
                  <a:srgbClr val="111827"/>
                </a:solidFill>
                <a:latin typeface="Noto Serif JP" pitchFamily="34" charset="0"/>
                <a:ea typeface="Noto Serif JP" pitchFamily="34" charset="-122"/>
                <a:cs typeface="Noto Serif JP" pitchFamily="34" charset="-120"/>
              </a:rPr>
              <a:t>高いトレーサビリティと品質管理</a:t>
            </a:r>
            <a:endParaRPr lang="en-US" sz="1300" dirty="0"/>
          </a:p>
        </p:txBody>
      </p:sp>
      <p:sp>
        <p:nvSpPr>
          <p:cNvPr id="31" name="Text 26"/>
          <p:cNvSpPr txBox="1"/>
          <p:nvPr/>
        </p:nvSpPr>
        <p:spPr>
          <a:xfrm>
            <a:off x="7029907" y="4779569"/>
            <a:ext cx="4101084"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原料農家から抽出、精密加工、出荷に至るまで全工程を一貫管理。 生産者の顔が見える安心・安全な製品を保証します。</a:t>
            </a:r>
            <a:endParaRPr lang="en-US" sz="1000" dirty="0"/>
          </a:p>
        </p:txBody>
      </p:sp>
      <p:sp>
        <p:nvSpPr>
          <p:cNvPr id="32" name="Text 27"/>
          <p:cNvSpPr txBox="1"/>
          <p:nvPr/>
        </p:nvSpPr>
        <p:spPr>
          <a:xfrm>
            <a:off x="7029907" y="5663794"/>
            <a:ext cx="2043684" cy="247802"/>
          </a:xfrm>
          <a:prstGeom prst="rect">
            <a:avLst/>
          </a:prstGeom>
          <a:noFill/>
          <a:ln/>
        </p:spPr>
        <p:txBody>
          <a:bodyPr wrap="square" lIns="0" tIns="0" rIns="0" bIns="0" rtlCol="0" anchor="ctr"/>
          <a:lstStyle/>
          <a:p>
            <a:pPr algn="l" indent="0" marL="0">
              <a:buNone/>
            </a:pPr>
            <a:r>
              <a:rPr lang="en-US" sz="1300" b="1" dirty="0">
                <a:solidFill>
                  <a:srgbClr val="111827"/>
                </a:solidFill>
                <a:latin typeface="Noto Serif JP" pitchFamily="34" charset="0"/>
                <a:ea typeface="Noto Serif JP" pitchFamily="34" charset="-122"/>
                <a:cs typeface="Noto Serif JP" pitchFamily="34" charset="-120"/>
              </a:rPr>
              <a:t>25年以上の国際取引実績</a:t>
            </a:r>
            <a:endParaRPr lang="en-US" sz="1300" dirty="0"/>
          </a:p>
        </p:txBody>
      </p:sp>
      <p:sp>
        <p:nvSpPr>
          <p:cNvPr id="33" name="Text 28"/>
          <p:cNvSpPr txBox="1"/>
          <p:nvPr/>
        </p:nvSpPr>
        <p:spPr>
          <a:xfrm>
            <a:off x="7029907" y="6006694"/>
            <a:ext cx="4081882"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年間約100社の海外顧客との取引実績があり、 グローバル基準の品質要求に応える専門性と信頼性を確立しています。</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2191695" cy="7733995"/>
          </a:xfrm>
          <a:prstGeom prst="rect">
            <a:avLst/>
          </a:prstGeom>
          <a:solidFill>
            <a:srgbClr val="F3F4F6"/>
          </a:solidFill>
          <a:ln/>
        </p:spPr>
      </p:sp>
      <p:sp>
        <p:nvSpPr>
          <p:cNvPr id="3" name="Shape 1"/>
          <p:cNvSpPr/>
          <p:nvPr/>
        </p:nvSpPr>
        <p:spPr>
          <a:xfrm>
            <a:off x="0" y="0"/>
            <a:ext cx="12191695" cy="7733995"/>
          </a:xfrm>
          <a:prstGeom prst="rect">
            <a:avLst/>
          </a:prstGeom>
          <a:solidFill>
            <a:srgbClr val="FFFFFF"/>
          </a:solidFill>
          <a:ln/>
        </p:spPr>
      </p:sp>
      <p:sp>
        <p:nvSpPr>
          <p:cNvPr id="4" name="Shape 2"/>
          <p:cNvSpPr/>
          <p:nvPr/>
        </p:nvSpPr>
        <p:spPr>
          <a:xfrm>
            <a:off x="0" y="952805"/>
            <a:ext cx="6096305" cy="6782105"/>
          </a:xfrm>
          <a:prstGeom prst="rect">
            <a:avLst/>
          </a:prstGeom>
          <a:solidFill>
            <a:srgbClr val="FFFFFF"/>
          </a:solidFill>
          <a:ln/>
        </p:spPr>
      </p:sp>
      <p:pic>
        <p:nvPicPr>
          <p:cNvPr id="5" name="Image 0" descr="preencoded.png">    </p:cNvPr>
          <p:cNvPicPr>
            <a:picLocks noChangeAspect="1"/>
          </p:cNvPicPr>
          <p:nvPr/>
        </p:nvPicPr>
        <p:blipFill>
          <a:blip r:embed="rId1"/>
          <a:srcRect l="0" r="0" t="29707" b="29707"/>
          <a:stretch/>
        </p:blipFill>
        <p:spPr>
          <a:xfrm>
            <a:off x="571500" y="1333195"/>
            <a:ext cx="4953305" cy="1904695"/>
          </a:xfrm>
          <a:prstGeom prst="rect">
            <a:avLst/>
          </a:prstGeom>
        </p:spPr>
      </p:pic>
      <p:sp>
        <p:nvSpPr>
          <p:cNvPr id="6" name="Shape 3"/>
          <p:cNvSpPr/>
          <p:nvPr/>
        </p:nvSpPr>
        <p:spPr>
          <a:xfrm>
            <a:off x="571500" y="4609490"/>
            <a:ext cx="4953305" cy="19202"/>
          </a:xfrm>
          <a:prstGeom prst="rect">
            <a:avLst/>
          </a:prstGeom>
          <a:solidFill>
            <a:srgbClr val="059669"/>
          </a:solidFill>
          <a:ln/>
        </p:spPr>
      </p:sp>
      <p:sp>
        <p:nvSpPr>
          <p:cNvPr id="7" name="Text 4"/>
          <p:cNvSpPr txBox="1"/>
          <p:nvPr/>
        </p:nvSpPr>
        <p:spPr>
          <a:xfrm>
            <a:off x="571500" y="3524098"/>
            <a:ext cx="1219810"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JP" pitchFamily="34" charset="0"/>
                <a:ea typeface="Noto Sans JP" pitchFamily="34" charset="-122"/>
                <a:cs typeface="Noto Sans JP" pitchFamily="34" charset="-120"/>
              </a:rPr>
              <a:t>ORIGINAL BRAND</a:t>
            </a:r>
            <a:endParaRPr lang="en-US" sz="900" dirty="0"/>
          </a:p>
        </p:txBody>
      </p:sp>
      <p:sp>
        <p:nvSpPr>
          <p:cNvPr id="8" name="Text 5"/>
          <p:cNvSpPr txBox="1"/>
          <p:nvPr/>
        </p:nvSpPr>
        <p:spPr>
          <a:xfrm>
            <a:off x="571500" y="3771900"/>
            <a:ext cx="5125212" cy="685800"/>
          </a:xfrm>
          <a:prstGeom prst="rect">
            <a:avLst/>
          </a:prstGeom>
          <a:noFill/>
          <a:ln/>
        </p:spPr>
        <p:txBody>
          <a:bodyPr wrap="square" lIns="0" tIns="0" rIns="0" bIns="0" rtlCol="0" anchor="ctr"/>
          <a:lstStyle/>
          <a:p>
            <a:pPr algn="l" indent="0" marL="0">
              <a:buNone/>
            </a:pPr>
            <a:r>
              <a:rPr lang="en-US" sz="1800" b="1" dirty="0">
                <a:solidFill>
                  <a:srgbClr val="111827"/>
                </a:solidFill>
                <a:latin typeface="Noto Serif JP" pitchFamily="34" charset="0"/>
                <a:ea typeface="Noto Serif JP" pitchFamily="34" charset="-122"/>
                <a:cs typeface="Noto Serif JP" pitchFamily="34" charset="-120"/>
              </a:rPr>
              <a:t>オリジナルブランド 「雲南鮮品」 (Elevated Goodness)</a:t>
            </a:r>
            <a:endParaRPr lang="en-US" sz="1800" dirty="0"/>
          </a:p>
        </p:txBody>
      </p:sp>
      <p:sp>
        <p:nvSpPr>
          <p:cNvPr id="9" name="Shape 6"/>
          <p:cNvSpPr/>
          <p:nvPr/>
        </p:nvSpPr>
        <p:spPr>
          <a:xfrm>
            <a:off x="571500" y="4858207"/>
            <a:ext cx="228600" cy="228600"/>
          </a:xfrm>
          <a:prstGeom prst="ellipse">
            <a:avLst/>
          </a:prstGeom>
          <a:solidFill>
            <a:srgbClr val="ECFDF5"/>
          </a:solidFill>
          <a:ln/>
        </p:spPr>
      </p:sp>
      <p:pic>
        <p:nvPicPr>
          <p:cNvPr id="10" name="Image 1" descr="preencoded.png">    </p:cNvPr>
          <p:cNvPicPr>
            <a:picLocks noChangeAspect="1"/>
          </p:cNvPicPr>
          <p:nvPr/>
        </p:nvPicPr>
        <p:blipFill>
          <a:blip r:embed="rId2"/>
          <a:srcRect l="0" r="0" t="0" b="0"/>
          <a:stretch/>
        </p:blipFill>
        <p:spPr>
          <a:xfrm>
            <a:off x="629107" y="4914900"/>
            <a:ext cx="114300" cy="114300"/>
          </a:xfrm>
          <a:prstGeom prst="rect">
            <a:avLst/>
          </a:prstGeom>
        </p:spPr>
      </p:pic>
      <p:sp>
        <p:nvSpPr>
          <p:cNvPr id="11" name="Text 7"/>
          <p:cNvSpPr txBox="1"/>
          <p:nvPr/>
        </p:nvSpPr>
        <p:spPr>
          <a:xfrm>
            <a:off x="914400" y="4858207"/>
            <a:ext cx="1240841"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JP" pitchFamily="34" charset="0"/>
                <a:ea typeface="Noto Sans JP" pitchFamily="34" charset="-122"/>
                <a:cs typeface="Noto Sans JP" pitchFamily="34" charset="-120"/>
              </a:rPr>
              <a:t>プレミアムライン</a:t>
            </a:r>
            <a:endParaRPr lang="en-US" sz="1100" dirty="0"/>
          </a:p>
        </p:txBody>
      </p:sp>
      <p:sp>
        <p:nvSpPr>
          <p:cNvPr id="12" name="Text 8"/>
          <p:cNvSpPr txBox="1"/>
          <p:nvPr/>
        </p:nvSpPr>
        <p:spPr>
          <a:xfrm>
            <a:off x="914400" y="5119726"/>
            <a:ext cx="4634179"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雲南の神秘的で清々しいイメージを体現。自然本来の力を最大限に活かした製品ラインナップ。</a:t>
            </a:r>
            <a:endParaRPr lang="en-US" sz="1000" dirty="0"/>
          </a:p>
        </p:txBody>
      </p:sp>
      <p:sp>
        <p:nvSpPr>
          <p:cNvPr id="13" name="Shape 9"/>
          <p:cNvSpPr/>
          <p:nvPr/>
        </p:nvSpPr>
        <p:spPr>
          <a:xfrm>
            <a:off x="571500" y="5689397"/>
            <a:ext cx="228600" cy="228600"/>
          </a:xfrm>
          <a:prstGeom prst="ellipse">
            <a:avLst/>
          </a:prstGeom>
          <a:solidFill>
            <a:srgbClr val="ECFDF5"/>
          </a:solidFill>
          <a:ln/>
        </p:spPr>
      </p:sp>
      <p:pic>
        <p:nvPicPr>
          <p:cNvPr id="14" name="Image 2" descr="preencoded.png">    </p:cNvPr>
          <p:cNvPicPr>
            <a:picLocks noChangeAspect="1"/>
          </p:cNvPicPr>
          <p:nvPr/>
        </p:nvPicPr>
        <p:blipFill>
          <a:blip r:embed="rId3"/>
          <a:srcRect l="0" r="0" t="-80" b="-80"/>
          <a:stretch/>
        </p:blipFill>
        <p:spPr>
          <a:xfrm>
            <a:off x="614477" y="5747004"/>
            <a:ext cx="142646" cy="114300"/>
          </a:xfrm>
          <a:prstGeom prst="rect">
            <a:avLst/>
          </a:prstGeom>
        </p:spPr>
      </p:pic>
      <p:sp>
        <p:nvSpPr>
          <p:cNvPr id="15" name="Text 10"/>
          <p:cNvSpPr txBox="1"/>
          <p:nvPr/>
        </p:nvSpPr>
        <p:spPr>
          <a:xfrm>
            <a:off x="914400" y="5689397"/>
            <a:ext cx="1669694"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JP" pitchFamily="34" charset="0"/>
                <a:ea typeface="Noto Sans JP" pitchFamily="34" charset="-122"/>
                <a:cs typeface="Noto Sans JP" pitchFamily="34" charset="-120"/>
              </a:rPr>
              <a:t>完全なトレーサビリティ</a:t>
            </a:r>
            <a:endParaRPr lang="en-US" sz="1100" dirty="0"/>
          </a:p>
        </p:txBody>
      </p:sp>
      <p:sp>
        <p:nvSpPr>
          <p:cNvPr id="16" name="Text 11"/>
          <p:cNvSpPr txBox="1"/>
          <p:nvPr/>
        </p:nvSpPr>
        <p:spPr>
          <a:xfrm>
            <a:off x="914400" y="5950915"/>
            <a:ext cx="4634179"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生産者の顔が見える透明性を確保し、安心・安全な品質を直接お客様にお届けします。</a:t>
            </a:r>
            <a:endParaRPr lang="en-US" sz="1000" dirty="0"/>
          </a:p>
        </p:txBody>
      </p:sp>
      <p:sp>
        <p:nvSpPr>
          <p:cNvPr id="17" name="Shape 12"/>
          <p:cNvSpPr/>
          <p:nvPr/>
        </p:nvSpPr>
        <p:spPr>
          <a:xfrm>
            <a:off x="571500" y="6521501"/>
            <a:ext cx="228600" cy="228600"/>
          </a:xfrm>
          <a:prstGeom prst="ellipse">
            <a:avLst/>
          </a:prstGeom>
          <a:solidFill>
            <a:srgbClr val="ECFDF5"/>
          </a:solidFill>
          <a:ln/>
        </p:spPr>
      </p:sp>
      <p:pic>
        <p:nvPicPr>
          <p:cNvPr id="18" name="Image 3" descr="preencoded.png">    </p:cNvPr>
          <p:cNvPicPr>
            <a:picLocks noChangeAspect="1"/>
          </p:cNvPicPr>
          <p:nvPr/>
        </p:nvPicPr>
        <p:blipFill>
          <a:blip r:embed="rId4"/>
          <a:srcRect l="0" r="0" t="0" b="0"/>
          <a:stretch/>
        </p:blipFill>
        <p:spPr>
          <a:xfrm>
            <a:off x="629107" y="6578194"/>
            <a:ext cx="114300" cy="114300"/>
          </a:xfrm>
          <a:prstGeom prst="rect">
            <a:avLst/>
          </a:prstGeom>
        </p:spPr>
      </p:pic>
      <p:sp>
        <p:nvSpPr>
          <p:cNvPr id="19" name="Text 13"/>
          <p:cNvSpPr txBox="1"/>
          <p:nvPr/>
        </p:nvSpPr>
        <p:spPr>
          <a:xfrm>
            <a:off x="914400" y="6521501"/>
            <a:ext cx="831190"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JP" pitchFamily="34" charset="0"/>
                <a:ea typeface="Noto Sans JP" pitchFamily="34" charset="-122"/>
                <a:cs typeface="Noto Sans JP" pitchFamily="34" charset="-120"/>
              </a:rPr>
              <a:t>高付加価値</a:t>
            </a:r>
            <a:endParaRPr lang="en-US" sz="1100" dirty="0"/>
          </a:p>
        </p:txBody>
      </p:sp>
      <p:sp>
        <p:nvSpPr>
          <p:cNvPr id="20" name="Text 14"/>
          <p:cNvSpPr txBox="1"/>
          <p:nvPr/>
        </p:nvSpPr>
        <p:spPr>
          <a:xfrm>
            <a:off x="914400" y="6783019"/>
            <a:ext cx="4634179"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地域生活に根ざした二次産品も含め、ストーリー性のある高付加価値商品を提供。</a:t>
            </a:r>
            <a:endParaRPr lang="en-US" sz="1000" dirty="0"/>
          </a:p>
        </p:txBody>
      </p:sp>
      <p:sp>
        <p:nvSpPr>
          <p:cNvPr id="21" name="Shape 15"/>
          <p:cNvSpPr/>
          <p:nvPr/>
        </p:nvSpPr>
        <p:spPr>
          <a:xfrm>
            <a:off x="6090818" y="952805"/>
            <a:ext cx="6105449" cy="6782105"/>
          </a:xfrm>
          <a:prstGeom prst="rect">
            <a:avLst/>
          </a:prstGeom>
          <a:solidFill>
            <a:srgbClr val="F8FAFC"/>
          </a:solidFill>
          <a:ln/>
        </p:spPr>
      </p:sp>
      <p:sp>
        <p:nvSpPr>
          <p:cNvPr id="22" name="Shape 16"/>
          <p:cNvSpPr/>
          <p:nvPr/>
        </p:nvSpPr>
        <p:spPr>
          <a:xfrm>
            <a:off x="6090818" y="952805"/>
            <a:ext cx="9144" cy="6782105"/>
          </a:xfrm>
          <a:prstGeom prst="rect">
            <a:avLst/>
          </a:prstGeom>
          <a:solidFill>
            <a:srgbClr val="E5E7EB"/>
          </a:solidFill>
          <a:ln/>
        </p:spPr>
      </p:sp>
      <p:pic>
        <p:nvPicPr>
          <p:cNvPr id="23" name="Image 4" descr="preencoded.png">    </p:cNvPr>
          <p:cNvPicPr>
            <a:picLocks noChangeAspect="1"/>
          </p:cNvPicPr>
          <p:nvPr/>
        </p:nvPicPr>
        <p:blipFill>
          <a:blip r:embed="rId5"/>
          <a:srcRect l="0" r="0" t="13261" b="13261"/>
          <a:stretch/>
        </p:blipFill>
        <p:spPr>
          <a:xfrm>
            <a:off x="6672377" y="1333195"/>
            <a:ext cx="4953305" cy="1904695"/>
          </a:xfrm>
          <a:prstGeom prst="rect">
            <a:avLst/>
          </a:prstGeom>
        </p:spPr>
      </p:pic>
      <p:sp>
        <p:nvSpPr>
          <p:cNvPr id="24" name="Shape 17"/>
          <p:cNvSpPr/>
          <p:nvPr/>
        </p:nvSpPr>
        <p:spPr>
          <a:xfrm>
            <a:off x="6672377" y="4266590"/>
            <a:ext cx="4953305" cy="19202"/>
          </a:xfrm>
          <a:prstGeom prst="rect">
            <a:avLst/>
          </a:prstGeom>
          <a:solidFill>
            <a:srgbClr val="4B5563"/>
          </a:solidFill>
          <a:ln/>
        </p:spPr>
      </p:sp>
      <p:sp>
        <p:nvSpPr>
          <p:cNvPr id="25" name="Text 18"/>
          <p:cNvSpPr txBox="1"/>
          <p:nvPr/>
        </p:nvSpPr>
        <p:spPr>
          <a:xfrm>
            <a:off x="6672377" y="3524098"/>
            <a:ext cx="1067105" cy="162763"/>
          </a:xfrm>
          <a:prstGeom prst="rect">
            <a:avLst/>
          </a:prstGeom>
          <a:noFill/>
          <a:ln/>
        </p:spPr>
        <p:txBody>
          <a:bodyPr wrap="square" lIns="0" tIns="0" rIns="0" bIns="0" rtlCol="0" anchor="ctr"/>
          <a:lstStyle/>
          <a:p>
            <a:pPr algn="l" indent="0" marL="0">
              <a:buNone/>
            </a:pPr>
            <a:r>
              <a:rPr lang="en-US" sz="900" b="1" dirty="0">
                <a:solidFill>
                  <a:srgbClr val="4B5563"/>
                </a:solidFill>
                <a:latin typeface="Noto Sans JP" pitchFamily="34" charset="0"/>
                <a:ea typeface="Noto Sans JP" pitchFamily="34" charset="-122"/>
                <a:cs typeface="Noto Sans JP" pitchFamily="34" charset="-120"/>
              </a:rPr>
              <a:t>B2B SOLUTION</a:t>
            </a:r>
            <a:endParaRPr lang="en-US" sz="900" dirty="0"/>
          </a:p>
        </p:txBody>
      </p:sp>
      <p:sp>
        <p:nvSpPr>
          <p:cNvPr id="26" name="Text 19"/>
          <p:cNvSpPr txBox="1"/>
          <p:nvPr/>
        </p:nvSpPr>
        <p:spPr>
          <a:xfrm>
            <a:off x="6672377" y="3771900"/>
            <a:ext cx="5125212" cy="342900"/>
          </a:xfrm>
          <a:prstGeom prst="rect">
            <a:avLst/>
          </a:prstGeom>
          <a:noFill/>
          <a:ln/>
        </p:spPr>
        <p:txBody>
          <a:bodyPr wrap="square" lIns="0" tIns="0" rIns="0" bIns="0" rtlCol="0" anchor="ctr"/>
          <a:lstStyle/>
          <a:p>
            <a:pPr algn="l" indent="0" marL="0">
              <a:buNone/>
            </a:pPr>
            <a:r>
              <a:rPr lang="en-US" sz="1800" b="1" dirty="0">
                <a:solidFill>
                  <a:srgbClr val="111827"/>
                </a:solidFill>
                <a:latin typeface="Noto Serif JP" pitchFamily="34" charset="0"/>
                <a:ea typeface="Noto Serif JP" pitchFamily="34" charset="-122"/>
                <a:cs typeface="Noto Serif JP" pitchFamily="34" charset="-120"/>
              </a:rPr>
              <a:t>OEM/ODM供給 受託製造・企画開発</a:t>
            </a:r>
            <a:endParaRPr lang="en-US" sz="1800" dirty="0"/>
          </a:p>
        </p:txBody>
      </p:sp>
      <p:sp>
        <p:nvSpPr>
          <p:cNvPr id="27" name="Shape 20"/>
          <p:cNvSpPr/>
          <p:nvPr/>
        </p:nvSpPr>
        <p:spPr>
          <a:xfrm>
            <a:off x="6672377" y="4515307"/>
            <a:ext cx="228600" cy="228600"/>
          </a:xfrm>
          <a:prstGeom prst="ellipse">
            <a:avLst/>
          </a:prstGeom>
          <a:solidFill>
            <a:srgbClr val="E5E7EB"/>
          </a:solidFill>
          <a:ln/>
        </p:spPr>
      </p:sp>
      <p:pic>
        <p:nvPicPr>
          <p:cNvPr id="28" name="Image 5" descr="preencoded.png">    </p:cNvPr>
          <p:cNvPicPr>
            <a:picLocks noChangeAspect="1"/>
          </p:cNvPicPr>
          <p:nvPr/>
        </p:nvPicPr>
        <p:blipFill>
          <a:blip r:embed="rId6"/>
          <a:srcRect l="-1911" r="-1911" t="0" b="0"/>
          <a:stretch/>
        </p:blipFill>
        <p:spPr>
          <a:xfrm>
            <a:off x="6719926" y="4572000"/>
            <a:ext cx="133502" cy="114300"/>
          </a:xfrm>
          <a:prstGeom prst="rect">
            <a:avLst/>
          </a:prstGeom>
        </p:spPr>
      </p:pic>
      <p:sp>
        <p:nvSpPr>
          <p:cNvPr id="29" name="Text 21"/>
          <p:cNvSpPr txBox="1"/>
          <p:nvPr/>
        </p:nvSpPr>
        <p:spPr>
          <a:xfrm>
            <a:off x="7015277" y="4515307"/>
            <a:ext cx="1117397"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JP" pitchFamily="34" charset="0"/>
                <a:ea typeface="Noto Sans JP" pitchFamily="34" charset="-122"/>
                <a:cs typeface="Noto Sans JP" pitchFamily="34" charset="-120"/>
              </a:rPr>
              <a:t>豊富な原料背景</a:t>
            </a:r>
            <a:endParaRPr lang="en-US" sz="1100" dirty="0"/>
          </a:p>
        </p:txBody>
      </p:sp>
      <p:sp>
        <p:nvSpPr>
          <p:cNvPr id="30" name="Text 22"/>
          <p:cNvSpPr txBox="1"/>
          <p:nvPr/>
        </p:nvSpPr>
        <p:spPr>
          <a:xfrm>
            <a:off x="7015277" y="4776826"/>
            <a:ext cx="4605833"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ユーカリ、シナモン、ティーツリーなど、雲南省の豊富な天然資源を安定的に確保。</a:t>
            </a:r>
            <a:endParaRPr lang="en-US" sz="1000" dirty="0"/>
          </a:p>
        </p:txBody>
      </p:sp>
      <p:sp>
        <p:nvSpPr>
          <p:cNvPr id="31" name="Shape 23"/>
          <p:cNvSpPr/>
          <p:nvPr/>
        </p:nvSpPr>
        <p:spPr>
          <a:xfrm>
            <a:off x="6672377" y="5346497"/>
            <a:ext cx="228600" cy="228600"/>
          </a:xfrm>
          <a:prstGeom prst="ellipse">
            <a:avLst/>
          </a:prstGeom>
          <a:solidFill>
            <a:srgbClr val="E5E7EB"/>
          </a:solidFill>
          <a:ln/>
        </p:spPr>
      </p:sp>
      <p:pic>
        <p:nvPicPr>
          <p:cNvPr id="32" name="Image 6" descr="preencoded.png">    </p:cNvPr>
          <p:cNvPicPr>
            <a:picLocks noChangeAspect="1"/>
          </p:cNvPicPr>
          <p:nvPr/>
        </p:nvPicPr>
        <p:blipFill>
          <a:blip r:embed="rId7"/>
          <a:srcRect l="-2571" r="-2571" t="0" b="0"/>
          <a:stretch/>
        </p:blipFill>
        <p:spPr>
          <a:xfrm>
            <a:off x="6734556" y="5404104"/>
            <a:ext cx="105156" cy="114300"/>
          </a:xfrm>
          <a:prstGeom prst="rect">
            <a:avLst/>
          </a:prstGeom>
        </p:spPr>
      </p:pic>
      <p:sp>
        <p:nvSpPr>
          <p:cNvPr id="33" name="Text 24"/>
          <p:cNvSpPr txBox="1"/>
          <p:nvPr/>
        </p:nvSpPr>
        <p:spPr>
          <a:xfrm>
            <a:off x="7015277" y="5346497"/>
            <a:ext cx="1260043"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JP" pitchFamily="34" charset="0"/>
                <a:ea typeface="Noto Sans JP" pitchFamily="34" charset="-122"/>
                <a:cs typeface="Noto Sans JP" pitchFamily="34" charset="-120"/>
              </a:rPr>
              <a:t>日本品質への対応</a:t>
            </a:r>
            <a:endParaRPr lang="en-US" sz="1100" dirty="0"/>
          </a:p>
        </p:txBody>
      </p:sp>
      <p:sp>
        <p:nvSpPr>
          <p:cNvPr id="34" name="Text 25"/>
          <p:cNvSpPr txBox="1"/>
          <p:nvPr/>
        </p:nvSpPr>
        <p:spPr>
          <a:xfrm>
            <a:off x="7015277" y="5608015"/>
            <a:ext cx="4634179"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日本の厳しい品質基準に合致した製品開発。現地の生産基盤と連携し、細やかなニーズに対応。</a:t>
            </a:r>
            <a:endParaRPr lang="en-US" sz="1000" dirty="0"/>
          </a:p>
        </p:txBody>
      </p:sp>
      <p:sp>
        <p:nvSpPr>
          <p:cNvPr id="35" name="Shape 26"/>
          <p:cNvSpPr/>
          <p:nvPr/>
        </p:nvSpPr>
        <p:spPr>
          <a:xfrm>
            <a:off x="6672377" y="6178601"/>
            <a:ext cx="228600" cy="228600"/>
          </a:xfrm>
          <a:prstGeom prst="ellipse">
            <a:avLst/>
          </a:prstGeom>
          <a:solidFill>
            <a:srgbClr val="E5E7EB"/>
          </a:solidFill>
          <a:ln/>
        </p:spPr>
      </p:sp>
      <p:pic>
        <p:nvPicPr>
          <p:cNvPr id="36" name="Image 7" descr="preencoded.png">    </p:cNvPr>
          <p:cNvPicPr>
            <a:picLocks noChangeAspect="1"/>
          </p:cNvPicPr>
          <p:nvPr/>
        </p:nvPicPr>
        <p:blipFill>
          <a:blip r:embed="rId8"/>
          <a:srcRect l="0" r="0" t="0" b="0"/>
          <a:stretch/>
        </p:blipFill>
        <p:spPr>
          <a:xfrm>
            <a:off x="6729070" y="6235294"/>
            <a:ext cx="114300" cy="114300"/>
          </a:xfrm>
          <a:prstGeom prst="rect">
            <a:avLst/>
          </a:prstGeom>
        </p:spPr>
      </p:pic>
      <p:sp>
        <p:nvSpPr>
          <p:cNvPr id="37" name="Text 27"/>
          <p:cNvSpPr txBox="1"/>
          <p:nvPr/>
        </p:nvSpPr>
        <p:spPr>
          <a:xfrm>
            <a:off x="7015277" y="6178601"/>
            <a:ext cx="1688897"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JP" pitchFamily="34" charset="0"/>
                <a:ea typeface="Noto Sans JP" pitchFamily="34" charset="-122"/>
                <a:cs typeface="Noto Sans JP" pitchFamily="34" charset="-120"/>
              </a:rPr>
              <a:t>コスト競争力と安定供給</a:t>
            </a:r>
            <a:endParaRPr lang="en-US" sz="1100" dirty="0"/>
          </a:p>
        </p:txBody>
      </p:sp>
      <p:sp>
        <p:nvSpPr>
          <p:cNvPr id="38" name="Text 28"/>
          <p:cNvSpPr txBox="1"/>
          <p:nvPr/>
        </p:nvSpPr>
        <p:spPr>
          <a:xfrm>
            <a:off x="7015277" y="6440119"/>
            <a:ext cx="4625035"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原料ソースに近い立地と大規模生産により、市場競争力のある価格と安定供給を実現。</a:t>
            </a:r>
            <a:endParaRPr lang="en-US" sz="1000" dirty="0"/>
          </a:p>
        </p:txBody>
      </p:sp>
      <p:sp>
        <p:nvSpPr>
          <p:cNvPr id="39" name="Shape 29"/>
          <p:cNvSpPr/>
          <p:nvPr/>
        </p:nvSpPr>
        <p:spPr>
          <a:xfrm>
            <a:off x="0" y="0"/>
            <a:ext cx="12191695" cy="952805"/>
          </a:xfrm>
          <a:prstGeom prst="rect">
            <a:avLst/>
          </a:prstGeom>
          <a:solidFill>
            <a:srgbClr val="FFFFFF"/>
          </a:solidFill>
          <a:ln/>
        </p:spPr>
      </p:sp>
      <p:sp>
        <p:nvSpPr>
          <p:cNvPr id="40" name="Shape 30"/>
          <p:cNvSpPr/>
          <p:nvPr/>
        </p:nvSpPr>
        <p:spPr>
          <a:xfrm>
            <a:off x="0" y="943661"/>
            <a:ext cx="12191695" cy="9144"/>
          </a:xfrm>
          <a:prstGeom prst="rect">
            <a:avLst/>
          </a:prstGeom>
          <a:solidFill>
            <a:srgbClr val="E5E7EB"/>
          </a:solidFill>
          <a:ln/>
        </p:spPr>
      </p:sp>
      <p:sp>
        <p:nvSpPr>
          <p:cNvPr id="41" name="Text 31"/>
          <p:cNvSpPr txBox="1"/>
          <p:nvPr/>
        </p:nvSpPr>
        <p:spPr>
          <a:xfrm>
            <a:off x="571500" y="190195"/>
            <a:ext cx="886054" cy="657454"/>
          </a:xfrm>
          <a:prstGeom prst="rect">
            <a:avLst/>
          </a:prstGeom>
          <a:noFill/>
          <a:ln/>
        </p:spPr>
        <p:txBody>
          <a:bodyPr wrap="square" lIns="0" tIns="0" rIns="0" bIns="0" rtlCol="0" anchor="ctr"/>
          <a:lstStyle/>
          <a:p>
            <a:pPr algn="l" indent="0" marL="0">
              <a:buNone/>
            </a:pPr>
            <a:r>
              <a:rPr lang="en-US" sz="3600" b="1" dirty="0">
                <a:solidFill>
                  <a:srgbClr val="E5E7EB"/>
                </a:solidFill>
                <a:latin typeface="Noto Serif JP" pitchFamily="34" charset="0"/>
                <a:ea typeface="Noto Serif JP" pitchFamily="34" charset="-122"/>
                <a:cs typeface="Noto Serif JP" pitchFamily="34" charset="-120"/>
              </a:rPr>
              <a:t>03</a:t>
            </a:r>
            <a:endParaRPr lang="en-US" sz="3600" dirty="0"/>
          </a:p>
        </p:txBody>
      </p:sp>
      <p:sp>
        <p:nvSpPr>
          <p:cNvPr id="42" name="Text 32"/>
          <p:cNvSpPr txBox="1"/>
          <p:nvPr/>
        </p:nvSpPr>
        <p:spPr>
          <a:xfrm>
            <a:off x="9339682" y="142646"/>
            <a:ext cx="2371954" cy="162763"/>
          </a:xfrm>
          <a:prstGeom prst="rect">
            <a:avLst/>
          </a:prstGeom>
          <a:noFill/>
          <a:ln/>
        </p:spPr>
        <p:txBody>
          <a:bodyPr wrap="square" lIns="0" tIns="0" rIns="0" bIns="0" rtlCol="0" anchor="ctr"/>
          <a:lstStyle/>
          <a:p>
            <a:pPr algn="r" indent="0" marL="0">
              <a:buNone/>
            </a:pPr>
            <a:r>
              <a:rPr lang="en-US" sz="900" b="1" dirty="0">
                <a:solidFill>
                  <a:srgbClr val="059669"/>
                </a:solidFill>
                <a:latin typeface="Noto Sans JP" pitchFamily="34" charset="0"/>
                <a:ea typeface="Noto Sans JP" pitchFamily="34" charset="-122"/>
                <a:cs typeface="Noto Sans JP" pitchFamily="34" charset="-120"/>
              </a:rPr>
              <a:t>TWO PILLARS OF OUR SCHEME</a:t>
            </a:r>
            <a:endParaRPr lang="en-US" sz="900" dirty="0"/>
          </a:p>
        </p:txBody>
      </p:sp>
      <p:sp>
        <p:nvSpPr>
          <p:cNvPr id="43" name="Text 33"/>
          <p:cNvSpPr txBox="1"/>
          <p:nvPr/>
        </p:nvSpPr>
        <p:spPr>
          <a:xfrm>
            <a:off x="9865462" y="362102"/>
            <a:ext cx="1962302" cy="381305"/>
          </a:xfrm>
          <a:prstGeom prst="rect">
            <a:avLst/>
          </a:prstGeom>
          <a:noFill/>
          <a:ln/>
        </p:spPr>
        <p:txBody>
          <a:bodyPr wrap="square" lIns="0" tIns="0" rIns="0" bIns="0" rtlCol="0" anchor="ctr"/>
          <a:lstStyle/>
          <a:p>
            <a:pPr algn="r" indent="0" marL="0">
              <a:buNone/>
            </a:pPr>
            <a:r>
              <a:rPr lang="en-US" sz="2100" b="1" dirty="0">
                <a:solidFill>
                  <a:srgbClr val="111827"/>
                </a:solidFill>
                <a:latin typeface="Noto Serif JP" pitchFamily="34" charset="0"/>
                <a:ea typeface="Noto Serif JP" pitchFamily="34" charset="-122"/>
                <a:cs typeface="Noto Serif JP" pitchFamily="34" charset="-120"/>
              </a:rPr>
              <a:t>事業の2つの柱</a:t>
            </a:r>
            <a:endParaRPr lang="en-US" sz="2100" dirty="0"/>
          </a:p>
        </p:txBody>
      </p:sp>
      <p:sp>
        <p:nvSpPr>
          <p:cNvPr id="44" name="Shape 34"/>
          <p:cNvSpPr/>
          <p:nvPr/>
        </p:nvSpPr>
        <p:spPr>
          <a:xfrm>
            <a:off x="5867705" y="4114800"/>
            <a:ext cx="457200" cy="457200"/>
          </a:xfrm>
          <a:prstGeom prst="ellipse">
            <a:avLst/>
          </a:prstGeom>
          <a:solidFill>
            <a:srgbClr val="FFFFFF"/>
          </a:solidFill>
          <a:ln w="12700">
            <a:solidFill>
              <a:srgbClr val="E5E7EB"/>
            </a:solidFill>
            <a:prstDash val="solid"/>
          </a:ln>
          <a:effectLst>
            <a:outerShdw sx="100000" sy="100000" kx="0" ky="0" algn="bl" rotWithShape="0" blurRad="38100" dist="25400" dir="5400000">
              <a:srgbClr val="000000">
                <a:alpha val="5000"/>
              </a:srgbClr>
            </a:outerShdw>
          </a:effectLst>
        </p:spPr>
      </p:sp>
      <p:pic>
        <p:nvPicPr>
          <p:cNvPr id="45" name="Image 8" descr="preencoded.png">    </p:cNvPr>
          <p:cNvPicPr>
            <a:picLocks noChangeAspect="1"/>
          </p:cNvPicPr>
          <p:nvPr/>
        </p:nvPicPr>
        <p:blipFill>
          <a:blip r:embed="rId9"/>
          <a:srcRect l="0" r="0" t="-1100" b="-1100"/>
          <a:stretch/>
        </p:blipFill>
        <p:spPr>
          <a:xfrm>
            <a:off x="6038698" y="4276649"/>
            <a:ext cx="114300" cy="13350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2191695" cy="6933895"/>
          </a:xfrm>
          <a:prstGeom prst="rect">
            <a:avLst/>
          </a:prstGeom>
          <a:solidFill>
            <a:srgbClr val="F3F4F6"/>
          </a:solidFill>
          <a:ln/>
        </p:spPr>
      </p:sp>
      <p:sp>
        <p:nvSpPr>
          <p:cNvPr id="3" name="Shape 1"/>
          <p:cNvSpPr/>
          <p:nvPr/>
        </p:nvSpPr>
        <p:spPr>
          <a:xfrm>
            <a:off x="0" y="0"/>
            <a:ext cx="12191695" cy="6933895"/>
          </a:xfrm>
          <a:prstGeom prst="rect">
            <a:avLst/>
          </a:prstGeom>
          <a:solidFill>
            <a:srgbClr val="FFFFFF"/>
          </a:solidFill>
          <a:ln/>
        </p:spPr>
      </p:sp>
      <p:sp>
        <p:nvSpPr>
          <p:cNvPr id="4" name="Shape 2"/>
          <p:cNvSpPr/>
          <p:nvPr/>
        </p:nvSpPr>
        <p:spPr>
          <a:xfrm>
            <a:off x="571500" y="476402"/>
            <a:ext cx="38405" cy="694944"/>
          </a:xfrm>
          <a:prstGeom prst="rect">
            <a:avLst/>
          </a:prstGeom>
          <a:solidFill>
            <a:srgbClr val="059669"/>
          </a:solidFill>
          <a:ln/>
        </p:spPr>
      </p:sp>
      <p:sp>
        <p:nvSpPr>
          <p:cNvPr id="5" name="Text 3"/>
          <p:cNvSpPr txBox="1"/>
          <p:nvPr/>
        </p:nvSpPr>
        <p:spPr>
          <a:xfrm>
            <a:off x="800100" y="476402"/>
            <a:ext cx="1357884" cy="191110"/>
          </a:xfrm>
          <a:prstGeom prst="rect">
            <a:avLst/>
          </a:prstGeom>
          <a:noFill/>
          <a:ln/>
        </p:spPr>
        <p:txBody>
          <a:bodyPr wrap="square" lIns="0" tIns="0" rIns="0" bIns="0" rtlCol="0" anchor="ctr"/>
          <a:lstStyle/>
          <a:p>
            <a:pPr algn="l" indent="0" marL="0">
              <a:buNone/>
            </a:pPr>
            <a:r>
              <a:rPr lang="en-US" sz="1000" b="1" dirty="0">
                <a:solidFill>
                  <a:srgbClr val="059669"/>
                </a:solidFill>
                <a:latin typeface="Noto Sans JP" pitchFamily="34" charset="0"/>
                <a:ea typeface="Noto Sans JP" pitchFamily="34" charset="-122"/>
                <a:cs typeface="Noto Sans JP" pitchFamily="34" charset="-120"/>
              </a:rPr>
              <a:t>OUR CATEGORY</a:t>
            </a:r>
            <a:endParaRPr lang="en-US" sz="1000" dirty="0"/>
          </a:p>
        </p:txBody>
      </p:sp>
      <p:sp>
        <p:nvSpPr>
          <p:cNvPr id="6" name="Text 4"/>
          <p:cNvSpPr txBox="1"/>
          <p:nvPr/>
        </p:nvSpPr>
        <p:spPr>
          <a:xfrm>
            <a:off x="800100" y="724205"/>
            <a:ext cx="2352751"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JP" pitchFamily="34" charset="0"/>
                <a:ea typeface="Noto Serif JP" pitchFamily="34" charset="-122"/>
                <a:cs typeface="Noto Serif JP" pitchFamily="34" charset="-120"/>
              </a:rPr>
              <a:t>製品カテゴリー</a:t>
            </a:r>
            <a:endParaRPr lang="en-US" sz="2400" dirty="0"/>
          </a:p>
        </p:txBody>
      </p:sp>
      <p:sp>
        <p:nvSpPr>
          <p:cNvPr id="7" name="Text 5"/>
          <p:cNvSpPr txBox="1"/>
          <p:nvPr/>
        </p:nvSpPr>
        <p:spPr>
          <a:xfrm>
            <a:off x="7154266" y="512978"/>
            <a:ext cx="4567428" cy="191110"/>
          </a:xfrm>
          <a:prstGeom prst="rect">
            <a:avLst/>
          </a:prstGeom>
          <a:noFill/>
          <a:ln/>
        </p:spPr>
        <p:txBody>
          <a:bodyPr wrap="square" lIns="0" tIns="0" rIns="0" bIns="0" rtlCol="0" anchor="ctr"/>
          <a:lstStyle/>
          <a:p>
            <a:pPr algn="r" indent="0" marL="0">
              <a:buNone/>
            </a:pPr>
            <a:r>
              <a:rPr lang="en-US" sz="1000" dirty="0">
                <a:solidFill>
                  <a:srgbClr val="6B7280"/>
                </a:solidFill>
                <a:latin typeface="Noto Sans JP" pitchFamily="34" charset="0"/>
                <a:ea typeface="Noto Sans JP" pitchFamily="34" charset="-122"/>
                <a:cs typeface="Noto Sans JP" pitchFamily="34" charset="-120"/>
              </a:rPr>
              <a:t>雲南高原の豊かな自然資源を活かし、4つの主要カテゴリーで製品を展開。</a:t>
            </a:r>
            <a:endParaRPr lang="en-US" sz="1000" dirty="0"/>
          </a:p>
        </p:txBody>
      </p:sp>
      <p:sp>
        <p:nvSpPr>
          <p:cNvPr id="8" name="Text 6"/>
          <p:cNvSpPr txBox="1"/>
          <p:nvPr/>
        </p:nvSpPr>
        <p:spPr>
          <a:xfrm>
            <a:off x="6961327" y="726948"/>
            <a:ext cx="4767682" cy="409651"/>
          </a:xfrm>
          <a:prstGeom prst="rect">
            <a:avLst/>
          </a:prstGeom>
          <a:noFill/>
          <a:ln/>
        </p:spPr>
        <p:txBody>
          <a:bodyPr wrap="square" lIns="0" tIns="0" rIns="0" bIns="0" rtlCol="0" anchor="ctr"/>
          <a:lstStyle/>
          <a:p>
            <a:pPr algn="r" indent="0" marL="0">
              <a:buNone/>
            </a:pPr>
            <a:r>
              <a:rPr lang="en-US" sz="1000" dirty="0">
                <a:solidFill>
                  <a:srgbClr val="6B7280"/>
                </a:solidFill>
                <a:latin typeface="Noto Sans JP" pitchFamily="34" charset="0"/>
                <a:ea typeface="Noto Sans JP" pitchFamily="34" charset="-122"/>
                <a:cs typeface="Noto Sans JP" pitchFamily="34" charset="-120"/>
              </a:rPr>
              <a:t>全てのカテゴリーで「高原の清らかさ」「高付加価値」「安心・安全」を実現します。</a:t>
            </a:r>
            <a:endParaRPr lang="en-US" sz="1000" dirty="0"/>
          </a:p>
        </p:txBody>
      </p:sp>
      <p:sp>
        <p:nvSpPr>
          <p:cNvPr id="9" name="Shape 7"/>
          <p:cNvSpPr/>
          <p:nvPr/>
        </p:nvSpPr>
        <p:spPr>
          <a:xfrm>
            <a:off x="571500" y="1552651"/>
            <a:ext cx="2590495" cy="3991356"/>
          </a:xfrm>
          <a:prstGeom prst="roundRect">
            <a:avLst>
              <a:gd name="adj" fmla="val 1557"/>
            </a:avLst>
          </a:prstGeom>
          <a:solidFill>
            <a:srgbClr val="FFFFFF"/>
          </a:solidFill>
          <a:ln w="12700">
            <a:solidFill>
              <a:srgbClr val="E5E7EB"/>
            </a:solidFill>
            <a:prstDash val="solid"/>
          </a:ln>
          <a:effectLst>
            <a:outerShdw sx="100000" sy="100000" kx="0" ky="0" algn="bl" rotWithShape="0" blurRad="63500" dist="38100" dir="5400000">
              <a:srgbClr val="000000">
                <a:alpha val="5000"/>
              </a:srgbClr>
            </a:outerShdw>
          </a:effectLst>
        </p:spPr>
      </p:sp>
      <p:pic>
        <p:nvPicPr>
          <p:cNvPr id="10" name="Image 0" descr="preencoded.png">    </p:cNvPr>
          <p:cNvPicPr>
            <a:picLocks noChangeAspect="1"/>
          </p:cNvPicPr>
          <p:nvPr/>
        </p:nvPicPr>
        <p:blipFill>
          <a:blip r:embed="rId1"/>
          <a:srcRect l="0" r="0" t="10921" b="10921"/>
          <a:stretch/>
        </p:blipFill>
        <p:spPr>
          <a:xfrm>
            <a:off x="580644" y="1561795"/>
            <a:ext cx="2572207" cy="1904695"/>
          </a:xfrm>
          <a:prstGeom prst="rect">
            <a:avLst/>
          </a:prstGeom>
        </p:spPr>
      </p:pic>
      <p:sp>
        <p:nvSpPr>
          <p:cNvPr id="11" name="Shape 8"/>
          <p:cNvSpPr/>
          <p:nvPr/>
        </p:nvSpPr>
        <p:spPr>
          <a:xfrm>
            <a:off x="580644" y="1561795"/>
            <a:ext cx="2572207" cy="1904695"/>
          </a:xfrm>
          <a:prstGeom prst="rect">
            <a:avLst/>
          </a:prstGeom>
          <a:solidFill>
            <a:srgbClr val="000000">
              <a:alpha val="10000"/>
            </a:srgbClr>
          </a:solidFill>
          <a:ln/>
        </p:spPr>
      </p:sp>
      <p:sp>
        <p:nvSpPr>
          <p:cNvPr id="12" name="Text 9"/>
          <p:cNvSpPr txBox="1"/>
          <p:nvPr/>
        </p:nvSpPr>
        <p:spPr>
          <a:xfrm>
            <a:off x="771754" y="3752698"/>
            <a:ext cx="1666951" cy="277063"/>
          </a:xfrm>
          <a:prstGeom prst="rect">
            <a:avLst/>
          </a:prstGeom>
          <a:noFill/>
          <a:ln/>
        </p:spPr>
        <p:txBody>
          <a:bodyPr wrap="square" lIns="0" tIns="0" rIns="0" bIns="0" rtlCol="0" anchor="ctr"/>
          <a:lstStyle/>
          <a:p>
            <a:pPr algn="l" indent="0" marL="0">
              <a:buNone/>
            </a:pPr>
            <a:r>
              <a:rPr lang="en-US" sz="1500" b="1" dirty="0">
                <a:solidFill>
                  <a:srgbClr val="111827"/>
                </a:solidFill>
                <a:latin typeface="Noto Serif JP" pitchFamily="34" charset="0"/>
                <a:ea typeface="Noto Serif JP" pitchFamily="34" charset="-122"/>
                <a:cs typeface="Noto Serif JP" pitchFamily="34" charset="-120"/>
              </a:rPr>
              <a:t>アロマ・天然香料</a:t>
            </a:r>
            <a:endParaRPr lang="en-US" sz="1500" dirty="0"/>
          </a:p>
        </p:txBody>
      </p:sp>
      <p:sp>
        <p:nvSpPr>
          <p:cNvPr id="13" name="Text 10"/>
          <p:cNvSpPr txBox="1"/>
          <p:nvPr/>
        </p:nvSpPr>
        <p:spPr>
          <a:xfrm>
            <a:off x="771754" y="4076395"/>
            <a:ext cx="1000354"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JP" pitchFamily="34" charset="0"/>
                <a:ea typeface="Noto Sans JP" pitchFamily="34" charset="-122"/>
                <a:cs typeface="Noto Sans JP" pitchFamily="34" charset="-120"/>
              </a:rPr>
              <a:t>ESSENTIAL OIL</a:t>
            </a:r>
            <a:endParaRPr lang="en-US" sz="900" dirty="0"/>
          </a:p>
        </p:txBody>
      </p:sp>
      <p:sp>
        <p:nvSpPr>
          <p:cNvPr id="14" name="Text 11"/>
          <p:cNvSpPr txBox="1"/>
          <p:nvPr/>
        </p:nvSpPr>
        <p:spPr>
          <a:xfrm>
            <a:off x="771754" y="4362602"/>
            <a:ext cx="2198218" cy="581558"/>
          </a:xfrm>
          <a:prstGeom prst="rect">
            <a:avLst/>
          </a:prstGeom>
          <a:noFill/>
          <a:ln/>
        </p:spPr>
        <p:txBody>
          <a:bodyPr wrap="square" lIns="0" tIns="0" rIns="0" bIns="0" rtlCol="0" anchor="ctr"/>
          <a:lstStyle/>
          <a:p>
            <a:pPr algn="l" indent="0" marL="0">
              <a:buNone/>
            </a:pPr>
            <a:r>
              <a:rPr lang="en-US" sz="900" dirty="0">
                <a:solidFill>
                  <a:srgbClr val="4B5563"/>
                </a:solidFill>
                <a:latin typeface="Noto Sans JP" pitchFamily="34" charset="0"/>
                <a:ea typeface="Noto Sans JP" pitchFamily="34" charset="-122"/>
                <a:cs typeface="Noto Sans JP" pitchFamily="34" charset="-120"/>
              </a:rPr>
              <a:t>ユーカリ、ゼラニウム、キンモクセイアブソリュートなど、高品質なエッセンシャル素材を幅広く展開。</a:t>
            </a:r>
            <a:endParaRPr lang="en-US" sz="900" dirty="0"/>
          </a:p>
        </p:txBody>
      </p:sp>
      <p:sp>
        <p:nvSpPr>
          <p:cNvPr id="15" name="Shape 12"/>
          <p:cNvSpPr/>
          <p:nvPr/>
        </p:nvSpPr>
        <p:spPr>
          <a:xfrm>
            <a:off x="771754" y="5108753"/>
            <a:ext cx="1086307" cy="237744"/>
          </a:xfrm>
          <a:prstGeom prst="roundRect">
            <a:avLst>
              <a:gd name="adj" fmla="val 61538"/>
            </a:avLst>
          </a:prstGeom>
          <a:solidFill>
            <a:srgbClr val="F3F4F6"/>
          </a:solidFill>
          <a:ln/>
        </p:spPr>
      </p:sp>
      <p:sp>
        <p:nvSpPr>
          <p:cNvPr id="16" name="Text 13"/>
          <p:cNvSpPr txBox="1"/>
          <p:nvPr/>
        </p:nvSpPr>
        <p:spPr>
          <a:xfrm>
            <a:off x="847649" y="5147158"/>
            <a:ext cx="1012241"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JP" pitchFamily="34" charset="0"/>
                <a:ea typeface="Noto Sans JP" pitchFamily="34" charset="-122"/>
                <a:cs typeface="Noto Sans JP" pitchFamily="34" charset="-120"/>
              </a:rPr>
              <a:t>多様な素材 / 高純度</a:t>
            </a:r>
            <a:endParaRPr lang="en-US" sz="800" dirty="0"/>
          </a:p>
        </p:txBody>
      </p:sp>
      <p:sp>
        <p:nvSpPr>
          <p:cNvPr id="17" name="Shape 14"/>
          <p:cNvSpPr/>
          <p:nvPr/>
        </p:nvSpPr>
        <p:spPr>
          <a:xfrm>
            <a:off x="3390595" y="1552651"/>
            <a:ext cx="2590495" cy="3991356"/>
          </a:xfrm>
          <a:prstGeom prst="roundRect">
            <a:avLst>
              <a:gd name="adj" fmla="val 1557"/>
            </a:avLst>
          </a:prstGeom>
          <a:solidFill>
            <a:srgbClr val="FFFFFF"/>
          </a:solidFill>
          <a:ln w="12700">
            <a:solidFill>
              <a:srgbClr val="E5E7EB"/>
            </a:solidFill>
            <a:prstDash val="solid"/>
          </a:ln>
          <a:effectLst>
            <a:outerShdw sx="100000" sy="100000" kx="0" ky="0" algn="bl" rotWithShape="0" blurRad="63500" dist="38100" dir="5400000">
              <a:srgbClr val="000000">
                <a:alpha val="5000"/>
              </a:srgbClr>
            </a:outerShdw>
          </a:effectLst>
        </p:spPr>
      </p:sp>
      <p:pic>
        <p:nvPicPr>
          <p:cNvPr id="18" name="Image 1" descr="preencoded.png">    </p:cNvPr>
          <p:cNvPicPr>
            <a:picLocks noChangeAspect="1"/>
          </p:cNvPicPr>
          <p:nvPr/>
        </p:nvPicPr>
        <p:blipFill>
          <a:blip r:embed="rId2"/>
          <a:srcRect l="0" r="0" t="3719" b="3719"/>
          <a:stretch/>
        </p:blipFill>
        <p:spPr>
          <a:xfrm>
            <a:off x="3400654" y="1561795"/>
            <a:ext cx="2572207" cy="1904695"/>
          </a:xfrm>
          <a:prstGeom prst="rect">
            <a:avLst/>
          </a:prstGeom>
        </p:spPr>
      </p:pic>
      <p:sp>
        <p:nvSpPr>
          <p:cNvPr id="19" name="Shape 15"/>
          <p:cNvSpPr/>
          <p:nvPr/>
        </p:nvSpPr>
        <p:spPr>
          <a:xfrm>
            <a:off x="3400654" y="1561795"/>
            <a:ext cx="2572207" cy="1904695"/>
          </a:xfrm>
          <a:prstGeom prst="rect">
            <a:avLst/>
          </a:prstGeom>
          <a:solidFill>
            <a:srgbClr val="000000">
              <a:alpha val="10000"/>
            </a:srgbClr>
          </a:solidFill>
          <a:ln/>
        </p:spPr>
      </p:sp>
      <p:sp>
        <p:nvSpPr>
          <p:cNvPr id="20" name="Text 16"/>
          <p:cNvSpPr txBox="1"/>
          <p:nvPr/>
        </p:nvSpPr>
        <p:spPr>
          <a:xfrm>
            <a:off x="3590849" y="3752698"/>
            <a:ext cx="1476756" cy="277063"/>
          </a:xfrm>
          <a:prstGeom prst="rect">
            <a:avLst/>
          </a:prstGeom>
          <a:noFill/>
          <a:ln/>
        </p:spPr>
        <p:txBody>
          <a:bodyPr wrap="square" lIns="0" tIns="0" rIns="0" bIns="0" rtlCol="0" anchor="ctr"/>
          <a:lstStyle/>
          <a:p>
            <a:pPr algn="l" indent="0" marL="0">
              <a:buNone/>
            </a:pPr>
            <a:r>
              <a:rPr lang="en-US" sz="1500" b="1" dirty="0">
                <a:solidFill>
                  <a:srgbClr val="111827"/>
                </a:solidFill>
                <a:latin typeface="Noto Serif JP" pitchFamily="34" charset="0"/>
                <a:ea typeface="Noto Serif JP" pitchFamily="34" charset="-122"/>
                <a:cs typeface="Noto Serif JP" pitchFamily="34" charset="-120"/>
              </a:rPr>
              <a:t>健康・美容食品</a:t>
            </a:r>
            <a:endParaRPr lang="en-US" sz="1500" dirty="0"/>
          </a:p>
        </p:txBody>
      </p:sp>
      <p:sp>
        <p:nvSpPr>
          <p:cNvPr id="21" name="Text 17"/>
          <p:cNvSpPr txBox="1"/>
          <p:nvPr/>
        </p:nvSpPr>
        <p:spPr>
          <a:xfrm>
            <a:off x="3590849" y="4076395"/>
            <a:ext cx="1162202"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JP" pitchFamily="34" charset="0"/>
                <a:ea typeface="Noto Sans JP" pitchFamily="34" charset="-122"/>
                <a:cs typeface="Noto Sans JP" pitchFamily="34" charset="-120"/>
              </a:rPr>
              <a:t>NUTS OIL &amp; FOOD</a:t>
            </a:r>
            <a:endParaRPr lang="en-US" sz="900" dirty="0"/>
          </a:p>
        </p:txBody>
      </p:sp>
      <p:sp>
        <p:nvSpPr>
          <p:cNvPr id="22" name="Text 18"/>
          <p:cNvSpPr txBox="1"/>
          <p:nvPr/>
        </p:nvSpPr>
        <p:spPr>
          <a:xfrm>
            <a:off x="3590849" y="4362602"/>
            <a:ext cx="2264969" cy="581558"/>
          </a:xfrm>
          <a:prstGeom prst="rect">
            <a:avLst/>
          </a:prstGeom>
          <a:noFill/>
          <a:ln/>
        </p:spPr>
        <p:txBody>
          <a:bodyPr wrap="square" lIns="0" tIns="0" rIns="0" bIns="0" rtlCol="0" anchor="ctr"/>
          <a:lstStyle/>
          <a:p>
            <a:pPr algn="l" indent="0" marL="0">
              <a:buNone/>
            </a:pPr>
            <a:r>
              <a:rPr lang="en-US" sz="900" dirty="0">
                <a:solidFill>
                  <a:srgbClr val="4B5563"/>
                </a:solidFill>
                <a:latin typeface="Noto Sans JP" pitchFamily="34" charset="0"/>
                <a:ea typeface="Noto Sans JP" pitchFamily="34" charset="-122"/>
                <a:cs typeface="Noto Sans JP" pitchFamily="34" charset="-120"/>
              </a:rPr>
              <a:t>雲南産クルミから抽出したオメガ3豊富なクルミオイルや、各種クルミ加工品（スナック等）を提供。</a:t>
            </a:r>
            <a:endParaRPr lang="en-US" sz="900" dirty="0"/>
          </a:p>
        </p:txBody>
      </p:sp>
      <p:sp>
        <p:nvSpPr>
          <p:cNvPr id="23" name="Shape 19"/>
          <p:cNvSpPr/>
          <p:nvPr/>
        </p:nvSpPr>
        <p:spPr>
          <a:xfrm>
            <a:off x="3590849" y="5108753"/>
            <a:ext cx="1143000" cy="237744"/>
          </a:xfrm>
          <a:prstGeom prst="roundRect">
            <a:avLst>
              <a:gd name="adj" fmla="val 61538"/>
            </a:avLst>
          </a:prstGeom>
          <a:solidFill>
            <a:srgbClr val="F3F4F6"/>
          </a:solidFill>
          <a:ln/>
        </p:spPr>
      </p:sp>
      <p:sp>
        <p:nvSpPr>
          <p:cNvPr id="24" name="Text 20"/>
          <p:cNvSpPr txBox="1"/>
          <p:nvPr/>
        </p:nvSpPr>
        <p:spPr>
          <a:xfrm>
            <a:off x="3666744" y="5147158"/>
            <a:ext cx="1069848"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JP" pitchFamily="34" charset="0"/>
                <a:ea typeface="Noto Sans JP" pitchFamily="34" charset="-122"/>
                <a:cs typeface="Noto Sans JP" pitchFamily="34" charset="-120"/>
              </a:rPr>
              <a:t>オメガ3豊富 / 自然派</a:t>
            </a:r>
            <a:endParaRPr lang="en-US" sz="800" dirty="0"/>
          </a:p>
        </p:txBody>
      </p:sp>
      <p:sp>
        <p:nvSpPr>
          <p:cNvPr id="25" name="Shape 21"/>
          <p:cNvSpPr/>
          <p:nvPr/>
        </p:nvSpPr>
        <p:spPr>
          <a:xfrm>
            <a:off x="6210605" y="1552651"/>
            <a:ext cx="2590495" cy="3991356"/>
          </a:xfrm>
          <a:prstGeom prst="roundRect">
            <a:avLst>
              <a:gd name="adj" fmla="val 1557"/>
            </a:avLst>
          </a:prstGeom>
          <a:solidFill>
            <a:srgbClr val="FFFFFF"/>
          </a:solidFill>
          <a:ln w="12700">
            <a:solidFill>
              <a:srgbClr val="E5E7EB"/>
            </a:solidFill>
            <a:prstDash val="solid"/>
          </a:ln>
          <a:effectLst>
            <a:outerShdw sx="100000" sy="100000" kx="0" ky="0" algn="bl" rotWithShape="0" blurRad="63500" dist="38100" dir="5400000">
              <a:srgbClr val="000000">
                <a:alpha val="5000"/>
              </a:srgbClr>
            </a:outerShdw>
          </a:effectLst>
        </p:spPr>
      </p:sp>
      <p:pic>
        <p:nvPicPr>
          <p:cNvPr id="26" name="Image 2" descr="preencoded.png">    </p:cNvPr>
          <p:cNvPicPr>
            <a:picLocks noChangeAspect="1"/>
          </p:cNvPicPr>
          <p:nvPr/>
        </p:nvPicPr>
        <p:blipFill>
          <a:blip r:embed="rId3"/>
          <a:srcRect l="5030" r="5030" t="0" b="0"/>
          <a:stretch/>
        </p:blipFill>
        <p:spPr>
          <a:xfrm>
            <a:off x="6219749" y="1561795"/>
            <a:ext cx="2572207" cy="1904695"/>
          </a:xfrm>
          <a:prstGeom prst="rect">
            <a:avLst/>
          </a:prstGeom>
        </p:spPr>
      </p:pic>
      <p:sp>
        <p:nvSpPr>
          <p:cNvPr id="27" name="Shape 22"/>
          <p:cNvSpPr/>
          <p:nvPr/>
        </p:nvSpPr>
        <p:spPr>
          <a:xfrm>
            <a:off x="6219749" y="1561795"/>
            <a:ext cx="2572207" cy="1904695"/>
          </a:xfrm>
          <a:prstGeom prst="rect">
            <a:avLst/>
          </a:prstGeom>
          <a:solidFill>
            <a:srgbClr val="000000">
              <a:alpha val="10000"/>
            </a:srgbClr>
          </a:solidFill>
          <a:ln/>
        </p:spPr>
      </p:sp>
      <p:sp>
        <p:nvSpPr>
          <p:cNvPr id="28" name="Text 23"/>
          <p:cNvSpPr txBox="1"/>
          <p:nvPr/>
        </p:nvSpPr>
        <p:spPr>
          <a:xfrm>
            <a:off x="6409944" y="3752698"/>
            <a:ext cx="1143000" cy="277063"/>
          </a:xfrm>
          <a:prstGeom prst="rect">
            <a:avLst/>
          </a:prstGeom>
          <a:noFill/>
          <a:ln/>
        </p:spPr>
        <p:txBody>
          <a:bodyPr wrap="square" lIns="0" tIns="0" rIns="0" bIns="0" rtlCol="0" anchor="ctr"/>
          <a:lstStyle/>
          <a:p>
            <a:pPr algn="l" indent="0" marL="0">
              <a:buNone/>
            </a:pPr>
            <a:r>
              <a:rPr lang="en-US" sz="1500" b="1" dirty="0">
                <a:solidFill>
                  <a:srgbClr val="111827"/>
                </a:solidFill>
                <a:latin typeface="Noto Serif JP" pitchFamily="34" charset="0"/>
                <a:ea typeface="Noto Serif JP" pitchFamily="34" charset="-122"/>
                <a:cs typeface="Noto Serif JP" pitchFamily="34" charset="-120"/>
              </a:rPr>
              <a:t>SPコーヒー</a:t>
            </a:r>
            <a:endParaRPr lang="en-US" sz="1500" dirty="0"/>
          </a:p>
        </p:txBody>
      </p:sp>
      <p:sp>
        <p:nvSpPr>
          <p:cNvPr id="29" name="Text 24"/>
          <p:cNvSpPr txBox="1"/>
          <p:nvPr/>
        </p:nvSpPr>
        <p:spPr>
          <a:xfrm>
            <a:off x="6409944" y="4076395"/>
            <a:ext cx="1228954"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JP" pitchFamily="34" charset="0"/>
                <a:ea typeface="Noto Sans JP" pitchFamily="34" charset="-122"/>
                <a:cs typeface="Noto Sans JP" pitchFamily="34" charset="-120"/>
              </a:rPr>
              <a:t>SPECIALTY COFFEE</a:t>
            </a:r>
            <a:endParaRPr lang="en-US" sz="900" dirty="0"/>
          </a:p>
        </p:txBody>
      </p:sp>
      <p:sp>
        <p:nvSpPr>
          <p:cNvPr id="30" name="Text 25"/>
          <p:cNvSpPr txBox="1"/>
          <p:nvPr/>
        </p:nvSpPr>
        <p:spPr>
          <a:xfrm>
            <a:off x="6409944" y="4362602"/>
            <a:ext cx="2198218" cy="581558"/>
          </a:xfrm>
          <a:prstGeom prst="rect">
            <a:avLst/>
          </a:prstGeom>
          <a:noFill/>
          <a:ln/>
        </p:spPr>
        <p:txBody>
          <a:bodyPr wrap="square" lIns="0" tIns="0" rIns="0" bIns="0" rtlCol="0" anchor="ctr"/>
          <a:lstStyle/>
          <a:p>
            <a:pPr algn="l" indent="0" marL="0">
              <a:buNone/>
            </a:pPr>
            <a:r>
              <a:rPr lang="en-US" sz="900" dirty="0">
                <a:solidFill>
                  <a:srgbClr val="4B5563"/>
                </a:solidFill>
                <a:latin typeface="Noto Sans JP" pitchFamily="34" charset="0"/>
                <a:ea typeface="Noto Sans JP" pitchFamily="34" charset="-122"/>
                <a:cs typeface="Noto Sans JP" pitchFamily="34" charset="-120"/>
              </a:rPr>
              <a:t>希少な雲南産ハイランドコーヒー。フルーティで芳醇な香り。現地の一次加工と日本の技術を融合。</a:t>
            </a:r>
            <a:endParaRPr lang="en-US" sz="900" dirty="0"/>
          </a:p>
        </p:txBody>
      </p:sp>
      <p:sp>
        <p:nvSpPr>
          <p:cNvPr id="31" name="Shape 26"/>
          <p:cNvSpPr/>
          <p:nvPr/>
        </p:nvSpPr>
        <p:spPr>
          <a:xfrm>
            <a:off x="6409944" y="5108753"/>
            <a:ext cx="1181405" cy="237744"/>
          </a:xfrm>
          <a:prstGeom prst="roundRect">
            <a:avLst>
              <a:gd name="adj" fmla="val 61538"/>
            </a:avLst>
          </a:prstGeom>
          <a:solidFill>
            <a:srgbClr val="F3F4F6"/>
          </a:solidFill>
          <a:ln/>
        </p:spPr>
      </p:sp>
      <p:sp>
        <p:nvSpPr>
          <p:cNvPr id="32" name="Text 27"/>
          <p:cNvSpPr txBox="1"/>
          <p:nvPr/>
        </p:nvSpPr>
        <p:spPr>
          <a:xfrm>
            <a:off x="6486754" y="5147158"/>
            <a:ext cx="1107338"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JP" pitchFamily="34" charset="0"/>
                <a:ea typeface="Noto Sans JP" pitchFamily="34" charset="-122"/>
                <a:cs typeface="Noto Sans JP" pitchFamily="34" charset="-120"/>
              </a:rPr>
              <a:t>高地栽培 / フルーティ</a:t>
            </a:r>
            <a:endParaRPr lang="en-US" sz="800" dirty="0"/>
          </a:p>
        </p:txBody>
      </p:sp>
      <p:sp>
        <p:nvSpPr>
          <p:cNvPr id="33" name="Shape 28"/>
          <p:cNvSpPr/>
          <p:nvPr/>
        </p:nvSpPr>
        <p:spPr>
          <a:xfrm>
            <a:off x="9029700" y="1552651"/>
            <a:ext cx="2590495" cy="3991356"/>
          </a:xfrm>
          <a:prstGeom prst="roundRect">
            <a:avLst>
              <a:gd name="adj" fmla="val 1557"/>
            </a:avLst>
          </a:prstGeom>
          <a:solidFill>
            <a:srgbClr val="FFFFFF"/>
          </a:solidFill>
          <a:ln w="12700">
            <a:solidFill>
              <a:srgbClr val="E5E7EB"/>
            </a:solidFill>
            <a:prstDash val="solid"/>
          </a:ln>
          <a:effectLst>
            <a:outerShdw sx="100000" sy="100000" kx="0" ky="0" algn="bl" rotWithShape="0" blurRad="63500" dist="38100" dir="5400000">
              <a:srgbClr val="000000">
                <a:alpha val="5000"/>
              </a:srgbClr>
            </a:outerShdw>
          </a:effectLst>
        </p:spPr>
      </p:sp>
      <p:pic>
        <p:nvPicPr>
          <p:cNvPr id="34" name="Image 3" descr="preencoded.png">    </p:cNvPr>
          <p:cNvPicPr>
            <a:picLocks noChangeAspect="1"/>
          </p:cNvPicPr>
          <p:nvPr/>
        </p:nvPicPr>
        <p:blipFill>
          <a:blip r:embed="rId4"/>
          <a:srcRect l="4625" r="4625" t="0" b="0"/>
          <a:stretch/>
        </p:blipFill>
        <p:spPr>
          <a:xfrm>
            <a:off x="9038844" y="1561795"/>
            <a:ext cx="2572207" cy="1904695"/>
          </a:xfrm>
          <a:prstGeom prst="rect">
            <a:avLst/>
          </a:prstGeom>
        </p:spPr>
      </p:pic>
      <p:sp>
        <p:nvSpPr>
          <p:cNvPr id="35" name="Shape 29"/>
          <p:cNvSpPr/>
          <p:nvPr/>
        </p:nvSpPr>
        <p:spPr>
          <a:xfrm>
            <a:off x="9038844" y="1561795"/>
            <a:ext cx="2572207" cy="1904695"/>
          </a:xfrm>
          <a:prstGeom prst="rect">
            <a:avLst/>
          </a:prstGeom>
          <a:solidFill>
            <a:srgbClr val="000000">
              <a:alpha val="10000"/>
            </a:srgbClr>
          </a:solidFill>
          <a:ln/>
        </p:spPr>
      </p:sp>
      <p:sp>
        <p:nvSpPr>
          <p:cNvPr id="36" name="Text 30"/>
          <p:cNvSpPr txBox="1"/>
          <p:nvPr/>
        </p:nvSpPr>
        <p:spPr>
          <a:xfrm>
            <a:off x="9229954" y="3752698"/>
            <a:ext cx="1457554" cy="277063"/>
          </a:xfrm>
          <a:prstGeom prst="rect">
            <a:avLst/>
          </a:prstGeom>
          <a:noFill/>
          <a:ln/>
        </p:spPr>
        <p:txBody>
          <a:bodyPr wrap="square" lIns="0" tIns="0" rIns="0" bIns="0" rtlCol="0" anchor="ctr"/>
          <a:lstStyle/>
          <a:p>
            <a:pPr algn="l" indent="0" marL="0">
              <a:buNone/>
            </a:pPr>
            <a:r>
              <a:rPr lang="en-US" sz="1500" b="1" dirty="0">
                <a:solidFill>
                  <a:srgbClr val="111827"/>
                </a:solidFill>
                <a:latin typeface="Noto Serif JP" pitchFamily="34" charset="0"/>
                <a:ea typeface="Noto Serif JP" pitchFamily="34" charset="-122"/>
                <a:cs typeface="Noto Serif JP" pitchFamily="34" charset="-120"/>
              </a:rPr>
              <a:t>プレミアム花卉</a:t>
            </a:r>
            <a:endParaRPr lang="en-US" sz="1500" dirty="0"/>
          </a:p>
        </p:txBody>
      </p:sp>
      <p:sp>
        <p:nvSpPr>
          <p:cNvPr id="37" name="Text 31"/>
          <p:cNvSpPr txBox="1"/>
          <p:nvPr/>
        </p:nvSpPr>
        <p:spPr>
          <a:xfrm>
            <a:off x="9229954" y="4076395"/>
            <a:ext cx="667512"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JP" pitchFamily="34" charset="0"/>
                <a:ea typeface="Noto Sans JP" pitchFamily="34" charset="-122"/>
                <a:cs typeface="Noto Sans JP" pitchFamily="34" charset="-120"/>
              </a:rPr>
              <a:t>FLOWERS</a:t>
            </a:r>
            <a:endParaRPr lang="en-US" sz="900" dirty="0"/>
          </a:p>
        </p:txBody>
      </p:sp>
      <p:sp>
        <p:nvSpPr>
          <p:cNvPr id="38" name="Text 32"/>
          <p:cNvSpPr txBox="1"/>
          <p:nvPr/>
        </p:nvSpPr>
        <p:spPr>
          <a:xfrm>
            <a:off x="9229954" y="4362602"/>
            <a:ext cx="2208276" cy="581558"/>
          </a:xfrm>
          <a:prstGeom prst="rect">
            <a:avLst/>
          </a:prstGeom>
          <a:noFill/>
          <a:ln/>
        </p:spPr>
        <p:txBody>
          <a:bodyPr wrap="square" lIns="0" tIns="0" rIns="0" bIns="0" rtlCol="0" anchor="ctr"/>
          <a:lstStyle/>
          <a:p>
            <a:pPr algn="l" indent="0" marL="0">
              <a:buNone/>
            </a:pPr>
            <a:r>
              <a:rPr lang="en-US" sz="900" dirty="0">
                <a:solidFill>
                  <a:srgbClr val="4B5563"/>
                </a:solidFill>
                <a:latin typeface="Noto Sans JP" pitchFamily="34" charset="0"/>
                <a:ea typeface="Noto Sans JP" pitchFamily="34" charset="-122"/>
                <a:cs typeface="Noto Sans JP" pitchFamily="34" charset="-120"/>
              </a:rPr>
              <a:t>高原の清涼な気候で育った高付加価値の生花。冷蔵・航空輸送による鮮度保持で美しさをキープ。</a:t>
            </a:r>
            <a:endParaRPr lang="en-US" sz="900" dirty="0"/>
          </a:p>
        </p:txBody>
      </p:sp>
      <p:sp>
        <p:nvSpPr>
          <p:cNvPr id="39" name="Shape 33"/>
          <p:cNvSpPr/>
          <p:nvPr/>
        </p:nvSpPr>
        <p:spPr>
          <a:xfrm>
            <a:off x="9229954" y="5108753"/>
            <a:ext cx="1190549" cy="237744"/>
          </a:xfrm>
          <a:prstGeom prst="roundRect">
            <a:avLst>
              <a:gd name="adj" fmla="val 61538"/>
            </a:avLst>
          </a:prstGeom>
          <a:solidFill>
            <a:srgbClr val="F3F4F6"/>
          </a:solidFill>
          <a:ln/>
        </p:spPr>
      </p:sp>
      <p:sp>
        <p:nvSpPr>
          <p:cNvPr id="40" name="Text 34"/>
          <p:cNvSpPr txBox="1"/>
          <p:nvPr/>
        </p:nvSpPr>
        <p:spPr>
          <a:xfrm>
            <a:off x="9305849" y="5147158"/>
            <a:ext cx="1117397"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JP" pitchFamily="34" charset="0"/>
                <a:ea typeface="Noto Sans JP" pitchFamily="34" charset="-122"/>
                <a:cs typeface="Noto Sans JP" pitchFamily="34" charset="-120"/>
              </a:rPr>
              <a:t>鮮度保持 / 高付加価値</a:t>
            </a:r>
            <a:endParaRPr lang="en-US" sz="800" dirty="0"/>
          </a:p>
        </p:txBody>
      </p:sp>
      <p:sp>
        <p:nvSpPr>
          <p:cNvPr id="41" name="Shape 35"/>
          <p:cNvSpPr/>
          <p:nvPr/>
        </p:nvSpPr>
        <p:spPr>
          <a:xfrm>
            <a:off x="571500" y="5828386"/>
            <a:ext cx="11048695" cy="629107"/>
          </a:xfrm>
          <a:prstGeom prst="roundRect">
            <a:avLst>
              <a:gd name="adj" fmla="val 17618"/>
            </a:avLst>
          </a:prstGeom>
          <a:solidFill>
            <a:srgbClr val="F0FDF4"/>
          </a:solidFill>
          <a:ln w="12700">
            <a:solidFill>
              <a:srgbClr val="D1FAE5"/>
            </a:solidFill>
            <a:prstDash val="solid"/>
          </a:ln>
        </p:spPr>
      </p:sp>
      <p:sp>
        <p:nvSpPr>
          <p:cNvPr id="42" name="Text 36"/>
          <p:cNvSpPr txBox="1"/>
          <p:nvPr/>
        </p:nvSpPr>
        <p:spPr>
          <a:xfrm>
            <a:off x="961949" y="6028639"/>
            <a:ext cx="1314907" cy="219456"/>
          </a:xfrm>
          <a:prstGeom prst="rect">
            <a:avLst/>
          </a:prstGeom>
          <a:noFill/>
          <a:ln/>
        </p:spPr>
        <p:txBody>
          <a:bodyPr wrap="square" lIns="0" tIns="0" rIns="0" bIns="0" rtlCol="0" anchor="ctr"/>
          <a:lstStyle/>
          <a:p>
            <a:pPr algn="l" indent="0" marL="0">
              <a:buNone/>
            </a:pPr>
            <a:r>
              <a:rPr lang="en-US" sz="1200" b="1" dirty="0">
                <a:solidFill>
                  <a:srgbClr val="065F46"/>
                </a:solidFill>
                <a:latin typeface="Noto Serif JP" pitchFamily="34" charset="0"/>
                <a:ea typeface="Noto Serif JP" pitchFamily="34" charset="-122"/>
                <a:cs typeface="Noto Serif JP" pitchFamily="34" charset="-120"/>
              </a:rPr>
              <a:t>3つのアドバンス:</a:t>
            </a:r>
            <a:endParaRPr lang="en-US" sz="1200" dirty="0"/>
          </a:p>
        </p:txBody>
      </p:sp>
      <p:pic>
        <p:nvPicPr>
          <p:cNvPr id="43" name="Image 4" descr="preencoded.png">    </p:cNvPr>
          <p:cNvPicPr>
            <a:picLocks noChangeAspect="1"/>
          </p:cNvPicPr>
          <p:nvPr/>
        </p:nvPicPr>
        <p:blipFill>
          <a:blip r:embed="rId5"/>
          <a:srcRect l="0" r="0" t="0" b="0"/>
          <a:stretch/>
        </p:blipFill>
        <p:spPr>
          <a:xfrm>
            <a:off x="2350008" y="6076188"/>
            <a:ext cx="133502" cy="133502"/>
          </a:xfrm>
          <a:prstGeom prst="rect">
            <a:avLst/>
          </a:prstGeom>
        </p:spPr>
      </p:pic>
      <p:sp>
        <p:nvSpPr>
          <p:cNvPr id="44" name="Text 37"/>
          <p:cNvSpPr txBox="1"/>
          <p:nvPr/>
        </p:nvSpPr>
        <p:spPr>
          <a:xfrm>
            <a:off x="2483510" y="6042355"/>
            <a:ext cx="1034186"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JP" pitchFamily="34" charset="0"/>
                <a:ea typeface="Noto Sans JP" pitchFamily="34" charset="-122"/>
                <a:cs typeface="Noto Sans JP" pitchFamily="34" charset="-120"/>
              </a:rPr>
              <a:t>高原の清らかさ</a:t>
            </a:r>
            <a:endParaRPr lang="en-US" sz="1000" dirty="0"/>
          </a:p>
        </p:txBody>
      </p:sp>
      <p:pic>
        <p:nvPicPr>
          <p:cNvPr id="45" name="Image 5" descr="preencoded.png">    </p:cNvPr>
          <p:cNvPicPr>
            <a:picLocks noChangeAspect="1"/>
          </p:cNvPicPr>
          <p:nvPr/>
        </p:nvPicPr>
        <p:blipFill>
          <a:blip r:embed="rId6"/>
          <a:srcRect l="0" r="0" t="0" b="0"/>
          <a:stretch/>
        </p:blipFill>
        <p:spPr>
          <a:xfrm>
            <a:off x="3798418" y="6076188"/>
            <a:ext cx="133502" cy="133502"/>
          </a:xfrm>
          <a:prstGeom prst="rect">
            <a:avLst/>
          </a:prstGeom>
        </p:spPr>
      </p:pic>
      <p:sp>
        <p:nvSpPr>
          <p:cNvPr id="46" name="Text 38"/>
          <p:cNvSpPr txBox="1"/>
          <p:nvPr/>
        </p:nvSpPr>
        <p:spPr>
          <a:xfrm>
            <a:off x="3931920" y="6042355"/>
            <a:ext cx="900684"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JP" pitchFamily="34" charset="0"/>
                <a:ea typeface="Noto Sans JP" pitchFamily="34" charset="-122"/>
                <a:cs typeface="Noto Sans JP" pitchFamily="34" charset="-120"/>
              </a:rPr>
              <a:t>高付加価値化</a:t>
            </a:r>
            <a:endParaRPr lang="en-US" sz="1000" dirty="0"/>
          </a:p>
        </p:txBody>
      </p:sp>
      <p:pic>
        <p:nvPicPr>
          <p:cNvPr id="47" name="Image 6" descr="preencoded.png">    </p:cNvPr>
          <p:cNvPicPr>
            <a:picLocks noChangeAspect="1"/>
          </p:cNvPicPr>
          <p:nvPr/>
        </p:nvPicPr>
        <p:blipFill>
          <a:blip r:embed="rId7"/>
          <a:srcRect l="0" r="0" t="0" b="0"/>
          <a:stretch/>
        </p:blipFill>
        <p:spPr>
          <a:xfrm>
            <a:off x="5112410" y="6076188"/>
            <a:ext cx="133502" cy="133502"/>
          </a:xfrm>
          <a:prstGeom prst="rect">
            <a:avLst/>
          </a:prstGeom>
        </p:spPr>
      </p:pic>
      <p:sp>
        <p:nvSpPr>
          <p:cNvPr id="48" name="Text 39"/>
          <p:cNvSpPr txBox="1"/>
          <p:nvPr/>
        </p:nvSpPr>
        <p:spPr>
          <a:xfrm>
            <a:off x="5245913" y="6042355"/>
            <a:ext cx="767182"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JP" pitchFamily="34" charset="0"/>
                <a:ea typeface="Noto Sans JP" pitchFamily="34" charset="-122"/>
                <a:cs typeface="Noto Sans JP" pitchFamily="34" charset="-120"/>
              </a:rPr>
              <a:t>安心・安全</a:t>
            </a:r>
            <a:endParaRPr lang="en-US" sz="1000" dirty="0"/>
          </a:p>
        </p:txBody>
      </p:sp>
      <p:sp>
        <p:nvSpPr>
          <p:cNvPr id="49" name="Shape 40"/>
          <p:cNvSpPr/>
          <p:nvPr/>
        </p:nvSpPr>
        <p:spPr>
          <a:xfrm>
            <a:off x="771754" y="3200400"/>
            <a:ext cx="457200" cy="457200"/>
          </a:xfrm>
          <a:prstGeom prst="ellipse">
            <a:avLst/>
          </a:prstGeom>
          <a:solidFill>
            <a:srgbClr val="FFFFFF"/>
          </a:solidFill>
          <a:ln/>
          <a:effectLst>
            <a:outerShdw sx="100000" sy="100000" kx="0" ky="0" algn="bl" rotWithShape="0" blurRad="50800" dist="25400" dir="5400000">
              <a:srgbClr val="000000">
                <a:alpha val="10000"/>
              </a:srgbClr>
            </a:outerShdw>
          </a:effectLst>
        </p:spPr>
      </p:sp>
      <p:pic>
        <p:nvPicPr>
          <p:cNvPr id="50" name="Image 7" descr="preencoded.png">    </p:cNvPr>
          <p:cNvPicPr>
            <a:picLocks noChangeAspect="1"/>
          </p:cNvPicPr>
          <p:nvPr/>
        </p:nvPicPr>
        <p:blipFill>
          <a:blip r:embed="rId8"/>
          <a:srcRect l="-1648" r="-1648" t="0" b="0"/>
          <a:stretch/>
        </p:blipFill>
        <p:spPr>
          <a:xfrm>
            <a:off x="914400" y="3333902"/>
            <a:ext cx="171907" cy="190195"/>
          </a:xfrm>
          <a:prstGeom prst="rect">
            <a:avLst/>
          </a:prstGeom>
        </p:spPr>
      </p:pic>
      <p:sp>
        <p:nvSpPr>
          <p:cNvPr id="51" name="Shape 41"/>
          <p:cNvSpPr/>
          <p:nvPr/>
        </p:nvSpPr>
        <p:spPr>
          <a:xfrm>
            <a:off x="3590849" y="3200400"/>
            <a:ext cx="457200" cy="457200"/>
          </a:xfrm>
          <a:prstGeom prst="ellipse">
            <a:avLst/>
          </a:prstGeom>
          <a:solidFill>
            <a:srgbClr val="FFFFFF"/>
          </a:solidFill>
          <a:ln/>
          <a:effectLst>
            <a:outerShdw sx="100000" sy="100000" kx="0" ky="0" algn="bl" rotWithShape="0" blurRad="50800" dist="25400" dir="5400000">
              <a:srgbClr val="000000">
                <a:alpha val="10000"/>
              </a:srgbClr>
            </a:outerShdw>
          </a:effectLst>
        </p:spPr>
      </p:sp>
      <p:pic>
        <p:nvPicPr>
          <p:cNvPr id="52" name="Image 8" descr="preencoded.png">    </p:cNvPr>
          <p:cNvPicPr>
            <a:picLocks noChangeAspect="1"/>
          </p:cNvPicPr>
          <p:nvPr/>
        </p:nvPicPr>
        <p:blipFill>
          <a:blip r:embed="rId9"/>
          <a:srcRect l="0" r="0" t="0" b="0"/>
          <a:stretch/>
        </p:blipFill>
        <p:spPr>
          <a:xfrm>
            <a:off x="3724351" y="3333902"/>
            <a:ext cx="190195" cy="190195"/>
          </a:xfrm>
          <a:prstGeom prst="rect">
            <a:avLst/>
          </a:prstGeom>
        </p:spPr>
      </p:pic>
      <p:sp>
        <p:nvSpPr>
          <p:cNvPr id="53" name="Shape 42"/>
          <p:cNvSpPr/>
          <p:nvPr/>
        </p:nvSpPr>
        <p:spPr>
          <a:xfrm>
            <a:off x="6409944" y="3200400"/>
            <a:ext cx="457200" cy="457200"/>
          </a:xfrm>
          <a:prstGeom prst="ellipse">
            <a:avLst/>
          </a:prstGeom>
          <a:solidFill>
            <a:srgbClr val="FFFFFF"/>
          </a:solidFill>
          <a:ln/>
          <a:effectLst>
            <a:outerShdw sx="100000" sy="100000" kx="0" ky="0" algn="bl" rotWithShape="0" blurRad="50800" dist="25400" dir="5400000">
              <a:srgbClr val="000000">
                <a:alpha val="10000"/>
              </a:srgbClr>
            </a:outerShdw>
          </a:effectLst>
        </p:spPr>
      </p:sp>
      <p:pic>
        <p:nvPicPr>
          <p:cNvPr id="54" name="Image 9" descr="preencoded.png">    </p:cNvPr>
          <p:cNvPicPr>
            <a:picLocks noChangeAspect="1"/>
          </p:cNvPicPr>
          <p:nvPr/>
        </p:nvPicPr>
        <p:blipFill>
          <a:blip r:embed="rId10"/>
          <a:srcRect l="0" r="0" t="0" b="0"/>
          <a:stretch/>
        </p:blipFill>
        <p:spPr>
          <a:xfrm>
            <a:off x="6519672" y="3333902"/>
            <a:ext cx="237744" cy="190195"/>
          </a:xfrm>
          <a:prstGeom prst="rect">
            <a:avLst/>
          </a:prstGeom>
        </p:spPr>
      </p:pic>
      <p:sp>
        <p:nvSpPr>
          <p:cNvPr id="55" name="Shape 43"/>
          <p:cNvSpPr/>
          <p:nvPr/>
        </p:nvSpPr>
        <p:spPr>
          <a:xfrm>
            <a:off x="9229954" y="3200400"/>
            <a:ext cx="457200" cy="457200"/>
          </a:xfrm>
          <a:prstGeom prst="ellipse">
            <a:avLst/>
          </a:prstGeom>
          <a:solidFill>
            <a:srgbClr val="FFFFFF"/>
          </a:solidFill>
          <a:ln/>
          <a:effectLst>
            <a:outerShdw sx="100000" sy="100000" kx="0" ky="0" algn="bl" rotWithShape="0" blurRad="50800" dist="25400" dir="5400000">
              <a:srgbClr val="000000">
                <a:alpha val="10000"/>
              </a:srgbClr>
            </a:outerShdw>
          </a:effectLst>
        </p:spPr>
      </p:sp>
      <p:pic>
        <p:nvPicPr>
          <p:cNvPr id="56" name="Image 10" descr="preencoded.png">    </p:cNvPr>
          <p:cNvPicPr>
            <a:picLocks noChangeAspect="1"/>
          </p:cNvPicPr>
          <p:nvPr/>
        </p:nvPicPr>
        <p:blipFill>
          <a:blip r:embed="rId11"/>
          <a:srcRect l="-1282" r="-1282" t="0" b="0"/>
          <a:stretch/>
        </p:blipFill>
        <p:spPr>
          <a:xfrm>
            <a:off x="9348826" y="3333902"/>
            <a:ext cx="219456" cy="1901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2191695" cy="7372807"/>
          </a:xfrm>
          <a:prstGeom prst="rect">
            <a:avLst/>
          </a:prstGeom>
          <a:solidFill>
            <a:srgbClr val="F3F4F6"/>
          </a:solidFill>
          <a:ln/>
        </p:spPr>
      </p:sp>
      <p:sp>
        <p:nvSpPr>
          <p:cNvPr id="3" name="Shape 1"/>
          <p:cNvSpPr/>
          <p:nvPr/>
        </p:nvSpPr>
        <p:spPr>
          <a:xfrm>
            <a:off x="0" y="0"/>
            <a:ext cx="12191695" cy="7372807"/>
          </a:xfrm>
          <a:prstGeom prst="rect">
            <a:avLst/>
          </a:prstGeom>
          <a:solidFill>
            <a:srgbClr val="FFFFFF"/>
          </a:solidFill>
          <a:ln/>
        </p:spPr>
      </p:sp>
      <p:sp>
        <p:nvSpPr>
          <p:cNvPr id="4" name="Shape 2"/>
          <p:cNvSpPr/>
          <p:nvPr/>
        </p:nvSpPr>
        <p:spPr>
          <a:xfrm>
            <a:off x="571500" y="1038758"/>
            <a:ext cx="11048695" cy="9144"/>
          </a:xfrm>
          <a:prstGeom prst="rect">
            <a:avLst/>
          </a:prstGeom>
          <a:solidFill>
            <a:srgbClr val="E5E7EB"/>
          </a:solidFill>
          <a:ln/>
        </p:spPr>
      </p:sp>
      <p:sp>
        <p:nvSpPr>
          <p:cNvPr id="5" name="Text 3"/>
          <p:cNvSpPr txBox="1"/>
          <p:nvPr/>
        </p:nvSpPr>
        <p:spPr>
          <a:xfrm>
            <a:off x="571500" y="381305"/>
            <a:ext cx="1295705"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JP" pitchFamily="34" charset="0"/>
                <a:ea typeface="Noto Sans JP" pitchFamily="34" charset="-122"/>
                <a:cs typeface="Noto Sans JP" pitchFamily="34" charset="-120"/>
              </a:rPr>
              <a:t>GROUP COMPANY</a:t>
            </a:r>
            <a:endParaRPr lang="en-US" sz="900" dirty="0"/>
          </a:p>
        </p:txBody>
      </p:sp>
      <p:sp>
        <p:nvSpPr>
          <p:cNvPr id="6" name="Text 4"/>
          <p:cNvSpPr txBox="1"/>
          <p:nvPr/>
        </p:nvSpPr>
        <p:spPr>
          <a:xfrm>
            <a:off x="571500" y="523951"/>
            <a:ext cx="2648102"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JP" pitchFamily="34" charset="0"/>
                <a:ea typeface="Noto Serif JP" pitchFamily="34" charset="-122"/>
                <a:cs typeface="Noto Serif JP" pitchFamily="34" charset="-120"/>
              </a:rPr>
              <a:t>グループ会社紹介</a:t>
            </a:r>
            <a:endParaRPr lang="en-US" sz="2400" dirty="0"/>
          </a:p>
        </p:txBody>
      </p:sp>
      <p:sp>
        <p:nvSpPr>
          <p:cNvPr id="7" name="Text 5"/>
          <p:cNvSpPr txBox="1"/>
          <p:nvPr/>
        </p:nvSpPr>
        <p:spPr>
          <a:xfrm>
            <a:off x="11077956" y="376733"/>
            <a:ext cx="886054"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JP" pitchFamily="34" charset="0"/>
                <a:ea typeface="Noto Serif JP" pitchFamily="34" charset="-122"/>
                <a:cs typeface="Noto Serif JP" pitchFamily="34" charset="-120"/>
              </a:rPr>
              <a:t>06</a:t>
            </a:r>
            <a:endParaRPr lang="en-US" sz="3600" dirty="0"/>
          </a:p>
        </p:txBody>
      </p:sp>
      <p:sp>
        <p:nvSpPr>
          <p:cNvPr id="8" name="Shape 6"/>
          <p:cNvSpPr/>
          <p:nvPr/>
        </p:nvSpPr>
        <p:spPr>
          <a:xfrm>
            <a:off x="571500" y="1285646"/>
            <a:ext cx="3743554" cy="5705856"/>
          </a:xfrm>
          <a:prstGeom prst="roundRect">
            <a:avLst>
              <a:gd name="adj" fmla="val 746"/>
            </a:avLst>
          </a:prstGeom>
          <a:solidFill>
            <a:srgbClr val="F0FDF4"/>
          </a:solidFill>
          <a:ln w="12700">
            <a:solidFill>
              <a:srgbClr val="D1FAE5"/>
            </a:solidFill>
            <a:prstDash val="solid"/>
          </a:ln>
        </p:spPr>
      </p:sp>
      <p:sp>
        <p:nvSpPr>
          <p:cNvPr id="9" name="Shape 7"/>
          <p:cNvSpPr/>
          <p:nvPr/>
        </p:nvSpPr>
        <p:spPr>
          <a:xfrm>
            <a:off x="3343046" y="6011266"/>
            <a:ext cx="1143000" cy="1143000"/>
          </a:xfrm>
          <a:prstGeom prst="ellipse">
            <a:avLst/>
          </a:prstGeom>
          <a:solidFill>
            <a:srgbClr val="D1FAE5">
              <a:alpha val="50000"/>
            </a:srgbClr>
          </a:solidFill>
          <a:ln/>
        </p:spPr>
      </p:sp>
      <p:sp>
        <p:nvSpPr>
          <p:cNvPr id="10" name="Text 8"/>
          <p:cNvSpPr txBox="1"/>
          <p:nvPr/>
        </p:nvSpPr>
        <p:spPr>
          <a:xfrm>
            <a:off x="819302" y="1533449"/>
            <a:ext cx="2105863"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JP" pitchFamily="34" charset="0"/>
                <a:ea typeface="Noto Sans JP" pitchFamily="34" charset="-122"/>
                <a:cs typeface="Noto Sans JP" pitchFamily="34" charset="-120"/>
              </a:rPr>
              <a:t>Yunnan Summit Biotech Co., Ltd.</a:t>
            </a:r>
            <a:endParaRPr lang="en-US" sz="900" dirty="0"/>
          </a:p>
        </p:txBody>
      </p:sp>
      <p:pic>
        <p:nvPicPr>
          <p:cNvPr id="11" name="Image 0" descr="preencoded.png">    </p:cNvPr>
          <p:cNvPicPr>
            <a:picLocks noChangeAspect="1"/>
          </p:cNvPicPr>
          <p:nvPr/>
        </p:nvPicPr>
        <p:blipFill>
          <a:blip r:embed="rId1"/>
          <a:srcRect l="0" r="0" t="19695" b="19695"/>
          <a:stretch/>
        </p:blipFill>
        <p:spPr>
          <a:xfrm>
            <a:off x="4600346" y="1285646"/>
            <a:ext cx="3419856" cy="1524305"/>
          </a:xfrm>
          <a:prstGeom prst="rect">
            <a:avLst/>
          </a:prstGeom>
        </p:spPr>
      </p:pic>
      <p:sp>
        <p:nvSpPr>
          <p:cNvPr id="12" name="Shape 9"/>
          <p:cNvSpPr/>
          <p:nvPr/>
        </p:nvSpPr>
        <p:spPr>
          <a:xfrm>
            <a:off x="4600346" y="2204618"/>
            <a:ext cx="3419856" cy="609905"/>
          </a:xfrm>
          <a:prstGeom prst="rect">
            <a:avLst/>
          </a:prstGeom>
          <a:solidFill>
            <a:srgbClr val="000000">
              <a:alpha val="60000"/>
            </a:srgbClr>
          </a:solidFill>
          <a:ln/>
        </p:spPr>
      </p:sp>
      <p:pic>
        <p:nvPicPr>
          <p:cNvPr id="13" name="Image 1" descr="preencoded.png">    </p:cNvPr>
          <p:cNvPicPr>
            <a:picLocks noChangeAspect="1"/>
          </p:cNvPicPr>
          <p:nvPr/>
        </p:nvPicPr>
        <p:blipFill>
          <a:blip r:embed="rId2"/>
          <a:srcRect l="-1507" r="-1507" t="0" b="0"/>
          <a:stretch/>
        </p:blipFill>
        <p:spPr>
          <a:xfrm>
            <a:off x="4743907" y="2352751"/>
            <a:ext cx="171907" cy="133502"/>
          </a:xfrm>
          <a:prstGeom prst="rect">
            <a:avLst/>
          </a:prstGeom>
        </p:spPr>
      </p:pic>
      <p:sp>
        <p:nvSpPr>
          <p:cNvPr id="14" name="Text 10"/>
          <p:cNvSpPr txBox="1"/>
          <p:nvPr/>
        </p:nvSpPr>
        <p:spPr>
          <a:xfrm>
            <a:off x="4914900" y="2318918"/>
            <a:ext cx="900684" cy="200254"/>
          </a:xfrm>
          <a:prstGeom prst="rect">
            <a:avLst/>
          </a:prstGeom>
          <a:noFill/>
          <a:ln/>
        </p:spPr>
        <p:txBody>
          <a:bodyPr wrap="square" lIns="0" tIns="0" rIns="0" bIns="0" rtlCol="0" anchor="ctr"/>
          <a:lstStyle/>
          <a:p>
            <a:pPr algn="l" indent="0" marL="0">
              <a:buNone/>
            </a:pPr>
            <a:r>
              <a:rPr lang="en-US" sz="1000" b="1" dirty="0">
                <a:solidFill>
                  <a:srgbClr val="FFFFFF"/>
                </a:solidFill>
                <a:latin typeface="Noto Sans JP" pitchFamily="34" charset="0"/>
                <a:ea typeface="Noto Sans JP" pitchFamily="34" charset="-122"/>
                <a:cs typeface="Noto Sans JP" pitchFamily="34" charset="-120"/>
              </a:rPr>
              <a:t>自社栽培基地</a:t>
            </a:r>
            <a:endParaRPr lang="en-US" sz="1000" dirty="0"/>
          </a:p>
        </p:txBody>
      </p:sp>
      <p:sp>
        <p:nvSpPr>
          <p:cNvPr id="15" name="Text 11"/>
          <p:cNvSpPr txBox="1"/>
          <p:nvPr/>
        </p:nvSpPr>
        <p:spPr>
          <a:xfrm>
            <a:off x="4743907" y="2538374"/>
            <a:ext cx="1965046" cy="152705"/>
          </a:xfrm>
          <a:prstGeom prst="rect">
            <a:avLst/>
          </a:prstGeom>
          <a:noFill/>
          <a:ln/>
        </p:spPr>
        <p:txBody>
          <a:bodyPr wrap="square" lIns="0" tIns="0" rIns="0" bIns="0" rtlCol="0" anchor="ctr"/>
          <a:lstStyle/>
          <a:p>
            <a:pPr algn="l" indent="0" marL="0">
              <a:buNone/>
            </a:pPr>
            <a:r>
              <a:rPr lang="en-US" sz="800" dirty="0">
                <a:solidFill>
                  <a:srgbClr val="FFFFFF">
                    <a:alpha val="90000"/>
                  </a:srgbClr>
                </a:solidFill>
                <a:latin typeface="Noto Sans JP" pitchFamily="34" charset="0"/>
                <a:ea typeface="Noto Sans JP" pitchFamily="34" charset="-122"/>
                <a:cs typeface="Noto Sans JP" pitchFamily="34" charset="-120"/>
              </a:rPr>
              <a:t>契約農家との連携による持続可能な栽培</a:t>
            </a:r>
            <a:endParaRPr lang="en-US" sz="800" dirty="0"/>
          </a:p>
        </p:txBody>
      </p:sp>
      <p:pic>
        <p:nvPicPr>
          <p:cNvPr id="16" name="Image 2" descr="preencoded.png">    </p:cNvPr>
          <p:cNvPicPr>
            <a:picLocks noChangeAspect="1"/>
          </p:cNvPicPr>
          <p:nvPr/>
        </p:nvPicPr>
        <p:blipFill>
          <a:blip r:embed="rId3"/>
          <a:srcRect l="0" r="0" t="33299" b="33299"/>
          <a:stretch/>
        </p:blipFill>
        <p:spPr>
          <a:xfrm>
            <a:off x="8205826" y="1285646"/>
            <a:ext cx="3419856" cy="1524305"/>
          </a:xfrm>
          <a:prstGeom prst="rect">
            <a:avLst/>
          </a:prstGeom>
        </p:spPr>
      </p:pic>
      <p:sp>
        <p:nvSpPr>
          <p:cNvPr id="17" name="Shape 12"/>
          <p:cNvSpPr/>
          <p:nvPr/>
        </p:nvSpPr>
        <p:spPr>
          <a:xfrm>
            <a:off x="8205826" y="2204618"/>
            <a:ext cx="3419856" cy="609905"/>
          </a:xfrm>
          <a:prstGeom prst="rect">
            <a:avLst/>
          </a:prstGeom>
          <a:solidFill>
            <a:srgbClr val="000000">
              <a:alpha val="60000"/>
            </a:srgbClr>
          </a:solidFill>
          <a:ln/>
        </p:spPr>
      </p:sp>
      <p:pic>
        <p:nvPicPr>
          <p:cNvPr id="18" name="Image 3" descr="preencoded.png">    </p:cNvPr>
          <p:cNvPicPr>
            <a:picLocks noChangeAspect="1"/>
          </p:cNvPicPr>
          <p:nvPr/>
        </p:nvPicPr>
        <p:blipFill>
          <a:blip r:embed="rId4"/>
          <a:srcRect l="0" r="0" t="-1100" b="-1100"/>
          <a:stretch/>
        </p:blipFill>
        <p:spPr>
          <a:xfrm>
            <a:off x="8348472" y="2352751"/>
            <a:ext cx="114300" cy="133502"/>
          </a:xfrm>
          <a:prstGeom prst="rect">
            <a:avLst/>
          </a:prstGeom>
        </p:spPr>
      </p:pic>
      <p:sp>
        <p:nvSpPr>
          <p:cNvPr id="19" name="Text 13"/>
          <p:cNvSpPr txBox="1"/>
          <p:nvPr/>
        </p:nvSpPr>
        <p:spPr>
          <a:xfrm>
            <a:off x="8462772" y="2318918"/>
            <a:ext cx="1034186" cy="200254"/>
          </a:xfrm>
          <a:prstGeom prst="rect">
            <a:avLst/>
          </a:prstGeom>
          <a:noFill/>
          <a:ln/>
        </p:spPr>
        <p:txBody>
          <a:bodyPr wrap="square" lIns="0" tIns="0" rIns="0" bIns="0" rtlCol="0" anchor="ctr"/>
          <a:lstStyle/>
          <a:p>
            <a:pPr algn="l" indent="0" marL="0">
              <a:buNone/>
            </a:pPr>
            <a:r>
              <a:rPr lang="en-US" sz="1000" b="1" dirty="0">
                <a:solidFill>
                  <a:srgbClr val="FFFFFF"/>
                </a:solidFill>
                <a:latin typeface="Noto Sans JP" pitchFamily="34" charset="0"/>
                <a:ea typeface="Noto Sans JP" pitchFamily="34" charset="-122"/>
                <a:cs typeface="Noto Sans JP" pitchFamily="34" charset="-120"/>
              </a:rPr>
              <a:t>連続自動化抽出</a:t>
            </a:r>
            <a:endParaRPr lang="en-US" sz="1000" dirty="0"/>
          </a:p>
        </p:txBody>
      </p:sp>
      <p:sp>
        <p:nvSpPr>
          <p:cNvPr id="20" name="Text 14"/>
          <p:cNvSpPr txBox="1"/>
          <p:nvPr/>
        </p:nvSpPr>
        <p:spPr>
          <a:xfrm>
            <a:off x="8348472" y="2538374"/>
            <a:ext cx="2088490" cy="152705"/>
          </a:xfrm>
          <a:prstGeom prst="rect">
            <a:avLst/>
          </a:prstGeom>
          <a:noFill/>
          <a:ln/>
        </p:spPr>
        <p:txBody>
          <a:bodyPr wrap="square" lIns="0" tIns="0" rIns="0" bIns="0" rtlCol="0" anchor="ctr"/>
          <a:lstStyle/>
          <a:p>
            <a:pPr algn="l" indent="0" marL="0">
              <a:buNone/>
            </a:pPr>
            <a:r>
              <a:rPr lang="en-US" sz="800" dirty="0">
                <a:solidFill>
                  <a:srgbClr val="FFFFFF">
                    <a:alpha val="90000"/>
                  </a:srgbClr>
                </a:solidFill>
                <a:latin typeface="Noto Sans JP" pitchFamily="34" charset="0"/>
                <a:ea typeface="Noto Sans JP" pitchFamily="34" charset="-122"/>
                <a:cs typeface="Noto Sans JP" pitchFamily="34" charset="-120"/>
              </a:rPr>
              <a:t>GMP準拠の最新鋭抽出設備で高品質を担保</a:t>
            </a:r>
            <a:endParaRPr lang="en-US" sz="800" dirty="0"/>
          </a:p>
        </p:txBody>
      </p:sp>
      <p:sp>
        <p:nvSpPr>
          <p:cNvPr id="21" name="Text 15"/>
          <p:cNvSpPr txBox="1"/>
          <p:nvPr/>
        </p:nvSpPr>
        <p:spPr>
          <a:xfrm>
            <a:off x="4753051" y="3095244"/>
            <a:ext cx="1038758" cy="228600"/>
          </a:xfrm>
          <a:prstGeom prst="rect">
            <a:avLst/>
          </a:prstGeom>
          <a:noFill/>
          <a:ln/>
        </p:spPr>
        <p:txBody>
          <a:bodyPr wrap="square" lIns="0" tIns="0" rIns="0" bIns="0" rtlCol="0" anchor="ctr"/>
          <a:lstStyle/>
          <a:p>
            <a:pPr algn="l" indent="0" marL="0">
              <a:buNone/>
            </a:pPr>
            <a:r>
              <a:rPr lang="en-US" sz="1200" b="1" dirty="0">
                <a:solidFill>
                  <a:srgbClr val="111827"/>
                </a:solidFill>
                <a:latin typeface="Noto Sans JP" pitchFamily="34" charset="0"/>
                <a:ea typeface="Noto Sans JP" pitchFamily="34" charset="-122"/>
                <a:cs typeface="Noto Sans JP" pitchFamily="34" charset="-120"/>
              </a:rPr>
              <a:t>主要事業領域</a:t>
            </a:r>
            <a:endParaRPr lang="en-US" sz="1200" dirty="0"/>
          </a:p>
        </p:txBody>
      </p:sp>
      <p:sp>
        <p:nvSpPr>
          <p:cNvPr id="22" name="Shape 16"/>
          <p:cNvSpPr/>
          <p:nvPr/>
        </p:nvSpPr>
        <p:spPr>
          <a:xfrm>
            <a:off x="4600346" y="3419856"/>
            <a:ext cx="2266798" cy="1190549"/>
          </a:xfrm>
          <a:prstGeom prst="roundRect">
            <a:avLst>
              <a:gd name="adj" fmla="val 4916"/>
            </a:avLst>
          </a:prstGeom>
          <a:solidFill>
            <a:srgbClr val="FFFFFF"/>
          </a:solidFill>
          <a:ln w="12700">
            <a:solidFill>
              <a:srgbClr val="E5E7EB"/>
            </a:solidFill>
            <a:prstDash val="solid"/>
          </a:ln>
        </p:spPr>
      </p:sp>
      <p:sp>
        <p:nvSpPr>
          <p:cNvPr id="23" name="Shape 17"/>
          <p:cNvSpPr/>
          <p:nvPr/>
        </p:nvSpPr>
        <p:spPr>
          <a:xfrm>
            <a:off x="5579669" y="3543300"/>
            <a:ext cx="304495" cy="304495"/>
          </a:xfrm>
          <a:prstGeom prst="ellipse">
            <a:avLst/>
          </a:prstGeom>
          <a:solidFill>
            <a:srgbClr val="ECFDF5"/>
          </a:solidFill>
          <a:ln/>
        </p:spPr>
      </p:sp>
      <p:pic>
        <p:nvPicPr>
          <p:cNvPr id="24" name="Image 4" descr="preencoded.png">    </p:cNvPr>
          <p:cNvPicPr>
            <a:picLocks noChangeAspect="1"/>
          </p:cNvPicPr>
          <p:nvPr/>
        </p:nvPicPr>
        <p:blipFill>
          <a:blip r:embed="rId5"/>
          <a:srcRect l="0" r="0" t="0" b="0"/>
          <a:stretch/>
        </p:blipFill>
        <p:spPr>
          <a:xfrm>
            <a:off x="5665622" y="3629254"/>
            <a:ext cx="133502" cy="133502"/>
          </a:xfrm>
          <a:prstGeom prst="rect">
            <a:avLst/>
          </a:prstGeom>
        </p:spPr>
      </p:pic>
      <p:sp>
        <p:nvSpPr>
          <p:cNvPr id="25" name="Text 18"/>
          <p:cNvSpPr txBox="1"/>
          <p:nvPr/>
        </p:nvSpPr>
        <p:spPr>
          <a:xfrm>
            <a:off x="5546750" y="3924605"/>
            <a:ext cx="474574" cy="181051"/>
          </a:xfrm>
          <a:prstGeom prst="rect">
            <a:avLst/>
          </a:prstGeom>
          <a:noFill/>
          <a:ln/>
        </p:spPr>
        <p:txBody>
          <a:bodyPr wrap="square" lIns="0" tIns="0" rIns="0" bIns="0" rtlCol="0" anchor="ctr"/>
          <a:lstStyle/>
          <a:p>
            <a:pPr algn="ctr" indent="0" marL="0">
              <a:buNone/>
            </a:pPr>
            <a:r>
              <a:rPr lang="en-US" sz="900" b="1" dirty="0">
                <a:solidFill>
                  <a:srgbClr val="1F2937"/>
                </a:solidFill>
                <a:latin typeface="Noto Sans JP" pitchFamily="34" charset="0"/>
                <a:ea typeface="Noto Sans JP" pitchFamily="34" charset="-122"/>
                <a:cs typeface="Noto Sans JP" pitchFamily="34" charset="-120"/>
              </a:rPr>
              <a:t>香原料</a:t>
            </a:r>
            <a:endParaRPr lang="en-US" sz="900" dirty="0"/>
          </a:p>
        </p:txBody>
      </p:sp>
      <p:sp>
        <p:nvSpPr>
          <p:cNvPr id="26" name="Text 19"/>
          <p:cNvSpPr txBox="1"/>
          <p:nvPr/>
        </p:nvSpPr>
        <p:spPr>
          <a:xfrm>
            <a:off x="5321808" y="4138574"/>
            <a:ext cx="907999"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ユーカリ油 / 桂油</a:t>
            </a:r>
            <a:endParaRPr lang="en-US" sz="800" dirty="0"/>
          </a:p>
        </p:txBody>
      </p:sp>
      <p:sp>
        <p:nvSpPr>
          <p:cNvPr id="27" name="Text 20"/>
          <p:cNvSpPr txBox="1"/>
          <p:nvPr/>
        </p:nvSpPr>
        <p:spPr>
          <a:xfrm>
            <a:off x="5269687" y="4304081"/>
            <a:ext cx="1012241"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茶樹油 / アロマ素材</a:t>
            </a:r>
            <a:endParaRPr lang="en-US" sz="800" dirty="0"/>
          </a:p>
        </p:txBody>
      </p:sp>
      <p:sp>
        <p:nvSpPr>
          <p:cNvPr id="28" name="Shape 21"/>
          <p:cNvSpPr/>
          <p:nvPr/>
        </p:nvSpPr>
        <p:spPr>
          <a:xfrm>
            <a:off x="6978701" y="3419856"/>
            <a:ext cx="2266798" cy="1190549"/>
          </a:xfrm>
          <a:prstGeom prst="roundRect">
            <a:avLst>
              <a:gd name="adj" fmla="val 4916"/>
            </a:avLst>
          </a:prstGeom>
          <a:solidFill>
            <a:srgbClr val="FFFFFF"/>
          </a:solidFill>
          <a:ln w="12700">
            <a:solidFill>
              <a:srgbClr val="E5E7EB"/>
            </a:solidFill>
            <a:prstDash val="solid"/>
          </a:ln>
        </p:spPr>
      </p:sp>
      <p:sp>
        <p:nvSpPr>
          <p:cNvPr id="29" name="Shape 22"/>
          <p:cNvSpPr/>
          <p:nvPr/>
        </p:nvSpPr>
        <p:spPr>
          <a:xfrm>
            <a:off x="7958023" y="3543300"/>
            <a:ext cx="304495" cy="304495"/>
          </a:xfrm>
          <a:prstGeom prst="ellipse">
            <a:avLst/>
          </a:prstGeom>
          <a:solidFill>
            <a:srgbClr val="ECFDF5"/>
          </a:solidFill>
          <a:ln/>
        </p:spPr>
      </p:sp>
      <p:pic>
        <p:nvPicPr>
          <p:cNvPr id="30" name="Image 5" descr="preencoded.png">    </p:cNvPr>
          <p:cNvPicPr>
            <a:picLocks noChangeAspect="1"/>
          </p:cNvPicPr>
          <p:nvPr/>
        </p:nvPicPr>
        <p:blipFill>
          <a:blip r:embed="rId6"/>
          <a:srcRect l="0" r="0" t="0" b="0"/>
          <a:stretch/>
        </p:blipFill>
        <p:spPr>
          <a:xfrm>
            <a:off x="8043977" y="3629254"/>
            <a:ext cx="133502" cy="133502"/>
          </a:xfrm>
          <a:prstGeom prst="rect">
            <a:avLst/>
          </a:prstGeom>
        </p:spPr>
      </p:pic>
      <p:sp>
        <p:nvSpPr>
          <p:cNvPr id="31" name="Text 23"/>
          <p:cNvSpPr txBox="1"/>
          <p:nvPr/>
        </p:nvSpPr>
        <p:spPr>
          <a:xfrm>
            <a:off x="7742225" y="3924605"/>
            <a:ext cx="836676" cy="181051"/>
          </a:xfrm>
          <a:prstGeom prst="rect">
            <a:avLst/>
          </a:prstGeom>
          <a:noFill/>
          <a:ln/>
        </p:spPr>
        <p:txBody>
          <a:bodyPr wrap="square" lIns="0" tIns="0" rIns="0" bIns="0" rtlCol="0" anchor="ctr"/>
          <a:lstStyle/>
          <a:p>
            <a:pPr algn="ctr" indent="0" marL="0">
              <a:buNone/>
            </a:pPr>
            <a:r>
              <a:rPr lang="en-US" sz="900" b="1" dirty="0">
                <a:solidFill>
                  <a:srgbClr val="1F2937"/>
                </a:solidFill>
                <a:latin typeface="Noto Sans JP" pitchFamily="34" charset="0"/>
                <a:ea typeface="Noto Sans JP" pitchFamily="34" charset="-122"/>
                <a:cs typeface="Noto Sans JP" pitchFamily="34" charset="-120"/>
              </a:rPr>
              <a:t>核桃シリーズ</a:t>
            </a:r>
            <a:endParaRPr lang="en-US" sz="900" dirty="0"/>
          </a:p>
        </p:txBody>
      </p:sp>
      <p:sp>
        <p:nvSpPr>
          <p:cNvPr id="32" name="Text 24"/>
          <p:cNvSpPr txBox="1"/>
          <p:nvPr/>
        </p:nvSpPr>
        <p:spPr>
          <a:xfrm>
            <a:off x="7798003" y="4138574"/>
            <a:ext cx="707746"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クルミオイル</a:t>
            </a:r>
            <a:endParaRPr lang="en-US" sz="800" dirty="0"/>
          </a:p>
        </p:txBody>
      </p:sp>
      <p:sp>
        <p:nvSpPr>
          <p:cNvPr id="33" name="Text 25"/>
          <p:cNvSpPr txBox="1"/>
          <p:nvPr/>
        </p:nvSpPr>
        <p:spPr>
          <a:xfrm>
            <a:off x="7692847" y="4304081"/>
            <a:ext cx="917143"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クルミプロテイン</a:t>
            </a:r>
            <a:endParaRPr lang="en-US" sz="800" dirty="0"/>
          </a:p>
        </p:txBody>
      </p:sp>
      <p:sp>
        <p:nvSpPr>
          <p:cNvPr id="34" name="Shape 26"/>
          <p:cNvSpPr/>
          <p:nvPr/>
        </p:nvSpPr>
        <p:spPr>
          <a:xfrm>
            <a:off x="9357055" y="3419856"/>
            <a:ext cx="2266798" cy="1190549"/>
          </a:xfrm>
          <a:prstGeom prst="roundRect">
            <a:avLst>
              <a:gd name="adj" fmla="val 4916"/>
            </a:avLst>
          </a:prstGeom>
          <a:solidFill>
            <a:srgbClr val="FFFFFF"/>
          </a:solidFill>
          <a:ln w="12700">
            <a:solidFill>
              <a:srgbClr val="E5E7EB"/>
            </a:solidFill>
            <a:prstDash val="solid"/>
          </a:ln>
        </p:spPr>
      </p:sp>
      <p:sp>
        <p:nvSpPr>
          <p:cNvPr id="35" name="Shape 27"/>
          <p:cNvSpPr/>
          <p:nvPr/>
        </p:nvSpPr>
        <p:spPr>
          <a:xfrm>
            <a:off x="10336378" y="3543300"/>
            <a:ext cx="304495" cy="304495"/>
          </a:xfrm>
          <a:prstGeom prst="ellipse">
            <a:avLst/>
          </a:prstGeom>
          <a:solidFill>
            <a:srgbClr val="ECFDF5"/>
          </a:solidFill>
          <a:ln/>
        </p:spPr>
      </p:sp>
      <p:pic>
        <p:nvPicPr>
          <p:cNvPr id="36" name="Image 6" descr="preencoded.png">    </p:cNvPr>
          <p:cNvPicPr>
            <a:picLocks noChangeAspect="1"/>
          </p:cNvPicPr>
          <p:nvPr/>
        </p:nvPicPr>
        <p:blipFill>
          <a:blip r:embed="rId7"/>
          <a:srcRect l="0" r="0" t="0" b="0"/>
          <a:stretch/>
        </p:blipFill>
        <p:spPr>
          <a:xfrm>
            <a:off x="10421417" y="3629254"/>
            <a:ext cx="133502" cy="133502"/>
          </a:xfrm>
          <a:prstGeom prst="rect">
            <a:avLst/>
          </a:prstGeom>
        </p:spPr>
      </p:pic>
      <p:sp>
        <p:nvSpPr>
          <p:cNvPr id="37" name="Text 28"/>
          <p:cNvSpPr txBox="1"/>
          <p:nvPr/>
        </p:nvSpPr>
        <p:spPr>
          <a:xfrm>
            <a:off x="10116922" y="3924605"/>
            <a:ext cx="845820" cy="181051"/>
          </a:xfrm>
          <a:prstGeom prst="rect">
            <a:avLst/>
          </a:prstGeom>
          <a:noFill/>
          <a:ln/>
        </p:spPr>
        <p:txBody>
          <a:bodyPr wrap="square" lIns="0" tIns="0" rIns="0" bIns="0" rtlCol="0" anchor="ctr"/>
          <a:lstStyle/>
          <a:p>
            <a:pPr algn="ctr" indent="0" marL="0">
              <a:buNone/>
            </a:pPr>
            <a:r>
              <a:rPr lang="en-US" sz="900" b="1" dirty="0">
                <a:solidFill>
                  <a:srgbClr val="1F2937"/>
                </a:solidFill>
                <a:latin typeface="Noto Sans JP" pitchFamily="34" charset="0"/>
                <a:ea typeface="Noto Sans JP" pitchFamily="34" charset="-122"/>
                <a:cs typeface="Noto Sans JP" pitchFamily="34" charset="-120"/>
              </a:rPr>
              <a:t>バイオテック</a:t>
            </a:r>
            <a:endParaRPr lang="en-US" sz="900" dirty="0"/>
          </a:p>
        </p:txBody>
      </p:sp>
      <p:sp>
        <p:nvSpPr>
          <p:cNvPr id="38" name="Text 29"/>
          <p:cNvSpPr txBox="1"/>
          <p:nvPr/>
        </p:nvSpPr>
        <p:spPr>
          <a:xfrm>
            <a:off x="10121494" y="4138574"/>
            <a:ext cx="812902"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植物源生物農薬</a:t>
            </a:r>
            <a:endParaRPr lang="en-US" sz="800" dirty="0"/>
          </a:p>
        </p:txBody>
      </p:sp>
      <p:sp>
        <p:nvSpPr>
          <p:cNvPr id="39" name="Text 30"/>
          <p:cNvSpPr txBox="1"/>
          <p:nvPr/>
        </p:nvSpPr>
        <p:spPr>
          <a:xfrm>
            <a:off x="10069373" y="4304081"/>
            <a:ext cx="917143"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JP" pitchFamily="34" charset="0"/>
                <a:ea typeface="Noto Sans JP" pitchFamily="34" charset="-122"/>
                <a:cs typeface="Noto Sans JP" pitchFamily="34" charset="-120"/>
              </a:rPr>
              <a:t>機能性飼料添加剤</a:t>
            </a:r>
            <a:endParaRPr lang="en-US" sz="800" dirty="0"/>
          </a:p>
        </p:txBody>
      </p:sp>
      <p:sp>
        <p:nvSpPr>
          <p:cNvPr id="40" name="Shape 31"/>
          <p:cNvSpPr/>
          <p:nvPr/>
        </p:nvSpPr>
        <p:spPr>
          <a:xfrm>
            <a:off x="4600346" y="4841748"/>
            <a:ext cx="7019849" cy="1495044"/>
          </a:xfrm>
          <a:prstGeom prst="roundRect">
            <a:avLst>
              <a:gd name="adj" fmla="val 4675"/>
            </a:avLst>
          </a:prstGeom>
          <a:solidFill>
            <a:srgbClr val="F9FAFB"/>
          </a:solidFill>
          <a:ln w="12700">
            <a:solidFill>
              <a:srgbClr val="E5E7EB"/>
            </a:solidFill>
            <a:prstDash val="solid"/>
          </a:ln>
        </p:spPr>
      </p:sp>
      <p:sp>
        <p:nvSpPr>
          <p:cNvPr id="41" name="Text 32"/>
          <p:cNvSpPr txBox="1"/>
          <p:nvPr/>
        </p:nvSpPr>
        <p:spPr>
          <a:xfrm>
            <a:off x="4953305" y="4994453"/>
            <a:ext cx="2867558" cy="228600"/>
          </a:xfrm>
          <a:prstGeom prst="rect">
            <a:avLst/>
          </a:prstGeom>
          <a:noFill/>
          <a:ln/>
        </p:spPr>
        <p:txBody>
          <a:bodyPr wrap="square" lIns="0" tIns="0" rIns="0" bIns="0" rtlCol="0" anchor="ctr"/>
          <a:lstStyle/>
          <a:p>
            <a:pPr algn="l" indent="0" marL="0">
              <a:buNone/>
            </a:pPr>
            <a:r>
              <a:rPr lang="en-US" sz="1200" b="1" dirty="0">
                <a:solidFill>
                  <a:srgbClr val="111827"/>
                </a:solidFill>
                <a:latin typeface="Noto Sans JP" pitchFamily="34" charset="0"/>
                <a:ea typeface="Noto Sans JP" pitchFamily="34" charset="-122"/>
                <a:cs typeface="Noto Sans JP" pitchFamily="34" charset="-120"/>
              </a:rPr>
              <a:t>供給体制：「会社＋基地＋農家」モデル</a:t>
            </a:r>
            <a:endParaRPr lang="en-US" sz="1200" dirty="0"/>
          </a:p>
        </p:txBody>
      </p:sp>
      <p:sp>
        <p:nvSpPr>
          <p:cNvPr id="42" name="Shape 33"/>
          <p:cNvSpPr/>
          <p:nvPr/>
        </p:nvSpPr>
        <p:spPr>
          <a:xfrm>
            <a:off x="4800600" y="5298948"/>
            <a:ext cx="1362456" cy="886054"/>
          </a:xfrm>
          <a:prstGeom prst="roundRect">
            <a:avLst>
              <a:gd name="adj" fmla="val 8877"/>
            </a:avLst>
          </a:prstGeom>
          <a:solidFill>
            <a:srgbClr val="FFFFFF"/>
          </a:solidFill>
          <a:ln w="12700">
            <a:solidFill>
              <a:srgbClr val="D1D5DB"/>
            </a:solidFill>
            <a:prstDash val="solid"/>
          </a:ln>
          <a:effectLst>
            <a:outerShdw sx="100000" sy="100000" kx="0" ky="0" algn="bl" rotWithShape="0" blurRad="38100" dist="25400" dir="5400000">
              <a:srgbClr val="000000">
                <a:alpha val="5000"/>
              </a:srgbClr>
            </a:outerShdw>
          </a:effectLst>
        </p:spPr>
      </p:sp>
      <p:pic>
        <p:nvPicPr>
          <p:cNvPr id="43" name="Image 7" descr="preencoded.png">    </p:cNvPr>
          <p:cNvPicPr>
            <a:picLocks noChangeAspect="1"/>
          </p:cNvPicPr>
          <p:nvPr/>
        </p:nvPicPr>
        <p:blipFill>
          <a:blip r:embed="rId8"/>
          <a:srcRect l="-195958" r="-195958" t="0" b="0"/>
          <a:stretch/>
        </p:blipFill>
        <p:spPr>
          <a:xfrm>
            <a:off x="4953305" y="5432450"/>
            <a:ext cx="1057046" cy="171907"/>
          </a:xfrm>
          <a:prstGeom prst="rect">
            <a:avLst/>
          </a:prstGeom>
        </p:spPr>
      </p:pic>
      <p:sp>
        <p:nvSpPr>
          <p:cNvPr id="44" name="Text 34"/>
          <p:cNvSpPr txBox="1"/>
          <p:nvPr/>
        </p:nvSpPr>
        <p:spPr>
          <a:xfrm>
            <a:off x="4953305" y="5632704"/>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JP" pitchFamily="34" charset="0"/>
                <a:ea typeface="Noto Sans JP" pitchFamily="34" charset="-122"/>
                <a:cs typeface="Noto Sans JP" pitchFamily="34" charset="-120"/>
              </a:rPr>
              <a:t>契約農家</a:t>
            </a:r>
            <a:endParaRPr lang="en-US" sz="900" dirty="0"/>
          </a:p>
        </p:txBody>
      </p:sp>
      <p:sp>
        <p:nvSpPr>
          <p:cNvPr id="45" name="Text 35"/>
          <p:cNvSpPr txBox="1"/>
          <p:nvPr/>
        </p:nvSpPr>
        <p:spPr>
          <a:xfrm>
            <a:off x="4953305" y="5928970"/>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JP" pitchFamily="34" charset="0"/>
                <a:ea typeface="Noto Sans JP" pitchFamily="34" charset="-122"/>
                <a:cs typeface="Noto Sans JP" pitchFamily="34" charset="-120"/>
              </a:rPr>
              <a:t>基地栽培</a:t>
            </a:r>
            <a:endParaRPr lang="en-US" sz="900" dirty="0"/>
          </a:p>
        </p:txBody>
      </p:sp>
      <p:pic>
        <p:nvPicPr>
          <p:cNvPr id="46" name="Image 8" descr="preencoded.png">    </p:cNvPr>
          <p:cNvPicPr>
            <a:picLocks noChangeAspect="1"/>
          </p:cNvPicPr>
          <p:nvPr/>
        </p:nvPicPr>
        <p:blipFill>
          <a:blip r:embed="rId9"/>
          <a:srcRect l="-2571" r="-2571" t="0" b="0"/>
          <a:stretch/>
        </p:blipFill>
        <p:spPr>
          <a:xfrm>
            <a:off x="6305702" y="5688482"/>
            <a:ext cx="105156" cy="114300"/>
          </a:xfrm>
          <a:prstGeom prst="rect">
            <a:avLst/>
          </a:prstGeom>
        </p:spPr>
      </p:pic>
      <p:sp>
        <p:nvSpPr>
          <p:cNvPr id="47" name="Shape 36"/>
          <p:cNvSpPr/>
          <p:nvPr/>
        </p:nvSpPr>
        <p:spPr>
          <a:xfrm>
            <a:off x="6553505" y="5298948"/>
            <a:ext cx="1362456" cy="886054"/>
          </a:xfrm>
          <a:prstGeom prst="roundRect">
            <a:avLst>
              <a:gd name="adj" fmla="val 8877"/>
            </a:avLst>
          </a:prstGeom>
          <a:solidFill>
            <a:srgbClr val="ECFDF5"/>
          </a:solidFill>
          <a:ln w="12700">
            <a:solidFill>
              <a:srgbClr val="10B981"/>
            </a:solidFill>
            <a:prstDash val="solid"/>
          </a:ln>
          <a:effectLst>
            <a:outerShdw sx="100000" sy="100000" kx="0" ky="0" algn="bl" rotWithShape="0" blurRad="38100" dist="25400" dir="5400000">
              <a:srgbClr val="000000">
                <a:alpha val="5000"/>
              </a:srgbClr>
            </a:outerShdw>
          </a:effectLst>
        </p:spPr>
      </p:sp>
      <p:pic>
        <p:nvPicPr>
          <p:cNvPr id="48" name="Image 9" descr="preencoded.png">    </p:cNvPr>
          <p:cNvPicPr>
            <a:picLocks noChangeAspect="1"/>
          </p:cNvPicPr>
          <p:nvPr/>
        </p:nvPicPr>
        <p:blipFill>
          <a:blip r:embed="rId10"/>
          <a:srcRect l="-195958" r="-195958" t="0" b="0"/>
          <a:stretch/>
        </p:blipFill>
        <p:spPr>
          <a:xfrm>
            <a:off x="6705295" y="5432450"/>
            <a:ext cx="1057046" cy="171907"/>
          </a:xfrm>
          <a:prstGeom prst="rect">
            <a:avLst/>
          </a:prstGeom>
        </p:spPr>
      </p:pic>
      <p:sp>
        <p:nvSpPr>
          <p:cNvPr id="49" name="Text 37"/>
          <p:cNvSpPr txBox="1"/>
          <p:nvPr/>
        </p:nvSpPr>
        <p:spPr>
          <a:xfrm>
            <a:off x="6705295" y="5632704"/>
            <a:ext cx="1143000" cy="152705"/>
          </a:xfrm>
          <a:prstGeom prst="rect">
            <a:avLst/>
          </a:prstGeom>
          <a:noFill/>
          <a:ln/>
        </p:spPr>
        <p:txBody>
          <a:bodyPr wrap="square" lIns="0" tIns="0" rIns="0" bIns="0" rtlCol="0" anchor="ctr"/>
          <a:lstStyle/>
          <a:p>
            <a:pPr algn="ctr" indent="0" marL="0">
              <a:buNone/>
            </a:pPr>
            <a:r>
              <a:rPr lang="en-US" sz="900" b="1" dirty="0">
                <a:solidFill>
                  <a:srgbClr val="047857"/>
                </a:solidFill>
                <a:latin typeface="Noto Sans JP" pitchFamily="34" charset="0"/>
                <a:ea typeface="Noto Sans JP" pitchFamily="34" charset="-122"/>
                <a:cs typeface="Noto Sans JP" pitchFamily="34" charset="-120"/>
              </a:rPr>
              <a:t>森美達</a:t>
            </a:r>
            <a:endParaRPr lang="en-US" sz="900" dirty="0"/>
          </a:p>
        </p:txBody>
      </p:sp>
      <p:sp>
        <p:nvSpPr>
          <p:cNvPr id="50" name="Text 38"/>
          <p:cNvSpPr txBox="1"/>
          <p:nvPr/>
        </p:nvSpPr>
        <p:spPr>
          <a:xfrm>
            <a:off x="6705295" y="5928970"/>
            <a:ext cx="1143000" cy="152705"/>
          </a:xfrm>
          <a:prstGeom prst="rect">
            <a:avLst/>
          </a:prstGeom>
          <a:noFill/>
          <a:ln/>
        </p:spPr>
        <p:txBody>
          <a:bodyPr wrap="square" lIns="0" tIns="0" rIns="0" bIns="0" rtlCol="0" anchor="ctr"/>
          <a:lstStyle/>
          <a:p>
            <a:pPr algn="ctr" indent="0" marL="0">
              <a:buNone/>
            </a:pPr>
            <a:r>
              <a:rPr lang="en-US" sz="900" b="1" dirty="0">
                <a:solidFill>
                  <a:srgbClr val="047857"/>
                </a:solidFill>
                <a:latin typeface="Noto Sans JP" pitchFamily="34" charset="0"/>
                <a:ea typeface="Noto Sans JP" pitchFamily="34" charset="-122"/>
                <a:cs typeface="Noto Sans JP" pitchFamily="34" charset="-120"/>
              </a:rPr>
              <a:t>抽出・加工</a:t>
            </a:r>
            <a:endParaRPr lang="en-US" sz="900" dirty="0"/>
          </a:p>
        </p:txBody>
      </p:sp>
      <p:pic>
        <p:nvPicPr>
          <p:cNvPr id="51" name="Image 10" descr="preencoded.png">    </p:cNvPr>
          <p:cNvPicPr>
            <a:picLocks noChangeAspect="1"/>
          </p:cNvPicPr>
          <p:nvPr/>
        </p:nvPicPr>
        <p:blipFill>
          <a:blip r:embed="rId11"/>
          <a:srcRect l="-2571" r="-2571" t="0" b="0"/>
          <a:stretch/>
        </p:blipFill>
        <p:spPr>
          <a:xfrm>
            <a:off x="8058607" y="5688482"/>
            <a:ext cx="105156" cy="114300"/>
          </a:xfrm>
          <a:prstGeom prst="rect">
            <a:avLst/>
          </a:prstGeom>
        </p:spPr>
      </p:pic>
      <p:sp>
        <p:nvSpPr>
          <p:cNvPr id="52" name="Shape 39"/>
          <p:cNvSpPr/>
          <p:nvPr/>
        </p:nvSpPr>
        <p:spPr>
          <a:xfrm>
            <a:off x="8305495" y="5298948"/>
            <a:ext cx="1362456" cy="886054"/>
          </a:xfrm>
          <a:prstGeom prst="roundRect">
            <a:avLst>
              <a:gd name="adj" fmla="val 8877"/>
            </a:avLst>
          </a:prstGeom>
          <a:solidFill>
            <a:srgbClr val="FFFFFF"/>
          </a:solidFill>
          <a:ln w="12700">
            <a:solidFill>
              <a:srgbClr val="D1D5DB"/>
            </a:solidFill>
            <a:prstDash val="solid"/>
          </a:ln>
          <a:effectLst>
            <a:outerShdw sx="100000" sy="100000" kx="0" ky="0" algn="bl" rotWithShape="0" blurRad="38100" dist="25400" dir="5400000">
              <a:srgbClr val="000000">
                <a:alpha val="5000"/>
              </a:srgbClr>
            </a:outerShdw>
          </a:effectLst>
        </p:spPr>
      </p:sp>
      <p:pic>
        <p:nvPicPr>
          <p:cNvPr id="53" name="Image 11" descr="preencoded.png">    </p:cNvPr>
          <p:cNvPicPr>
            <a:picLocks noChangeAspect="1"/>
          </p:cNvPicPr>
          <p:nvPr/>
        </p:nvPicPr>
        <p:blipFill>
          <a:blip r:embed="rId12"/>
          <a:srcRect l="-257447" r="-257447" t="0" b="0"/>
          <a:stretch/>
        </p:blipFill>
        <p:spPr>
          <a:xfrm>
            <a:off x="8458200" y="5432450"/>
            <a:ext cx="1057046" cy="171907"/>
          </a:xfrm>
          <a:prstGeom prst="rect">
            <a:avLst/>
          </a:prstGeom>
        </p:spPr>
      </p:pic>
      <p:sp>
        <p:nvSpPr>
          <p:cNvPr id="54" name="Text 40"/>
          <p:cNvSpPr txBox="1"/>
          <p:nvPr/>
        </p:nvSpPr>
        <p:spPr>
          <a:xfrm>
            <a:off x="8458200" y="5632704"/>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JP" pitchFamily="34" charset="0"/>
                <a:ea typeface="Noto Sans JP" pitchFamily="34" charset="-122"/>
                <a:cs typeface="Noto Sans JP" pitchFamily="34" charset="-120"/>
              </a:rPr>
              <a:t>品質管理</a:t>
            </a:r>
            <a:endParaRPr lang="en-US" sz="900" dirty="0"/>
          </a:p>
        </p:txBody>
      </p:sp>
      <p:sp>
        <p:nvSpPr>
          <p:cNvPr id="55" name="Text 41"/>
          <p:cNvSpPr txBox="1"/>
          <p:nvPr/>
        </p:nvSpPr>
        <p:spPr>
          <a:xfrm>
            <a:off x="8458200" y="5928970"/>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JP" pitchFamily="34" charset="0"/>
                <a:ea typeface="Noto Sans JP" pitchFamily="34" charset="-122"/>
                <a:cs typeface="Noto Sans JP" pitchFamily="34" charset="-120"/>
              </a:rPr>
              <a:t>トレーサビリティ</a:t>
            </a:r>
            <a:endParaRPr lang="en-US" sz="900" dirty="0"/>
          </a:p>
        </p:txBody>
      </p:sp>
      <p:pic>
        <p:nvPicPr>
          <p:cNvPr id="56" name="Image 12" descr="preencoded.png">    </p:cNvPr>
          <p:cNvPicPr>
            <a:picLocks noChangeAspect="1"/>
          </p:cNvPicPr>
          <p:nvPr/>
        </p:nvPicPr>
        <p:blipFill>
          <a:blip r:embed="rId13"/>
          <a:srcRect l="-2571" r="-2571" t="0" b="0"/>
          <a:stretch/>
        </p:blipFill>
        <p:spPr>
          <a:xfrm>
            <a:off x="9810598" y="5688482"/>
            <a:ext cx="105156" cy="114300"/>
          </a:xfrm>
          <a:prstGeom prst="rect">
            <a:avLst/>
          </a:prstGeom>
        </p:spPr>
      </p:pic>
      <p:sp>
        <p:nvSpPr>
          <p:cNvPr id="57" name="Shape 42"/>
          <p:cNvSpPr/>
          <p:nvPr/>
        </p:nvSpPr>
        <p:spPr>
          <a:xfrm>
            <a:off x="10058400" y="5298948"/>
            <a:ext cx="1362456" cy="886054"/>
          </a:xfrm>
          <a:prstGeom prst="roundRect">
            <a:avLst>
              <a:gd name="adj" fmla="val 8877"/>
            </a:avLst>
          </a:prstGeom>
          <a:solidFill>
            <a:srgbClr val="FFFFFF"/>
          </a:solidFill>
          <a:ln w="12700">
            <a:solidFill>
              <a:srgbClr val="D1D5DB"/>
            </a:solidFill>
            <a:prstDash val="solid"/>
          </a:ln>
          <a:effectLst>
            <a:outerShdw sx="100000" sy="100000" kx="0" ky="0" algn="bl" rotWithShape="0" blurRad="38100" dist="25400" dir="5400000">
              <a:srgbClr val="000000">
                <a:alpha val="5000"/>
              </a:srgbClr>
            </a:outerShdw>
          </a:effectLst>
        </p:spPr>
      </p:sp>
      <p:pic>
        <p:nvPicPr>
          <p:cNvPr id="58" name="Image 13" descr="preencoded.png">    </p:cNvPr>
          <p:cNvPicPr>
            <a:picLocks noChangeAspect="1"/>
          </p:cNvPicPr>
          <p:nvPr/>
        </p:nvPicPr>
        <p:blipFill>
          <a:blip r:embed="rId14"/>
          <a:srcRect l="-257447" r="-257447" t="0" b="0"/>
          <a:stretch/>
        </p:blipFill>
        <p:spPr>
          <a:xfrm>
            <a:off x="10211105" y="5432450"/>
            <a:ext cx="1057046" cy="171907"/>
          </a:xfrm>
          <a:prstGeom prst="rect">
            <a:avLst/>
          </a:prstGeom>
        </p:spPr>
      </p:pic>
      <p:sp>
        <p:nvSpPr>
          <p:cNvPr id="59" name="Text 43"/>
          <p:cNvSpPr txBox="1"/>
          <p:nvPr/>
        </p:nvSpPr>
        <p:spPr>
          <a:xfrm>
            <a:off x="10211105" y="5632704"/>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JP" pitchFamily="34" charset="0"/>
                <a:ea typeface="Noto Sans JP" pitchFamily="34" charset="-122"/>
                <a:cs typeface="Noto Sans JP" pitchFamily="34" charset="-120"/>
              </a:rPr>
              <a:t>世界市場</a:t>
            </a:r>
            <a:endParaRPr lang="en-US" sz="900" dirty="0"/>
          </a:p>
        </p:txBody>
      </p:sp>
      <p:sp>
        <p:nvSpPr>
          <p:cNvPr id="60" name="Text 44"/>
          <p:cNvSpPr txBox="1"/>
          <p:nvPr/>
        </p:nvSpPr>
        <p:spPr>
          <a:xfrm>
            <a:off x="10211105" y="5928970"/>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JP" pitchFamily="34" charset="0"/>
                <a:ea typeface="Noto Sans JP" pitchFamily="34" charset="-122"/>
                <a:cs typeface="Noto Sans JP" pitchFamily="34" charset="-120"/>
              </a:rPr>
              <a:t>日本市場</a:t>
            </a:r>
            <a:endParaRPr lang="en-US" sz="900" dirty="0"/>
          </a:p>
        </p:txBody>
      </p:sp>
      <p:sp>
        <p:nvSpPr>
          <p:cNvPr id="61" name="Shape 45"/>
          <p:cNvSpPr/>
          <p:nvPr/>
        </p:nvSpPr>
        <p:spPr>
          <a:xfrm>
            <a:off x="4600346" y="6525158"/>
            <a:ext cx="7019849" cy="457200"/>
          </a:xfrm>
          <a:prstGeom prst="roundRect">
            <a:avLst>
              <a:gd name="adj" fmla="val 33333"/>
            </a:avLst>
          </a:prstGeom>
          <a:solidFill>
            <a:srgbClr val="065F46"/>
          </a:solidFill>
          <a:ln/>
        </p:spPr>
      </p:sp>
      <p:sp>
        <p:nvSpPr>
          <p:cNvPr id="62" name="Text 46"/>
          <p:cNvSpPr txBox="1"/>
          <p:nvPr/>
        </p:nvSpPr>
        <p:spPr>
          <a:xfrm>
            <a:off x="4839005" y="6639458"/>
            <a:ext cx="2524658" cy="219456"/>
          </a:xfrm>
          <a:prstGeom prst="rect">
            <a:avLst/>
          </a:prstGeom>
          <a:noFill/>
          <a:ln/>
        </p:spPr>
        <p:txBody>
          <a:bodyPr wrap="square" lIns="0" tIns="0" rIns="0" bIns="0" rtlCol="0" anchor="ctr"/>
          <a:lstStyle/>
          <a:p>
            <a:pPr algn="l" indent="0" marL="0">
              <a:buNone/>
            </a:pPr>
            <a:r>
              <a:rPr lang="en-US" sz="1200" b="1" dirty="0">
                <a:solidFill>
                  <a:srgbClr val="FFFFFF"/>
                </a:solidFill>
                <a:latin typeface="Noto Serif JP" pitchFamily="34" charset="0"/>
                <a:ea typeface="Noto Serif JP" pitchFamily="34" charset="-122"/>
                <a:cs typeface="Noto Serif JP" pitchFamily="34" charset="-120"/>
              </a:rPr>
              <a:t>「世界に、雲南の香りを届ける」</a:t>
            </a:r>
            <a:endParaRPr lang="en-US" sz="1200" dirty="0"/>
          </a:p>
        </p:txBody>
      </p:sp>
      <p:sp>
        <p:nvSpPr>
          <p:cNvPr id="63" name="Text 47"/>
          <p:cNvSpPr txBox="1"/>
          <p:nvPr/>
        </p:nvSpPr>
        <p:spPr>
          <a:xfrm>
            <a:off x="9945014" y="6675120"/>
            <a:ext cx="1516990" cy="152705"/>
          </a:xfrm>
          <a:prstGeom prst="rect">
            <a:avLst/>
          </a:prstGeom>
          <a:noFill/>
          <a:ln/>
        </p:spPr>
        <p:txBody>
          <a:bodyPr wrap="square" lIns="0" tIns="0" rIns="0" bIns="0" rtlCol="0" anchor="ctr"/>
          <a:lstStyle/>
          <a:p>
            <a:pPr algn="l" indent="0" marL="0">
              <a:buNone/>
            </a:pPr>
            <a:r>
              <a:rPr lang="en-US" sz="800" dirty="0">
                <a:solidFill>
                  <a:srgbClr val="FFFFFF">
                    <a:alpha val="90000"/>
                  </a:srgbClr>
                </a:solidFill>
                <a:latin typeface="Noto Sans JP" pitchFamily="34" charset="0"/>
                <a:ea typeface="Noto Sans JP" pitchFamily="34" charset="-122"/>
                <a:cs typeface="Noto Sans JP" pitchFamily="34" charset="-120"/>
              </a:rPr>
              <a:t>Green · Natural · Sustainable</a:t>
            </a:r>
            <a:endParaRPr lang="en-US" sz="800" dirty="0"/>
          </a:p>
        </p:txBody>
      </p:sp>
      <p:sp>
        <p:nvSpPr>
          <p:cNvPr id="64" name="Text 48"/>
          <p:cNvSpPr txBox="1"/>
          <p:nvPr/>
        </p:nvSpPr>
        <p:spPr>
          <a:xfrm>
            <a:off x="819302" y="1723644"/>
            <a:ext cx="1215238" cy="295351"/>
          </a:xfrm>
          <a:prstGeom prst="rect">
            <a:avLst/>
          </a:prstGeom>
          <a:noFill/>
          <a:ln/>
        </p:spPr>
        <p:txBody>
          <a:bodyPr wrap="square" lIns="0" tIns="0" rIns="0" bIns="0" rtlCol="0" anchor="ctr"/>
          <a:lstStyle/>
          <a:p>
            <a:pPr algn="l" indent="0" marL="0">
              <a:buNone/>
            </a:pPr>
            <a:r>
              <a:rPr lang="en-US" sz="1600" b="1" dirty="0">
                <a:solidFill>
                  <a:srgbClr val="064E3B"/>
                </a:solidFill>
                <a:latin typeface="Noto Serif JP" pitchFamily="34" charset="0"/>
                <a:ea typeface="Noto Serif JP" pitchFamily="34" charset="-122"/>
                <a:cs typeface="Noto Serif JP" pitchFamily="34" charset="-120"/>
              </a:rPr>
              <a:t>雲南森美達</a:t>
            </a:r>
            <a:endParaRPr lang="en-US" sz="1600" dirty="0"/>
          </a:p>
        </p:txBody>
      </p:sp>
      <p:sp>
        <p:nvSpPr>
          <p:cNvPr id="65" name="Text 49"/>
          <p:cNvSpPr txBox="1"/>
          <p:nvPr/>
        </p:nvSpPr>
        <p:spPr>
          <a:xfrm>
            <a:off x="819302" y="1996135"/>
            <a:ext cx="2262226" cy="295351"/>
          </a:xfrm>
          <a:prstGeom prst="rect">
            <a:avLst/>
          </a:prstGeom>
          <a:noFill/>
          <a:ln/>
        </p:spPr>
        <p:txBody>
          <a:bodyPr wrap="square" lIns="0" tIns="0" rIns="0" bIns="0" rtlCol="0" anchor="ctr"/>
          <a:lstStyle/>
          <a:p>
            <a:pPr algn="l" indent="0" marL="0">
              <a:buNone/>
            </a:pPr>
            <a:r>
              <a:rPr lang="en-US" sz="1600" b="1" dirty="0">
                <a:solidFill>
                  <a:srgbClr val="064E3B"/>
                </a:solidFill>
                <a:latin typeface="Noto Serif JP" pitchFamily="34" charset="0"/>
                <a:ea typeface="Noto Serif JP" pitchFamily="34" charset="-122"/>
                <a:cs typeface="Noto Serif JP" pitchFamily="34" charset="-120"/>
              </a:rPr>
              <a:t>生物科技股份有限公司</a:t>
            </a:r>
            <a:endParaRPr lang="en-US" sz="1600" dirty="0"/>
          </a:p>
        </p:txBody>
      </p:sp>
      <p:sp>
        <p:nvSpPr>
          <p:cNvPr id="66" name="Text 50"/>
          <p:cNvSpPr txBox="1"/>
          <p:nvPr/>
        </p:nvSpPr>
        <p:spPr>
          <a:xfrm>
            <a:off x="819302" y="2430475"/>
            <a:ext cx="3312871" cy="181051"/>
          </a:xfrm>
          <a:prstGeom prst="rect">
            <a:avLst/>
          </a:prstGeom>
          <a:noFill/>
          <a:ln/>
        </p:spPr>
        <p:txBody>
          <a:bodyPr wrap="square" lIns="0" tIns="0" rIns="0" bIns="0" rtlCol="0" anchor="ctr"/>
          <a:lstStyle/>
          <a:p>
            <a:pPr algn="l" indent="0" marL="0">
              <a:buNone/>
            </a:pPr>
            <a:r>
              <a:rPr lang="en-US" sz="900" dirty="0">
                <a:solidFill>
                  <a:srgbClr val="374151"/>
                </a:solidFill>
                <a:latin typeface="Noto Sans JP" pitchFamily="34" charset="0"/>
                <a:ea typeface="Noto Sans JP" pitchFamily="34" charset="-122"/>
                <a:cs typeface="Noto Sans JP" pitchFamily="34" charset="-120"/>
              </a:rPr>
              <a:t>天然香原料分野において長年の実績を持つハイテク企業。</a:t>
            </a:r>
            <a:endParaRPr lang="en-US" sz="900" dirty="0"/>
          </a:p>
        </p:txBody>
      </p:sp>
      <p:sp>
        <p:nvSpPr>
          <p:cNvPr id="67" name="Text 51"/>
          <p:cNvSpPr txBox="1"/>
          <p:nvPr/>
        </p:nvSpPr>
        <p:spPr>
          <a:xfrm>
            <a:off x="819302" y="2628900"/>
            <a:ext cx="3322015" cy="581558"/>
          </a:xfrm>
          <a:prstGeom prst="rect">
            <a:avLst/>
          </a:prstGeom>
          <a:noFill/>
          <a:ln/>
        </p:spPr>
        <p:txBody>
          <a:bodyPr wrap="square" lIns="0" tIns="0" rIns="0" bIns="0" rtlCol="0" anchor="ctr"/>
          <a:lstStyle/>
          <a:p>
            <a:pPr algn="l" indent="0" marL="0">
              <a:buNone/>
            </a:pPr>
            <a:r>
              <a:rPr lang="en-US" sz="900" dirty="0">
                <a:solidFill>
                  <a:srgbClr val="374151"/>
                </a:solidFill>
                <a:latin typeface="Noto Sans JP" pitchFamily="34" charset="0"/>
                <a:ea typeface="Noto Sans JP" pitchFamily="34" charset="-122"/>
                <a:cs typeface="Noto Sans JP" pitchFamily="34" charset="-120"/>
              </a:rPr>
              <a:t>研究開発・栽培・抽出・精密加工・国際貿易を一体化し、世界中のトップブランドへ高品質な原料を供給しています。</a:t>
            </a:r>
            <a:endParaRPr lang="en-US" sz="900" dirty="0"/>
          </a:p>
        </p:txBody>
      </p:sp>
      <p:sp>
        <p:nvSpPr>
          <p:cNvPr id="68" name="Shape 52"/>
          <p:cNvSpPr/>
          <p:nvPr/>
        </p:nvSpPr>
        <p:spPr>
          <a:xfrm>
            <a:off x="819302" y="4335170"/>
            <a:ext cx="3247949" cy="657454"/>
          </a:xfrm>
          <a:prstGeom prst="roundRect">
            <a:avLst>
              <a:gd name="adj" fmla="val 16125"/>
            </a:avLst>
          </a:prstGeom>
          <a:solidFill>
            <a:srgbClr val="FFFFFF"/>
          </a:solidFill>
          <a:ln/>
          <a:effectLst>
            <a:outerShdw sx="100000" sy="100000" kx="0" ky="0" algn="bl" rotWithShape="0" blurRad="38100" dist="25400" dir="5400000">
              <a:srgbClr val="000000">
                <a:alpha val="5000"/>
              </a:srgbClr>
            </a:outerShdw>
          </a:effectLst>
        </p:spPr>
      </p:sp>
      <p:sp>
        <p:nvSpPr>
          <p:cNvPr id="69" name="Shape 53"/>
          <p:cNvSpPr/>
          <p:nvPr/>
        </p:nvSpPr>
        <p:spPr>
          <a:xfrm>
            <a:off x="819302" y="4335170"/>
            <a:ext cx="38405" cy="657454"/>
          </a:xfrm>
          <a:prstGeom prst="rect">
            <a:avLst/>
          </a:prstGeom>
          <a:solidFill>
            <a:srgbClr val="10B981"/>
          </a:solidFill>
          <a:ln/>
        </p:spPr>
      </p:sp>
      <p:sp>
        <p:nvSpPr>
          <p:cNvPr id="70" name="Shape 54"/>
          <p:cNvSpPr/>
          <p:nvPr/>
        </p:nvSpPr>
        <p:spPr>
          <a:xfrm>
            <a:off x="819302" y="5129784"/>
            <a:ext cx="3247949" cy="809244"/>
          </a:xfrm>
          <a:prstGeom prst="roundRect">
            <a:avLst>
              <a:gd name="adj" fmla="val 10635"/>
            </a:avLst>
          </a:prstGeom>
          <a:solidFill>
            <a:srgbClr val="FFFFFF"/>
          </a:solidFill>
          <a:ln/>
          <a:effectLst>
            <a:outerShdw sx="100000" sy="100000" kx="0" ky="0" algn="bl" rotWithShape="0" blurRad="38100" dist="25400" dir="5400000">
              <a:srgbClr val="000000">
                <a:alpha val="5000"/>
              </a:srgbClr>
            </a:outerShdw>
          </a:effectLst>
        </p:spPr>
      </p:sp>
      <p:sp>
        <p:nvSpPr>
          <p:cNvPr id="71" name="Shape 55"/>
          <p:cNvSpPr/>
          <p:nvPr/>
        </p:nvSpPr>
        <p:spPr>
          <a:xfrm>
            <a:off x="819302" y="5129784"/>
            <a:ext cx="38405" cy="809244"/>
          </a:xfrm>
          <a:prstGeom prst="rect">
            <a:avLst/>
          </a:prstGeom>
          <a:solidFill>
            <a:srgbClr val="10B981"/>
          </a:solidFill>
          <a:ln/>
        </p:spPr>
      </p:sp>
      <p:sp>
        <p:nvSpPr>
          <p:cNvPr id="72" name="Shape 56"/>
          <p:cNvSpPr/>
          <p:nvPr/>
        </p:nvSpPr>
        <p:spPr>
          <a:xfrm>
            <a:off x="819302" y="6082589"/>
            <a:ext cx="3247949" cy="657454"/>
          </a:xfrm>
          <a:prstGeom prst="roundRect">
            <a:avLst>
              <a:gd name="adj" fmla="val 16125"/>
            </a:avLst>
          </a:prstGeom>
          <a:solidFill>
            <a:srgbClr val="FFFFFF"/>
          </a:solidFill>
          <a:ln/>
          <a:effectLst>
            <a:outerShdw sx="100000" sy="100000" kx="0" ky="0" algn="bl" rotWithShape="0" blurRad="38100" dist="25400" dir="5400000">
              <a:srgbClr val="000000">
                <a:alpha val="5000"/>
              </a:srgbClr>
            </a:outerShdw>
          </a:effectLst>
        </p:spPr>
      </p:sp>
      <p:sp>
        <p:nvSpPr>
          <p:cNvPr id="73" name="Shape 57"/>
          <p:cNvSpPr/>
          <p:nvPr/>
        </p:nvSpPr>
        <p:spPr>
          <a:xfrm>
            <a:off x="819302" y="6082589"/>
            <a:ext cx="38405" cy="657454"/>
          </a:xfrm>
          <a:prstGeom prst="rect">
            <a:avLst/>
          </a:prstGeom>
          <a:solidFill>
            <a:srgbClr val="10B981"/>
          </a:solidFill>
          <a:ln/>
        </p:spPr>
      </p:sp>
      <p:sp>
        <p:nvSpPr>
          <p:cNvPr id="74" name="Text 58"/>
          <p:cNvSpPr txBox="1"/>
          <p:nvPr/>
        </p:nvSpPr>
        <p:spPr>
          <a:xfrm>
            <a:off x="1000354" y="4391863"/>
            <a:ext cx="581558" cy="333756"/>
          </a:xfrm>
          <a:prstGeom prst="rect">
            <a:avLst/>
          </a:prstGeom>
          <a:noFill/>
          <a:ln/>
        </p:spPr>
        <p:txBody>
          <a:bodyPr wrap="square" lIns="0" tIns="0" rIns="0" bIns="0" rtlCol="0" anchor="ctr"/>
          <a:lstStyle/>
          <a:p>
            <a:pPr algn="l" indent="0" marL="0">
              <a:buNone/>
            </a:pPr>
            <a:r>
              <a:rPr lang="en-US" sz="1800" b="1" dirty="0">
                <a:solidFill>
                  <a:srgbClr val="059669"/>
                </a:solidFill>
                <a:latin typeface="Noto Serif JP" pitchFamily="34" charset="0"/>
                <a:ea typeface="Noto Serif JP" pitchFamily="34" charset="-122"/>
                <a:cs typeface="Noto Serif JP" pitchFamily="34" charset="-120"/>
              </a:rPr>
              <a:t>20+</a:t>
            </a:r>
            <a:endParaRPr lang="en-US" sz="1800" dirty="0"/>
          </a:p>
        </p:txBody>
      </p:sp>
      <p:sp>
        <p:nvSpPr>
          <p:cNvPr id="75" name="Text 59"/>
          <p:cNvSpPr txBox="1"/>
          <p:nvPr/>
        </p:nvSpPr>
        <p:spPr>
          <a:xfrm>
            <a:off x="1409090" y="4506163"/>
            <a:ext cx="471830" cy="191110"/>
          </a:xfrm>
          <a:prstGeom prst="rect">
            <a:avLst/>
          </a:prstGeom>
          <a:noFill/>
          <a:ln/>
        </p:spPr>
        <p:txBody>
          <a:bodyPr wrap="square" lIns="0" tIns="0" rIns="0" bIns="0" rtlCol="0" anchor="ctr"/>
          <a:lstStyle/>
          <a:p>
            <a:pPr algn="l" indent="0" marL="0">
              <a:buNone/>
            </a:pPr>
            <a:r>
              <a:rPr lang="en-US" sz="1000" b="1" dirty="0">
                <a:solidFill>
                  <a:srgbClr val="059669"/>
                </a:solidFill>
                <a:latin typeface="Noto Serif JP" pitchFamily="34" charset="0"/>
                <a:ea typeface="Noto Serif JP" pitchFamily="34" charset="-122"/>
                <a:cs typeface="Noto Serif JP" pitchFamily="34" charset="-120"/>
              </a:rPr>
              <a:t>Years</a:t>
            </a:r>
            <a:endParaRPr lang="en-US" sz="1000" dirty="0"/>
          </a:p>
        </p:txBody>
      </p:sp>
      <p:sp>
        <p:nvSpPr>
          <p:cNvPr id="76" name="Text 60"/>
          <p:cNvSpPr txBox="1"/>
          <p:nvPr/>
        </p:nvSpPr>
        <p:spPr>
          <a:xfrm>
            <a:off x="1000354" y="4715561"/>
            <a:ext cx="812902"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JP" pitchFamily="34" charset="0"/>
                <a:ea typeface="Noto Sans JP" pitchFamily="34" charset="-122"/>
                <a:cs typeface="Noto Sans JP" pitchFamily="34" charset="-120"/>
              </a:rPr>
              <a:t>業界実績と信頼</a:t>
            </a:r>
            <a:endParaRPr lang="en-US" sz="800" dirty="0"/>
          </a:p>
        </p:txBody>
      </p:sp>
      <p:sp>
        <p:nvSpPr>
          <p:cNvPr id="77" name="Text 61"/>
          <p:cNvSpPr txBox="1"/>
          <p:nvPr/>
        </p:nvSpPr>
        <p:spPr>
          <a:xfrm>
            <a:off x="1000354" y="5187391"/>
            <a:ext cx="609905" cy="333756"/>
          </a:xfrm>
          <a:prstGeom prst="rect">
            <a:avLst/>
          </a:prstGeom>
          <a:noFill/>
          <a:ln/>
        </p:spPr>
        <p:txBody>
          <a:bodyPr wrap="square" lIns="0" tIns="0" rIns="0" bIns="0" rtlCol="0" anchor="ctr"/>
          <a:lstStyle/>
          <a:p>
            <a:pPr algn="l" indent="0" marL="0">
              <a:buNone/>
            </a:pPr>
            <a:r>
              <a:rPr lang="en-US" sz="1800" b="1" dirty="0">
                <a:solidFill>
                  <a:srgbClr val="059669"/>
                </a:solidFill>
                <a:latin typeface="Noto Serif JP" pitchFamily="34" charset="0"/>
                <a:ea typeface="Noto Serif JP" pitchFamily="34" charset="-122"/>
                <a:cs typeface="Noto Serif JP" pitchFamily="34" charset="-120"/>
              </a:rPr>
              <a:t>Top</a:t>
            </a:r>
            <a:endParaRPr lang="en-US" sz="1800" dirty="0"/>
          </a:p>
        </p:txBody>
      </p:sp>
      <p:sp>
        <p:nvSpPr>
          <p:cNvPr id="78" name="Text 62"/>
          <p:cNvSpPr txBox="1"/>
          <p:nvPr/>
        </p:nvSpPr>
        <p:spPr>
          <a:xfrm>
            <a:off x="1434694" y="5301691"/>
            <a:ext cx="452628" cy="191110"/>
          </a:xfrm>
          <a:prstGeom prst="rect">
            <a:avLst/>
          </a:prstGeom>
          <a:noFill/>
          <a:ln/>
        </p:spPr>
        <p:txBody>
          <a:bodyPr wrap="square" lIns="0" tIns="0" rIns="0" bIns="0" rtlCol="0" anchor="ctr"/>
          <a:lstStyle/>
          <a:p>
            <a:pPr algn="l" indent="0" marL="0">
              <a:buNone/>
            </a:pPr>
            <a:r>
              <a:rPr lang="en-US" sz="1000" b="1" dirty="0">
                <a:solidFill>
                  <a:srgbClr val="059669"/>
                </a:solidFill>
                <a:latin typeface="Noto Serif JP" pitchFamily="34" charset="0"/>
                <a:ea typeface="Noto Serif JP" pitchFamily="34" charset="-122"/>
                <a:cs typeface="Noto Serif JP" pitchFamily="34" charset="-120"/>
              </a:rPr>
              <a:t>Class</a:t>
            </a:r>
            <a:endParaRPr lang="en-US" sz="1000" dirty="0"/>
          </a:p>
        </p:txBody>
      </p:sp>
      <p:sp>
        <p:nvSpPr>
          <p:cNvPr id="79" name="Text 63"/>
          <p:cNvSpPr txBox="1"/>
          <p:nvPr/>
        </p:nvSpPr>
        <p:spPr>
          <a:xfrm>
            <a:off x="1000354" y="5511089"/>
            <a:ext cx="1546250"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JP" pitchFamily="34" charset="0"/>
                <a:ea typeface="Noto Sans JP" pitchFamily="34" charset="-122"/>
                <a:cs typeface="Noto Sans JP" pitchFamily="34" charset="-120"/>
              </a:rPr>
              <a:t>ユーカリ・桂油・ティーツリー</a:t>
            </a:r>
            <a:endParaRPr lang="en-US" sz="800" dirty="0"/>
          </a:p>
        </p:txBody>
      </p:sp>
      <p:sp>
        <p:nvSpPr>
          <p:cNvPr id="80" name="Text 64"/>
          <p:cNvSpPr txBox="1"/>
          <p:nvPr/>
        </p:nvSpPr>
        <p:spPr>
          <a:xfrm>
            <a:off x="1000354" y="5668366"/>
            <a:ext cx="602590"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JP" pitchFamily="34" charset="0"/>
                <a:ea typeface="Noto Sans JP" pitchFamily="34" charset="-122"/>
                <a:cs typeface="Noto Sans JP" pitchFamily="34" charset="-120"/>
              </a:rPr>
              <a:t>世界シェア</a:t>
            </a:r>
            <a:endParaRPr lang="en-US" sz="800" dirty="0"/>
          </a:p>
        </p:txBody>
      </p:sp>
      <p:sp>
        <p:nvSpPr>
          <p:cNvPr id="81" name="Text 65"/>
          <p:cNvSpPr txBox="1"/>
          <p:nvPr/>
        </p:nvSpPr>
        <p:spPr>
          <a:xfrm>
            <a:off x="1000354" y="6140196"/>
            <a:ext cx="705002" cy="333756"/>
          </a:xfrm>
          <a:prstGeom prst="rect">
            <a:avLst/>
          </a:prstGeom>
          <a:noFill/>
          <a:ln/>
        </p:spPr>
        <p:txBody>
          <a:bodyPr wrap="square" lIns="0" tIns="0" rIns="0" bIns="0" rtlCol="0" anchor="ctr"/>
          <a:lstStyle/>
          <a:p>
            <a:pPr algn="l" indent="0" marL="0">
              <a:buNone/>
            </a:pPr>
            <a:r>
              <a:rPr lang="en-US" sz="1800" b="1" dirty="0">
                <a:solidFill>
                  <a:srgbClr val="059669"/>
                </a:solidFill>
                <a:latin typeface="Noto Serif JP" pitchFamily="34" charset="0"/>
                <a:ea typeface="Noto Serif JP" pitchFamily="34" charset="-122"/>
                <a:cs typeface="Noto Serif JP" pitchFamily="34" charset="-120"/>
              </a:rPr>
              <a:t>10k+</a:t>
            </a:r>
            <a:endParaRPr lang="en-US" sz="1800" dirty="0"/>
          </a:p>
        </p:txBody>
      </p:sp>
      <p:sp>
        <p:nvSpPr>
          <p:cNvPr id="82" name="Text 66"/>
          <p:cNvSpPr txBox="1"/>
          <p:nvPr/>
        </p:nvSpPr>
        <p:spPr>
          <a:xfrm>
            <a:off x="1528877" y="6254496"/>
            <a:ext cx="319126" cy="191110"/>
          </a:xfrm>
          <a:prstGeom prst="rect">
            <a:avLst/>
          </a:prstGeom>
          <a:noFill/>
          <a:ln/>
        </p:spPr>
        <p:txBody>
          <a:bodyPr wrap="square" lIns="0" tIns="0" rIns="0" bIns="0" rtlCol="0" anchor="ctr"/>
          <a:lstStyle/>
          <a:p>
            <a:pPr algn="l" indent="0" marL="0">
              <a:buNone/>
            </a:pPr>
            <a:r>
              <a:rPr lang="en-US" sz="1000" b="1" dirty="0">
                <a:solidFill>
                  <a:srgbClr val="059669"/>
                </a:solidFill>
                <a:latin typeface="Noto Serif JP" pitchFamily="34" charset="0"/>
                <a:ea typeface="Noto Serif JP" pitchFamily="34" charset="-122"/>
                <a:cs typeface="Noto Serif JP" pitchFamily="34" charset="-120"/>
              </a:rPr>
              <a:t>Mu</a:t>
            </a:r>
            <a:endParaRPr lang="en-US" sz="1000" dirty="0"/>
          </a:p>
        </p:txBody>
      </p:sp>
      <p:sp>
        <p:nvSpPr>
          <p:cNvPr id="83" name="Text 67"/>
          <p:cNvSpPr txBox="1"/>
          <p:nvPr/>
        </p:nvSpPr>
        <p:spPr>
          <a:xfrm>
            <a:off x="1000354" y="6463894"/>
            <a:ext cx="1431950"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JP" pitchFamily="34" charset="0"/>
                <a:ea typeface="Noto Sans JP" pitchFamily="34" charset="-122"/>
                <a:cs typeface="Noto Sans JP" pitchFamily="34" charset="-120"/>
              </a:rPr>
              <a:t>自社栽培基地面積 (約670ha)</a:t>
            </a:r>
            <a:endParaRPr lang="en-US" sz="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3F4F6"/>
          </a:solidFill>
          <a:ln/>
        </p:spPr>
      </p:sp>
      <p:sp>
        <p:nvSpPr>
          <p:cNvPr id="3" name="Shape 1"/>
          <p:cNvSpPr/>
          <p:nvPr/>
        </p:nvSpPr>
        <p:spPr>
          <a:xfrm>
            <a:off x="0" y="0"/>
            <a:ext cx="12191695" cy="6858000"/>
          </a:xfrm>
          <a:prstGeom prst="rect">
            <a:avLst/>
          </a:prstGeom>
          <a:solidFill>
            <a:srgbClr val="FFFFFF"/>
          </a:solidFill>
          <a:ln/>
        </p:spPr>
      </p:sp>
      <p:sp>
        <p:nvSpPr>
          <p:cNvPr id="4" name="Shape 2"/>
          <p:cNvSpPr/>
          <p:nvPr/>
        </p:nvSpPr>
        <p:spPr>
          <a:xfrm>
            <a:off x="571500" y="1038758"/>
            <a:ext cx="11048695" cy="9144"/>
          </a:xfrm>
          <a:prstGeom prst="rect">
            <a:avLst/>
          </a:prstGeom>
          <a:solidFill>
            <a:srgbClr val="E5E7EB"/>
          </a:solidFill>
          <a:ln/>
        </p:spPr>
      </p:sp>
      <p:sp>
        <p:nvSpPr>
          <p:cNvPr id="5" name="Text 3"/>
          <p:cNvSpPr txBox="1"/>
          <p:nvPr/>
        </p:nvSpPr>
        <p:spPr>
          <a:xfrm>
            <a:off x="571500" y="381305"/>
            <a:ext cx="1400861"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JP" pitchFamily="34" charset="0"/>
                <a:ea typeface="Noto Sans JP" pitchFamily="34" charset="-122"/>
                <a:cs typeface="Noto Sans JP" pitchFamily="34" charset="-120"/>
              </a:rPr>
              <a:t>MARKET POSITION</a:t>
            </a:r>
            <a:endParaRPr lang="en-US" sz="900" dirty="0"/>
          </a:p>
        </p:txBody>
      </p:sp>
      <p:sp>
        <p:nvSpPr>
          <p:cNvPr id="6" name="Text 4"/>
          <p:cNvSpPr txBox="1"/>
          <p:nvPr/>
        </p:nvSpPr>
        <p:spPr>
          <a:xfrm>
            <a:off x="571500" y="523951"/>
            <a:ext cx="2981858"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JP" pitchFamily="34" charset="0"/>
                <a:ea typeface="Noto Serif JP" pitchFamily="34" charset="-122"/>
                <a:cs typeface="Noto Serif JP" pitchFamily="34" charset="-120"/>
              </a:rPr>
              <a:t>市場での地位・実績</a:t>
            </a:r>
            <a:endParaRPr lang="en-US" sz="2400" dirty="0"/>
          </a:p>
        </p:txBody>
      </p:sp>
      <p:sp>
        <p:nvSpPr>
          <p:cNvPr id="7" name="Text 5"/>
          <p:cNvSpPr txBox="1"/>
          <p:nvPr/>
        </p:nvSpPr>
        <p:spPr>
          <a:xfrm>
            <a:off x="11080699" y="376733"/>
            <a:ext cx="886054"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JP" pitchFamily="34" charset="0"/>
                <a:ea typeface="Noto Serif JP" pitchFamily="34" charset="-122"/>
                <a:cs typeface="Noto Serif JP" pitchFamily="34" charset="-120"/>
              </a:rPr>
              <a:t>07</a:t>
            </a:r>
            <a:endParaRPr lang="en-US" sz="3600" dirty="0"/>
          </a:p>
        </p:txBody>
      </p:sp>
      <p:sp>
        <p:nvSpPr>
          <p:cNvPr id="8" name="Shape 6"/>
          <p:cNvSpPr/>
          <p:nvPr/>
        </p:nvSpPr>
        <p:spPr>
          <a:xfrm>
            <a:off x="571500" y="1333195"/>
            <a:ext cx="3733495" cy="5143500"/>
          </a:xfrm>
          <a:prstGeom prst="roundRect">
            <a:avLst>
              <a:gd name="adj" fmla="val 750"/>
            </a:avLst>
          </a:prstGeom>
          <a:solidFill>
            <a:srgbClr val="F0FDF4"/>
          </a:solidFill>
          <a:ln w="12700">
            <a:solidFill>
              <a:srgbClr val="D1FAE5"/>
            </a:solidFill>
            <a:prstDash val="solid"/>
          </a:ln>
        </p:spPr>
      </p:sp>
      <p:sp>
        <p:nvSpPr>
          <p:cNvPr id="9" name="Shape 7"/>
          <p:cNvSpPr/>
          <p:nvPr/>
        </p:nvSpPr>
        <p:spPr>
          <a:xfrm>
            <a:off x="3333902" y="5505602"/>
            <a:ext cx="1143000" cy="1143000"/>
          </a:xfrm>
          <a:prstGeom prst="ellipse">
            <a:avLst/>
          </a:prstGeom>
          <a:solidFill>
            <a:srgbClr val="D1FAE5">
              <a:alpha val="50000"/>
            </a:srgbClr>
          </a:solidFill>
          <a:ln/>
        </p:spPr>
      </p:sp>
      <p:sp>
        <p:nvSpPr>
          <p:cNvPr id="10" name="Shape 8"/>
          <p:cNvSpPr/>
          <p:nvPr/>
        </p:nvSpPr>
        <p:spPr>
          <a:xfrm>
            <a:off x="4686300" y="1333195"/>
            <a:ext cx="38405" cy="256946"/>
          </a:xfrm>
          <a:prstGeom prst="rect">
            <a:avLst/>
          </a:prstGeom>
          <a:solidFill>
            <a:srgbClr val="059669"/>
          </a:solidFill>
          <a:ln/>
        </p:spPr>
      </p:sp>
      <p:sp>
        <p:nvSpPr>
          <p:cNvPr id="11" name="Text 9"/>
          <p:cNvSpPr txBox="1"/>
          <p:nvPr/>
        </p:nvSpPr>
        <p:spPr>
          <a:xfrm>
            <a:off x="4839005" y="1333195"/>
            <a:ext cx="3044038" cy="257861"/>
          </a:xfrm>
          <a:prstGeom prst="rect">
            <a:avLst/>
          </a:prstGeom>
          <a:noFill/>
          <a:ln/>
        </p:spPr>
        <p:txBody>
          <a:bodyPr wrap="square" lIns="0" tIns="0" rIns="0" bIns="0" rtlCol="0" anchor="ctr"/>
          <a:lstStyle/>
          <a:p>
            <a:pPr algn="l" indent="0" marL="0">
              <a:buNone/>
            </a:pPr>
            <a:r>
              <a:rPr lang="en-US" sz="1300" b="1" dirty="0">
                <a:solidFill>
                  <a:srgbClr val="111827"/>
                </a:solidFill>
                <a:latin typeface="Noto Sans JP" pitchFamily="34" charset="0"/>
                <a:ea typeface="Noto Sans JP" pitchFamily="34" charset="-122"/>
                <a:cs typeface="Noto Sans JP" pitchFamily="34" charset="-120"/>
              </a:rPr>
              <a:t>主要取引先（グローバルトップ企業）</a:t>
            </a:r>
            <a:endParaRPr lang="en-US" sz="1300" dirty="0"/>
          </a:p>
        </p:txBody>
      </p:sp>
      <p:sp>
        <p:nvSpPr>
          <p:cNvPr id="12" name="Shape 10"/>
          <p:cNvSpPr/>
          <p:nvPr/>
        </p:nvSpPr>
        <p:spPr>
          <a:xfrm>
            <a:off x="4686300" y="1742846"/>
            <a:ext cx="6933895" cy="1914754"/>
          </a:xfrm>
          <a:prstGeom prst="roundRect">
            <a:avLst>
              <a:gd name="adj" fmla="val 2851"/>
            </a:avLst>
          </a:prstGeom>
          <a:solidFill>
            <a:srgbClr val="FFFFFF"/>
          </a:solidFill>
          <a:ln w="12700">
            <a:solidFill>
              <a:srgbClr val="E5E7EB"/>
            </a:solidFill>
            <a:prstDash val="solid"/>
          </a:ln>
        </p:spPr>
      </p:sp>
      <p:sp>
        <p:nvSpPr>
          <p:cNvPr id="13" name="Shape 11"/>
          <p:cNvSpPr/>
          <p:nvPr/>
        </p:nvSpPr>
        <p:spPr>
          <a:xfrm>
            <a:off x="4934102" y="2362810"/>
            <a:ext cx="3076956" cy="9144"/>
          </a:xfrm>
          <a:prstGeom prst="rect">
            <a:avLst/>
          </a:prstGeom>
          <a:solidFill>
            <a:srgbClr val="E5E7EB"/>
          </a:solidFill>
          <a:ln/>
        </p:spPr>
      </p:sp>
      <p:sp>
        <p:nvSpPr>
          <p:cNvPr id="14" name="Text 12"/>
          <p:cNvSpPr txBox="1"/>
          <p:nvPr/>
        </p:nvSpPr>
        <p:spPr>
          <a:xfrm>
            <a:off x="5128870" y="2066544"/>
            <a:ext cx="1613002" cy="200254"/>
          </a:xfrm>
          <a:prstGeom prst="rect">
            <a:avLst/>
          </a:prstGeom>
          <a:noFill/>
          <a:ln/>
        </p:spPr>
        <p:txBody>
          <a:bodyPr wrap="square" lIns="0" tIns="0" rIns="0" bIns="0" rtlCol="0" anchor="ctr"/>
          <a:lstStyle/>
          <a:p>
            <a:pPr algn="l" indent="0" marL="0">
              <a:buNone/>
            </a:pPr>
            <a:r>
              <a:rPr lang="en-US" sz="1100" dirty="0">
                <a:solidFill>
                  <a:srgbClr val="374151"/>
                </a:solidFill>
                <a:latin typeface="Noto Sans JP" pitchFamily="34" charset="0"/>
                <a:ea typeface="Noto Sans JP" pitchFamily="34" charset="-122"/>
                <a:cs typeface="Noto Sans JP" pitchFamily="34" charset="-120"/>
              </a:rPr>
              <a:t>Givaudan（ジボダン）</a:t>
            </a:r>
            <a:endParaRPr lang="en-US" sz="1100" dirty="0"/>
          </a:p>
        </p:txBody>
      </p:sp>
      <p:sp>
        <p:nvSpPr>
          <p:cNvPr id="15" name="Shape 13"/>
          <p:cNvSpPr/>
          <p:nvPr/>
        </p:nvSpPr>
        <p:spPr>
          <a:xfrm>
            <a:off x="8296351" y="2362810"/>
            <a:ext cx="3076956" cy="9144"/>
          </a:xfrm>
          <a:prstGeom prst="rect">
            <a:avLst/>
          </a:prstGeom>
          <a:solidFill>
            <a:srgbClr val="E5E7EB"/>
          </a:solidFill>
          <a:ln/>
        </p:spPr>
      </p:sp>
      <p:sp>
        <p:nvSpPr>
          <p:cNvPr id="16" name="Text 14"/>
          <p:cNvSpPr txBox="1"/>
          <p:nvPr/>
        </p:nvSpPr>
        <p:spPr>
          <a:xfrm>
            <a:off x="8491118" y="2066544"/>
            <a:ext cx="2393899" cy="200254"/>
          </a:xfrm>
          <a:prstGeom prst="rect">
            <a:avLst/>
          </a:prstGeom>
          <a:noFill/>
          <a:ln/>
        </p:spPr>
        <p:txBody>
          <a:bodyPr wrap="square" lIns="0" tIns="0" rIns="0" bIns="0" rtlCol="0" anchor="ctr"/>
          <a:lstStyle/>
          <a:p>
            <a:pPr algn="l" indent="0" marL="0">
              <a:buNone/>
            </a:pPr>
            <a:r>
              <a:rPr lang="en-US" sz="1100" dirty="0">
                <a:solidFill>
                  <a:srgbClr val="374151"/>
                </a:solidFill>
                <a:latin typeface="Noto Sans JP" pitchFamily="34" charset="0"/>
                <a:ea typeface="Noto Sans JP" pitchFamily="34" charset="-122"/>
                <a:cs typeface="Noto Sans JP" pitchFamily="34" charset="-120"/>
              </a:rPr>
              <a:t>dsm-firmenich（フィルメニッヒ）</a:t>
            </a:r>
            <a:endParaRPr lang="en-US" sz="1100" dirty="0"/>
          </a:p>
        </p:txBody>
      </p:sp>
      <p:sp>
        <p:nvSpPr>
          <p:cNvPr id="17" name="Shape 15"/>
          <p:cNvSpPr/>
          <p:nvPr/>
        </p:nvSpPr>
        <p:spPr>
          <a:xfrm>
            <a:off x="4934102" y="2882189"/>
            <a:ext cx="3076956" cy="9144"/>
          </a:xfrm>
          <a:prstGeom prst="rect">
            <a:avLst/>
          </a:prstGeom>
          <a:solidFill>
            <a:srgbClr val="E5E7EB"/>
          </a:solidFill>
          <a:ln/>
        </p:spPr>
      </p:sp>
      <p:sp>
        <p:nvSpPr>
          <p:cNvPr id="18" name="Text 16"/>
          <p:cNvSpPr txBox="1"/>
          <p:nvPr/>
        </p:nvSpPr>
        <p:spPr>
          <a:xfrm>
            <a:off x="5128870" y="2585923"/>
            <a:ext cx="2745943" cy="200254"/>
          </a:xfrm>
          <a:prstGeom prst="rect">
            <a:avLst/>
          </a:prstGeom>
          <a:noFill/>
          <a:ln/>
        </p:spPr>
        <p:txBody>
          <a:bodyPr wrap="square" lIns="0" tIns="0" rIns="0" bIns="0" rtlCol="0" anchor="ctr"/>
          <a:lstStyle/>
          <a:p>
            <a:pPr algn="l" indent="0" marL="0">
              <a:buNone/>
            </a:pPr>
            <a:r>
              <a:rPr lang="en-US" sz="1100" dirty="0">
                <a:solidFill>
                  <a:srgbClr val="374151"/>
                </a:solidFill>
                <a:latin typeface="Noto Sans JP" pitchFamily="34" charset="0"/>
                <a:ea typeface="Noto Sans JP" pitchFamily="34" charset="-122"/>
                <a:cs typeface="Noto Sans JP" pitchFamily="34" charset="-120"/>
              </a:rPr>
              <a:t>IFF（インターナショナル・フレーバー）</a:t>
            </a:r>
            <a:endParaRPr lang="en-US" sz="1100" dirty="0"/>
          </a:p>
        </p:txBody>
      </p:sp>
      <p:sp>
        <p:nvSpPr>
          <p:cNvPr id="19" name="Shape 17"/>
          <p:cNvSpPr/>
          <p:nvPr/>
        </p:nvSpPr>
        <p:spPr>
          <a:xfrm>
            <a:off x="8296351" y="2882189"/>
            <a:ext cx="3076956" cy="9144"/>
          </a:xfrm>
          <a:prstGeom prst="rect">
            <a:avLst/>
          </a:prstGeom>
          <a:solidFill>
            <a:srgbClr val="E5E7EB"/>
          </a:solidFill>
          <a:ln/>
        </p:spPr>
      </p:sp>
      <p:sp>
        <p:nvSpPr>
          <p:cNvPr id="20" name="Text 18"/>
          <p:cNvSpPr txBox="1"/>
          <p:nvPr/>
        </p:nvSpPr>
        <p:spPr>
          <a:xfrm>
            <a:off x="8491118" y="2585923"/>
            <a:ext cx="1050646" cy="200254"/>
          </a:xfrm>
          <a:prstGeom prst="rect">
            <a:avLst/>
          </a:prstGeom>
          <a:noFill/>
          <a:ln/>
        </p:spPr>
        <p:txBody>
          <a:bodyPr wrap="square" lIns="0" tIns="0" rIns="0" bIns="0" rtlCol="0" anchor="ctr"/>
          <a:lstStyle/>
          <a:p>
            <a:pPr algn="l" indent="0" marL="0">
              <a:buNone/>
            </a:pPr>
            <a:r>
              <a:rPr lang="en-US" sz="1100" dirty="0">
                <a:solidFill>
                  <a:srgbClr val="374151"/>
                </a:solidFill>
                <a:latin typeface="Noto Sans JP" pitchFamily="34" charset="0"/>
                <a:ea typeface="Noto Sans JP" pitchFamily="34" charset="-122"/>
                <a:cs typeface="Noto Sans JP" pitchFamily="34" charset="-120"/>
              </a:rPr>
              <a:t>Mane（マン）</a:t>
            </a:r>
            <a:endParaRPr lang="en-US" sz="1100" dirty="0"/>
          </a:p>
        </p:txBody>
      </p:sp>
      <p:sp>
        <p:nvSpPr>
          <p:cNvPr id="21" name="Shape 19"/>
          <p:cNvSpPr/>
          <p:nvPr/>
        </p:nvSpPr>
        <p:spPr>
          <a:xfrm>
            <a:off x="4934102" y="3401568"/>
            <a:ext cx="3076956" cy="9144"/>
          </a:xfrm>
          <a:prstGeom prst="rect">
            <a:avLst/>
          </a:prstGeom>
          <a:solidFill>
            <a:srgbClr val="E5E7EB"/>
          </a:solidFill>
          <a:ln/>
        </p:spPr>
      </p:sp>
      <p:sp>
        <p:nvSpPr>
          <p:cNvPr id="22" name="Text 20"/>
          <p:cNvSpPr txBox="1"/>
          <p:nvPr/>
        </p:nvSpPr>
        <p:spPr>
          <a:xfrm>
            <a:off x="5128870" y="3105302"/>
            <a:ext cx="1564538" cy="200254"/>
          </a:xfrm>
          <a:prstGeom prst="rect">
            <a:avLst/>
          </a:prstGeom>
          <a:noFill/>
          <a:ln/>
        </p:spPr>
        <p:txBody>
          <a:bodyPr wrap="square" lIns="0" tIns="0" rIns="0" bIns="0" rtlCol="0" anchor="ctr"/>
          <a:lstStyle/>
          <a:p>
            <a:pPr algn="l" indent="0" marL="0">
              <a:buNone/>
            </a:pPr>
            <a:r>
              <a:rPr lang="en-US" sz="1100" dirty="0">
                <a:solidFill>
                  <a:srgbClr val="374151"/>
                </a:solidFill>
                <a:latin typeface="Noto Sans JP" pitchFamily="34" charset="0"/>
                <a:ea typeface="Noto Sans JP" pitchFamily="34" charset="-122"/>
                <a:cs typeface="Noto Sans JP" pitchFamily="34" charset="-120"/>
              </a:rPr>
              <a:t>Robertet（ロベルテ）</a:t>
            </a:r>
            <a:endParaRPr lang="en-US" sz="1100" dirty="0"/>
          </a:p>
        </p:txBody>
      </p:sp>
      <p:sp>
        <p:nvSpPr>
          <p:cNvPr id="23" name="Shape 21"/>
          <p:cNvSpPr/>
          <p:nvPr/>
        </p:nvSpPr>
        <p:spPr>
          <a:xfrm>
            <a:off x="8296351" y="3401568"/>
            <a:ext cx="3076956" cy="9144"/>
          </a:xfrm>
          <a:prstGeom prst="rect">
            <a:avLst/>
          </a:prstGeom>
          <a:solidFill>
            <a:srgbClr val="E5E7EB"/>
          </a:solidFill>
          <a:ln/>
        </p:spPr>
      </p:sp>
      <p:sp>
        <p:nvSpPr>
          <p:cNvPr id="24" name="Text 22"/>
          <p:cNvSpPr txBox="1"/>
          <p:nvPr/>
        </p:nvSpPr>
        <p:spPr>
          <a:xfrm>
            <a:off x="8491118" y="3105302"/>
            <a:ext cx="1822399" cy="200254"/>
          </a:xfrm>
          <a:prstGeom prst="rect">
            <a:avLst/>
          </a:prstGeom>
          <a:noFill/>
          <a:ln/>
        </p:spPr>
        <p:txBody>
          <a:bodyPr wrap="square" lIns="0" tIns="0" rIns="0" bIns="0" rtlCol="0" anchor="ctr"/>
          <a:lstStyle/>
          <a:p>
            <a:pPr algn="l" indent="0" marL="0">
              <a:buNone/>
            </a:pPr>
            <a:r>
              <a:rPr lang="en-US" sz="1100" dirty="0">
                <a:solidFill>
                  <a:srgbClr val="374151"/>
                </a:solidFill>
                <a:latin typeface="Noto Sans JP" pitchFamily="34" charset="0"/>
                <a:ea typeface="Noto Sans JP" pitchFamily="34" charset="-122"/>
                <a:cs typeface="Noto Sans JP" pitchFamily="34" charset="-120"/>
              </a:rPr>
              <a:t>その他（国内外 約100社）</a:t>
            </a:r>
            <a:endParaRPr lang="en-US" sz="1100" dirty="0"/>
          </a:p>
        </p:txBody>
      </p:sp>
      <p:sp>
        <p:nvSpPr>
          <p:cNvPr id="25" name="Shape 23"/>
          <p:cNvSpPr/>
          <p:nvPr/>
        </p:nvSpPr>
        <p:spPr>
          <a:xfrm>
            <a:off x="4686300" y="3976726"/>
            <a:ext cx="6933895" cy="2505456"/>
          </a:xfrm>
          <a:prstGeom prst="roundRect">
            <a:avLst>
              <a:gd name="adj" fmla="val 1665"/>
            </a:avLst>
          </a:prstGeom>
          <a:solidFill>
            <a:srgbClr val="F9FAFB"/>
          </a:solidFill>
          <a:ln w="12700">
            <a:solidFill>
              <a:srgbClr val="E5E7EB"/>
            </a:solidFill>
            <a:prstDash val="solid"/>
          </a:ln>
        </p:spPr>
      </p:sp>
      <p:sp>
        <p:nvSpPr>
          <p:cNvPr id="26" name="Shape 24"/>
          <p:cNvSpPr/>
          <p:nvPr/>
        </p:nvSpPr>
        <p:spPr>
          <a:xfrm>
            <a:off x="4924044" y="4214470"/>
            <a:ext cx="1524305" cy="247802"/>
          </a:xfrm>
          <a:prstGeom prst="roundRect">
            <a:avLst>
              <a:gd name="adj" fmla="val 283849"/>
            </a:avLst>
          </a:prstGeom>
          <a:solidFill>
            <a:srgbClr val="065F46"/>
          </a:solidFill>
          <a:ln/>
        </p:spPr>
      </p:sp>
      <p:sp>
        <p:nvSpPr>
          <p:cNvPr id="27" name="Text 25"/>
          <p:cNvSpPr txBox="1"/>
          <p:nvPr/>
        </p:nvSpPr>
        <p:spPr>
          <a:xfrm>
            <a:off x="5038344" y="4252874"/>
            <a:ext cx="1381658" cy="162763"/>
          </a:xfrm>
          <a:prstGeom prst="rect">
            <a:avLst/>
          </a:prstGeom>
          <a:noFill/>
          <a:ln/>
        </p:spPr>
        <p:txBody>
          <a:bodyPr wrap="square" lIns="0" tIns="0" rIns="0" bIns="0" rtlCol="0" anchor="ctr"/>
          <a:lstStyle/>
          <a:p>
            <a:pPr algn="l" indent="0" marL="0">
              <a:buNone/>
            </a:pPr>
            <a:r>
              <a:rPr lang="en-US" sz="900" b="1" dirty="0">
                <a:solidFill>
                  <a:srgbClr val="FFFFFF"/>
                </a:solidFill>
                <a:latin typeface="Noto Sans JP" pitchFamily="34" charset="0"/>
                <a:ea typeface="Noto Sans JP" pitchFamily="34" charset="-122"/>
                <a:cs typeface="Noto Sans JP" pitchFamily="34" charset="-120"/>
              </a:rPr>
              <a:t>Corporate Performance</a:t>
            </a:r>
            <a:endParaRPr lang="en-US" sz="900" dirty="0"/>
          </a:p>
        </p:txBody>
      </p:sp>
      <p:sp>
        <p:nvSpPr>
          <p:cNvPr id="28" name="Text 26"/>
          <p:cNvSpPr txBox="1"/>
          <p:nvPr/>
        </p:nvSpPr>
        <p:spPr>
          <a:xfrm>
            <a:off x="6542532" y="4257446"/>
            <a:ext cx="1157630" cy="247802"/>
          </a:xfrm>
          <a:prstGeom prst="rect">
            <a:avLst/>
          </a:prstGeom>
          <a:noFill/>
          <a:ln/>
        </p:spPr>
        <p:txBody>
          <a:bodyPr wrap="square" lIns="0" tIns="0" rIns="0" bIns="0" rtlCol="0" anchor="ctr"/>
          <a:lstStyle/>
          <a:p>
            <a:pPr algn="l" indent="0" marL="0">
              <a:buNone/>
            </a:pPr>
            <a:r>
              <a:rPr lang="en-US" sz="1300" b="1" dirty="0">
                <a:solidFill>
                  <a:srgbClr val="111827"/>
                </a:solidFill>
                <a:latin typeface="Noto Sans JP" pitchFamily="34" charset="0"/>
                <a:ea typeface="Noto Sans JP" pitchFamily="34" charset="-122"/>
                <a:cs typeface="Noto Sans JP" pitchFamily="34" charset="-120"/>
              </a:rPr>
              <a:t>企業実績概況</a:t>
            </a:r>
            <a:endParaRPr lang="en-US" sz="1300" dirty="0"/>
          </a:p>
        </p:txBody>
      </p:sp>
      <p:pic>
        <p:nvPicPr>
          <p:cNvPr id="29" name="Image 0" descr="preencoded.png">    </p:cNvPr>
          <p:cNvPicPr>
            <a:picLocks noChangeAspect="1"/>
          </p:cNvPicPr>
          <p:nvPr/>
        </p:nvPicPr>
        <p:blipFill>
          <a:blip r:embed="rId1">
            <a:alphaModFix amt="80000"/>
          </a:blip>
          <a:srcRect l="-90" r="-90" t="0" b="0"/>
          <a:stretch/>
        </p:blipFill>
        <p:spPr>
          <a:xfrm>
            <a:off x="5867705" y="4990795"/>
            <a:ext cx="381305" cy="304495"/>
          </a:xfrm>
          <a:prstGeom prst="rect">
            <a:avLst/>
          </a:prstGeom>
        </p:spPr>
      </p:pic>
      <p:sp>
        <p:nvSpPr>
          <p:cNvPr id="30" name="Text 27"/>
          <p:cNvSpPr txBox="1"/>
          <p:nvPr/>
        </p:nvSpPr>
        <p:spPr>
          <a:xfrm>
            <a:off x="5654650" y="5477256"/>
            <a:ext cx="648310" cy="381305"/>
          </a:xfrm>
          <a:prstGeom prst="rect">
            <a:avLst/>
          </a:prstGeom>
          <a:noFill/>
          <a:ln/>
        </p:spPr>
        <p:txBody>
          <a:bodyPr wrap="square" lIns="0" tIns="0" rIns="0" bIns="0" rtlCol="0" anchor="ctr"/>
          <a:lstStyle/>
          <a:p>
            <a:pPr algn="ctr" indent="0" marL="0">
              <a:buNone/>
            </a:pPr>
            <a:r>
              <a:rPr lang="en-US" sz="2100" b="1" dirty="0">
                <a:solidFill>
                  <a:srgbClr val="111827"/>
                </a:solidFill>
                <a:latin typeface="Noto Serif JP" pitchFamily="34" charset="0"/>
                <a:ea typeface="Noto Serif JP" pitchFamily="34" charset="-122"/>
                <a:cs typeface="Noto Serif JP" pitchFamily="34" charset="-120"/>
              </a:rPr>
              <a:t>100</a:t>
            </a:r>
            <a:endParaRPr lang="en-US" sz="2100" dirty="0"/>
          </a:p>
        </p:txBody>
      </p:sp>
      <p:sp>
        <p:nvSpPr>
          <p:cNvPr id="31" name="Text 28"/>
          <p:cNvSpPr txBox="1"/>
          <p:nvPr/>
        </p:nvSpPr>
        <p:spPr>
          <a:xfrm>
            <a:off x="6095390" y="5609844"/>
            <a:ext cx="486461" cy="219456"/>
          </a:xfrm>
          <a:prstGeom prst="rect">
            <a:avLst/>
          </a:prstGeom>
          <a:noFill/>
          <a:ln/>
        </p:spPr>
        <p:txBody>
          <a:bodyPr wrap="square" lIns="0" tIns="0" rIns="0" bIns="0" rtlCol="0" anchor="ctr"/>
          <a:lstStyle/>
          <a:p>
            <a:pPr algn="ctr" indent="0" marL="0">
              <a:buNone/>
            </a:pPr>
            <a:r>
              <a:rPr lang="en-US" sz="1200" b="1" dirty="0">
                <a:solidFill>
                  <a:srgbClr val="111827"/>
                </a:solidFill>
                <a:latin typeface="Noto Serif JP" pitchFamily="34" charset="0"/>
                <a:ea typeface="Noto Serif JP" pitchFamily="34" charset="-122"/>
                <a:cs typeface="Noto Serif JP" pitchFamily="34" charset="-120"/>
              </a:rPr>
              <a:t>社/年</a:t>
            </a:r>
            <a:endParaRPr lang="en-US" sz="1200" dirty="0"/>
          </a:p>
        </p:txBody>
      </p:sp>
      <p:sp>
        <p:nvSpPr>
          <p:cNvPr id="32" name="Text 29"/>
          <p:cNvSpPr txBox="1"/>
          <p:nvPr/>
        </p:nvSpPr>
        <p:spPr>
          <a:xfrm>
            <a:off x="5501030" y="5905195"/>
            <a:ext cx="1217066" cy="181051"/>
          </a:xfrm>
          <a:prstGeom prst="rect">
            <a:avLst/>
          </a:prstGeom>
          <a:no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年間海外取引顧客数</a:t>
            </a:r>
            <a:endParaRPr lang="en-US" sz="900" dirty="0"/>
          </a:p>
        </p:txBody>
      </p:sp>
      <p:pic>
        <p:nvPicPr>
          <p:cNvPr id="33" name="Image 1" descr="preencoded.png">    </p:cNvPr>
          <p:cNvPicPr>
            <a:picLocks noChangeAspect="1"/>
          </p:cNvPicPr>
          <p:nvPr/>
        </p:nvPicPr>
        <p:blipFill>
          <a:blip r:embed="rId2">
            <a:alphaModFix amt="80000"/>
          </a:blip>
          <a:srcRect l="0" r="0" t="0" b="0"/>
          <a:stretch/>
        </p:blipFill>
        <p:spPr>
          <a:xfrm>
            <a:off x="8124444" y="4990795"/>
            <a:ext cx="304495" cy="304495"/>
          </a:xfrm>
          <a:prstGeom prst="rect">
            <a:avLst/>
          </a:prstGeom>
        </p:spPr>
      </p:pic>
      <p:sp>
        <p:nvSpPr>
          <p:cNvPr id="34" name="Text 30"/>
          <p:cNvSpPr txBox="1"/>
          <p:nvPr/>
        </p:nvSpPr>
        <p:spPr>
          <a:xfrm>
            <a:off x="7859268" y="5477256"/>
            <a:ext cx="734263" cy="381305"/>
          </a:xfrm>
          <a:prstGeom prst="rect">
            <a:avLst/>
          </a:prstGeom>
          <a:noFill/>
          <a:ln/>
        </p:spPr>
        <p:txBody>
          <a:bodyPr wrap="square" lIns="0" tIns="0" rIns="0" bIns="0" rtlCol="0" anchor="ctr"/>
          <a:lstStyle/>
          <a:p>
            <a:pPr algn="ctr" indent="0" marL="0">
              <a:buNone/>
            </a:pPr>
            <a:r>
              <a:rPr lang="en-US" sz="2100" b="1" dirty="0">
                <a:solidFill>
                  <a:srgbClr val="111827"/>
                </a:solidFill>
                <a:latin typeface="Noto Serif JP" pitchFamily="34" charset="0"/>
                <a:ea typeface="Noto Serif JP" pitchFamily="34" charset="-122"/>
                <a:cs typeface="Noto Serif JP" pitchFamily="34" charset="-120"/>
              </a:rPr>
              <a:t>5.14</a:t>
            </a:r>
            <a:endParaRPr lang="en-US" sz="2100" dirty="0"/>
          </a:p>
        </p:txBody>
      </p:sp>
      <p:sp>
        <p:nvSpPr>
          <p:cNvPr id="35" name="Text 31"/>
          <p:cNvSpPr txBox="1"/>
          <p:nvPr/>
        </p:nvSpPr>
        <p:spPr>
          <a:xfrm>
            <a:off x="8389620" y="5609844"/>
            <a:ext cx="428854" cy="219456"/>
          </a:xfrm>
          <a:prstGeom prst="rect">
            <a:avLst/>
          </a:prstGeom>
          <a:noFill/>
          <a:ln/>
        </p:spPr>
        <p:txBody>
          <a:bodyPr wrap="square" lIns="0" tIns="0" rIns="0" bIns="0" rtlCol="0" anchor="ctr"/>
          <a:lstStyle/>
          <a:p>
            <a:pPr algn="ctr" indent="0" marL="0">
              <a:buNone/>
            </a:pPr>
            <a:r>
              <a:rPr lang="en-US" sz="1200" b="1" dirty="0">
                <a:solidFill>
                  <a:srgbClr val="111827"/>
                </a:solidFill>
                <a:latin typeface="Noto Serif JP" pitchFamily="34" charset="0"/>
                <a:ea typeface="Noto Serif JP" pitchFamily="34" charset="-122"/>
                <a:cs typeface="Noto Serif JP" pitchFamily="34" charset="-120"/>
              </a:rPr>
              <a:t>億元</a:t>
            </a:r>
            <a:endParaRPr lang="en-US" sz="1200" dirty="0"/>
          </a:p>
        </p:txBody>
      </p:sp>
      <p:sp>
        <p:nvSpPr>
          <p:cNvPr id="36" name="Text 32"/>
          <p:cNvSpPr txBox="1"/>
          <p:nvPr/>
        </p:nvSpPr>
        <p:spPr>
          <a:xfrm>
            <a:off x="7768742" y="5905195"/>
            <a:ext cx="1112825" cy="181051"/>
          </a:xfrm>
          <a:prstGeom prst="rect">
            <a:avLst/>
          </a:prstGeom>
          <a:no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連結売上高 (2024)</a:t>
            </a:r>
            <a:endParaRPr lang="en-US" sz="900" dirty="0"/>
          </a:p>
        </p:txBody>
      </p:sp>
      <p:pic>
        <p:nvPicPr>
          <p:cNvPr id="37" name="Image 2" descr="preencoded.png">    </p:cNvPr>
          <p:cNvPicPr>
            <a:picLocks noChangeAspect="1"/>
          </p:cNvPicPr>
          <p:nvPr/>
        </p:nvPicPr>
        <p:blipFill>
          <a:blip r:embed="rId3">
            <a:alphaModFix amt="80000"/>
          </a:blip>
          <a:srcRect l="0" r="0" t="0" b="0"/>
          <a:stretch/>
        </p:blipFill>
        <p:spPr>
          <a:xfrm>
            <a:off x="10220249" y="4990795"/>
            <a:ext cx="304495" cy="304495"/>
          </a:xfrm>
          <a:prstGeom prst="rect">
            <a:avLst/>
          </a:prstGeom>
        </p:spPr>
      </p:pic>
      <p:sp>
        <p:nvSpPr>
          <p:cNvPr id="38" name="Text 33"/>
          <p:cNvSpPr txBox="1"/>
          <p:nvPr/>
        </p:nvSpPr>
        <p:spPr>
          <a:xfrm>
            <a:off x="10091318" y="5477256"/>
            <a:ext cx="523951" cy="381305"/>
          </a:xfrm>
          <a:prstGeom prst="rect">
            <a:avLst/>
          </a:prstGeom>
          <a:noFill/>
          <a:ln/>
        </p:spPr>
        <p:txBody>
          <a:bodyPr wrap="square" lIns="0" tIns="0" rIns="0" bIns="0" rtlCol="0" anchor="ctr"/>
          <a:lstStyle/>
          <a:p>
            <a:pPr algn="ctr" indent="0" marL="0">
              <a:buNone/>
            </a:pPr>
            <a:r>
              <a:rPr lang="en-US" sz="2100" b="1" dirty="0">
                <a:solidFill>
                  <a:srgbClr val="111827"/>
                </a:solidFill>
                <a:latin typeface="Noto Serif JP" pitchFamily="34" charset="0"/>
                <a:ea typeface="Noto Serif JP" pitchFamily="34" charset="-122"/>
                <a:cs typeface="Noto Serif JP" pitchFamily="34" charset="-120"/>
              </a:rPr>
              <a:t>25</a:t>
            </a:r>
            <a:endParaRPr lang="en-US" sz="2100" dirty="0"/>
          </a:p>
        </p:txBody>
      </p:sp>
      <p:sp>
        <p:nvSpPr>
          <p:cNvPr id="39" name="Text 34"/>
          <p:cNvSpPr txBox="1"/>
          <p:nvPr/>
        </p:nvSpPr>
        <p:spPr>
          <a:xfrm>
            <a:off x="10408615" y="5609844"/>
            <a:ext cx="362102" cy="219456"/>
          </a:xfrm>
          <a:prstGeom prst="rect">
            <a:avLst/>
          </a:prstGeom>
          <a:noFill/>
          <a:ln/>
        </p:spPr>
        <p:txBody>
          <a:bodyPr wrap="square" lIns="0" tIns="0" rIns="0" bIns="0" rtlCol="0" anchor="ctr"/>
          <a:lstStyle/>
          <a:p>
            <a:pPr algn="ctr" indent="0" marL="0">
              <a:buNone/>
            </a:pPr>
            <a:r>
              <a:rPr lang="en-US" sz="1200" b="1" dirty="0">
                <a:solidFill>
                  <a:srgbClr val="111827"/>
                </a:solidFill>
                <a:latin typeface="Noto Serif JP" pitchFamily="34" charset="0"/>
                <a:ea typeface="Noto Serif JP" pitchFamily="34" charset="-122"/>
                <a:cs typeface="Noto Serif JP" pitchFamily="34" charset="-120"/>
              </a:rPr>
              <a:t>年+</a:t>
            </a:r>
            <a:endParaRPr lang="en-US" sz="1200" dirty="0"/>
          </a:p>
        </p:txBody>
      </p:sp>
      <p:sp>
        <p:nvSpPr>
          <p:cNvPr id="40" name="Text 35"/>
          <p:cNvSpPr txBox="1"/>
          <p:nvPr/>
        </p:nvSpPr>
        <p:spPr>
          <a:xfrm>
            <a:off x="9938614" y="5905195"/>
            <a:ext cx="969264" cy="181051"/>
          </a:xfrm>
          <a:prstGeom prst="rect">
            <a:avLst/>
          </a:prstGeom>
          <a:noFill/>
          <a:ln/>
        </p:spPr>
        <p:txBody>
          <a:bodyPr wrap="square" lIns="0" tIns="0" rIns="0" bIns="0" rtlCol="0" anchor="ctr"/>
          <a:lstStyle/>
          <a:p>
            <a:pPr algn="ctr" indent="0" marL="0">
              <a:buNone/>
            </a:pPr>
            <a:r>
              <a:rPr lang="en-US" sz="900" dirty="0">
                <a:solidFill>
                  <a:srgbClr val="6B7280"/>
                </a:solidFill>
                <a:latin typeface="Noto Sans JP" pitchFamily="34" charset="0"/>
                <a:ea typeface="Noto Sans JP" pitchFamily="34" charset="-122"/>
                <a:cs typeface="Noto Sans JP" pitchFamily="34" charset="-120"/>
              </a:rPr>
              <a:t>業界経験・実績</a:t>
            </a:r>
            <a:endParaRPr lang="en-US" sz="900" dirty="0"/>
          </a:p>
        </p:txBody>
      </p:sp>
      <p:sp>
        <p:nvSpPr>
          <p:cNvPr id="41" name="Shape 36"/>
          <p:cNvSpPr/>
          <p:nvPr/>
        </p:nvSpPr>
        <p:spPr>
          <a:xfrm>
            <a:off x="866851" y="2028139"/>
            <a:ext cx="3143707" cy="19202"/>
          </a:xfrm>
          <a:prstGeom prst="rect">
            <a:avLst/>
          </a:prstGeom>
          <a:solidFill>
            <a:srgbClr val="10B981"/>
          </a:solidFill>
          <a:ln/>
        </p:spPr>
      </p:sp>
      <p:sp>
        <p:nvSpPr>
          <p:cNvPr id="42" name="Text 37"/>
          <p:cNvSpPr txBox="1"/>
          <p:nvPr/>
        </p:nvSpPr>
        <p:spPr>
          <a:xfrm>
            <a:off x="866851" y="1609344"/>
            <a:ext cx="2095805" cy="333756"/>
          </a:xfrm>
          <a:prstGeom prst="rect">
            <a:avLst/>
          </a:prstGeom>
          <a:noFill/>
          <a:ln/>
        </p:spPr>
        <p:txBody>
          <a:bodyPr wrap="square" lIns="0" tIns="0" rIns="0" bIns="0" rtlCol="0" anchor="ctr"/>
          <a:lstStyle/>
          <a:p>
            <a:pPr algn="l" indent="0" marL="0">
              <a:buNone/>
            </a:pPr>
            <a:r>
              <a:rPr lang="en-US" sz="1800" b="1" dirty="0">
                <a:solidFill>
                  <a:srgbClr val="064E3B"/>
                </a:solidFill>
                <a:latin typeface="Noto Serif JP" pitchFamily="34" charset="0"/>
                <a:ea typeface="Noto Serif JP" pitchFamily="34" charset="-122"/>
                <a:cs typeface="Noto Serif JP" pitchFamily="34" charset="-120"/>
              </a:rPr>
              <a:t>世界シェア (2024)</a:t>
            </a:r>
            <a:endParaRPr lang="en-US" sz="1800" dirty="0"/>
          </a:p>
        </p:txBody>
      </p:sp>
      <p:sp>
        <p:nvSpPr>
          <p:cNvPr id="43" name="Shape 38"/>
          <p:cNvSpPr/>
          <p:nvPr/>
        </p:nvSpPr>
        <p:spPr>
          <a:xfrm>
            <a:off x="866851" y="2763317"/>
            <a:ext cx="3143707" cy="847649"/>
          </a:xfrm>
          <a:prstGeom prst="roundRect">
            <a:avLst>
              <a:gd name="adj" fmla="val 9697"/>
            </a:avLst>
          </a:prstGeom>
          <a:solidFill>
            <a:srgbClr val="FFFFFF"/>
          </a:solidFill>
          <a:ln/>
          <a:effectLst>
            <a:outerShdw sx="100000" sy="100000" kx="0" ky="0" algn="bl" rotWithShape="0" blurRad="63500" dist="38100" dir="5400000">
              <a:srgbClr val="000000">
                <a:alpha val="5000"/>
              </a:srgbClr>
            </a:outerShdw>
          </a:effectLst>
        </p:spPr>
      </p:sp>
      <p:sp>
        <p:nvSpPr>
          <p:cNvPr id="44" name="Shape 39"/>
          <p:cNvSpPr/>
          <p:nvPr/>
        </p:nvSpPr>
        <p:spPr>
          <a:xfrm>
            <a:off x="866851" y="2763317"/>
            <a:ext cx="57607" cy="847649"/>
          </a:xfrm>
          <a:prstGeom prst="rect">
            <a:avLst/>
          </a:prstGeom>
          <a:solidFill>
            <a:srgbClr val="10B981"/>
          </a:solidFill>
          <a:ln/>
        </p:spPr>
      </p:sp>
      <p:sp>
        <p:nvSpPr>
          <p:cNvPr id="45" name="Shape 40"/>
          <p:cNvSpPr/>
          <p:nvPr/>
        </p:nvSpPr>
        <p:spPr>
          <a:xfrm>
            <a:off x="3079699" y="2917850"/>
            <a:ext cx="743407" cy="200254"/>
          </a:xfrm>
          <a:prstGeom prst="roundRect">
            <a:avLst>
              <a:gd name="adj" fmla="val 260926"/>
            </a:avLst>
          </a:prstGeom>
          <a:solidFill>
            <a:srgbClr val="D1FAE5"/>
          </a:solidFill>
          <a:ln/>
        </p:spPr>
      </p:sp>
      <p:sp>
        <p:nvSpPr>
          <p:cNvPr id="46" name="Shape 41"/>
          <p:cNvSpPr/>
          <p:nvPr/>
        </p:nvSpPr>
        <p:spPr>
          <a:xfrm>
            <a:off x="866851" y="3801161"/>
            <a:ext cx="3143707" cy="847649"/>
          </a:xfrm>
          <a:prstGeom prst="roundRect">
            <a:avLst>
              <a:gd name="adj" fmla="val 9697"/>
            </a:avLst>
          </a:prstGeom>
          <a:solidFill>
            <a:srgbClr val="FFFFFF"/>
          </a:solidFill>
          <a:ln/>
          <a:effectLst>
            <a:outerShdw sx="100000" sy="100000" kx="0" ky="0" algn="bl" rotWithShape="0" blurRad="63500" dist="38100" dir="5400000">
              <a:srgbClr val="000000">
                <a:alpha val="5000"/>
              </a:srgbClr>
            </a:outerShdw>
          </a:effectLst>
        </p:spPr>
      </p:sp>
      <p:sp>
        <p:nvSpPr>
          <p:cNvPr id="47" name="Shape 42"/>
          <p:cNvSpPr/>
          <p:nvPr/>
        </p:nvSpPr>
        <p:spPr>
          <a:xfrm>
            <a:off x="866851" y="3801161"/>
            <a:ext cx="57607" cy="847649"/>
          </a:xfrm>
          <a:prstGeom prst="rect">
            <a:avLst/>
          </a:prstGeom>
          <a:solidFill>
            <a:srgbClr val="10B981"/>
          </a:solidFill>
          <a:ln/>
        </p:spPr>
      </p:sp>
      <p:sp>
        <p:nvSpPr>
          <p:cNvPr id="48" name="Shape 43"/>
          <p:cNvSpPr/>
          <p:nvPr/>
        </p:nvSpPr>
        <p:spPr>
          <a:xfrm>
            <a:off x="3042209" y="3955694"/>
            <a:ext cx="780898" cy="200254"/>
          </a:xfrm>
          <a:prstGeom prst="roundRect">
            <a:avLst>
              <a:gd name="adj" fmla="val 260926"/>
            </a:avLst>
          </a:prstGeom>
          <a:solidFill>
            <a:srgbClr val="D1FAE5"/>
          </a:solidFill>
          <a:ln/>
        </p:spPr>
      </p:sp>
      <p:sp>
        <p:nvSpPr>
          <p:cNvPr id="49" name="Shape 44"/>
          <p:cNvSpPr/>
          <p:nvPr/>
        </p:nvSpPr>
        <p:spPr>
          <a:xfrm>
            <a:off x="866851" y="4839919"/>
            <a:ext cx="3143707" cy="847649"/>
          </a:xfrm>
          <a:prstGeom prst="roundRect">
            <a:avLst>
              <a:gd name="adj" fmla="val 9697"/>
            </a:avLst>
          </a:prstGeom>
          <a:solidFill>
            <a:srgbClr val="FFFFFF"/>
          </a:solidFill>
          <a:ln/>
          <a:effectLst>
            <a:outerShdw sx="100000" sy="100000" kx="0" ky="0" algn="bl" rotWithShape="0" blurRad="63500" dist="38100" dir="5400000">
              <a:srgbClr val="000000">
                <a:alpha val="5000"/>
              </a:srgbClr>
            </a:outerShdw>
          </a:effectLst>
        </p:spPr>
      </p:sp>
      <p:sp>
        <p:nvSpPr>
          <p:cNvPr id="50" name="Shape 45"/>
          <p:cNvSpPr/>
          <p:nvPr/>
        </p:nvSpPr>
        <p:spPr>
          <a:xfrm>
            <a:off x="866851" y="4839919"/>
            <a:ext cx="57607" cy="847649"/>
          </a:xfrm>
          <a:prstGeom prst="rect">
            <a:avLst/>
          </a:prstGeom>
          <a:solidFill>
            <a:srgbClr val="10B981"/>
          </a:solidFill>
          <a:ln/>
        </p:spPr>
      </p:sp>
      <p:sp>
        <p:nvSpPr>
          <p:cNvPr id="51" name="Shape 46"/>
          <p:cNvSpPr/>
          <p:nvPr/>
        </p:nvSpPr>
        <p:spPr>
          <a:xfrm>
            <a:off x="3042209" y="4994453"/>
            <a:ext cx="780898" cy="200254"/>
          </a:xfrm>
          <a:prstGeom prst="roundRect">
            <a:avLst>
              <a:gd name="adj" fmla="val 260926"/>
            </a:avLst>
          </a:prstGeom>
          <a:solidFill>
            <a:srgbClr val="D1FAE5"/>
          </a:solidFill>
          <a:ln/>
        </p:spPr>
      </p:sp>
      <p:sp>
        <p:nvSpPr>
          <p:cNvPr id="52" name="Text 47"/>
          <p:cNvSpPr txBox="1"/>
          <p:nvPr/>
        </p:nvSpPr>
        <p:spPr>
          <a:xfrm>
            <a:off x="1114654" y="2915107"/>
            <a:ext cx="1034186" cy="191110"/>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ユーカリオイル</a:t>
            </a:r>
            <a:endParaRPr lang="en-US" sz="1000" dirty="0"/>
          </a:p>
        </p:txBody>
      </p:sp>
      <p:sp>
        <p:nvSpPr>
          <p:cNvPr id="53" name="Text 48"/>
          <p:cNvSpPr txBox="1"/>
          <p:nvPr/>
        </p:nvSpPr>
        <p:spPr>
          <a:xfrm>
            <a:off x="3156509" y="2937053"/>
            <a:ext cx="669341" cy="152705"/>
          </a:xfrm>
          <a:prstGeom prst="rect">
            <a:avLst/>
          </a:prstGeom>
          <a:noFill/>
          <a:ln/>
        </p:spPr>
        <p:txBody>
          <a:bodyPr wrap="square" lIns="0" tIns="0" rIns="0" bIns="0" rtlCol="0" anchor="ctr"/>
          <a:lstStyle/>
          <a:p>
            <a:pPr algn="l" indent="0" marL="0">
              <a:buNone/>
            </a:pPr>
            <a:r>
              <a:rPr lang="en-US" sz="800" b="1" dirty="0">
                <a:solidFill>
                  <a:srgbClr val="065F46"/>
                </a:solidFill>
                <a:latin typeface="Noto Sans JP" pitchFamily="34" charset="0"/>
                <a:ea typeface="Noto Sans JP" pitchFamily="34" charset="-122"/>
                <a:cs typeface="Noto Sans JP" pitchFamily="34" charset="-120"/>
              </a:rPr>
              <a:t>Global No.1</a:t>
            </a:r>
            <a:endParaRPr lang="en-US" sz="800" dirty="0"/>
          </a:p>
        </p:txBody>
      </p:sp>
      <p:sp>
        <p:nvSpPr>
          <p:cNvPr id="54" name="Text 49"/>
          <p:cNvSpPr txBox="1"/>
          <p:nvPr/>
        </p:nvSpPr>
        <p:spPr>
          <a:xfrm>
            <a:off x="1114654" y="3087014"/>
            <a:ext cx="590702" cy="438912"/>
          </a:xfrm>
          <a:prstGeom prst="rect">
            <a:avLst/>
          </a:prstGeom>
          <a:noFill/>
          <a:ln/>
        </p:spPr>
        <p:txBody>
          <a:bodyPr wrap="square" lIns="0" tIns="0" rIns="0" bIns="0" rtlCol="0" anchor="ctr"/>
          <a:lstStyle/>
          <a:p>
            <a:pPr algn="l" indent="0" marL="0">
              <a:buNone/>
            </a:pPr>
            <a:r>
              <a:rPr lang="en-US" sz="2400" b="1" dirty="0">
                <a:solidFill>
                  <a:srgbClr val="059669"/>
                </a:solidFill>
                <a:latin typeface="Noto Serif JP" pitchFamily="34" charset="0"/>
                <a:ea typeface="Noto Serif JP" pitchFamily="34" charset="-122"/>
                <a:cs typeface="Noto Serif JP" pitchFamily="34" charset="-120"/>
              </a:rPr>
              <a:t>40</a:t>
            </a:r>
            <a:endParaRPr lang="en-US" sz="2400" dirty="0"/>
          </a:p>
        </p:txBody>
      </p:sp>
      <p:sp>
        <p:nvSpPr>
          <p:cNvPr id="55" name="Text 50"/>
          <p:cNvSpPr txBox="1"/>
          <p:nvPr/>
        </p:nvSpPr>
        <p:spPr>
          <a:xfrm>
            <a:off x="1475842" y="3287268"/>
            <a:ext cx="500177" cy="191110"/>
          </a:xfrm>
          <a:prstGeom prst="rect">
            <a:avLst/>
          </a:prstGeom>
          <a:noFill/>
          <a:ln/>
        </p:spPr>
        <p:txBody>
          <a:bodyPr wrap="square" lIns="0" tIns="0" rIns="0" bIns="0" rtlCol="0" anchor="ctr"/>
          <a:lstStyle/>
          <a:p>
            <a:pPr algn="l" indent="0" marL="0">
              <a:buNone/>
            </a:pPr>
            <a:r>
              <a:rPr lang="en-US" sz="1000" dirty="0">
                <a:solidFill>
                  <a:srgbClr val="059669"/>
                </a:solidFill>
                <a:latin typeface="Noto Serif JP" pitchFamily="34" charset="0"/>
                <a:ea typeface="Noto Serif JP" pitchFamily="34" charset="-122"/>
                <a:cs typeface="Noto Serif JP" pitchFamily="34" charset="-120"/>
              </a:rPr>
              <a:t>%以上</a:t>
            </a:r>
            <a:endParaRPr lang="en-US" sz="1000" dirty="0"/>
          </a:p>
        </p:txBody>
      </p:sp>
      <p:sp>
        <p:nvSpPr>
          <p:cNvPr id="56" name="Text 51"/>
          <p:cNvSpPr txBox="1"/>
          <p:nvPr/>
        </p:nvSpPr>
        <p:spPr>
          <a:xfrm>
            <a:off x="1114654" y="3953866"/>
            <a:ext cx="1004926" cy="191110"/>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桂油(シナモン)</a:t>
            </a:r>
            <a:endParaRPr lang="en-US" sz="1000" dirty="0"/>
          </a:p>
        </p:txBody>
      </p:sp>
      <p:sp>
        <p:nvSpPr>
          <p:cNvPr id="57" name="Text 52"/>
          <p:cNvSpPr txBox="1"/>
          <p:nvPr/>
        </p:nvSpPr>
        <p:spPr>
          <a:xfrm>
            <a:off x="3118104" y="3974897"/>
            <a:ext cx="707746" cy="152705"/>
          </a:xfrm>
          <a:prstGeom prst="rect">
            <a:avLst/>
          </a:prstGeom>
          <a:noFill/>
          <a:ln/>
        </p:spPr>
        <p:txBody>
          <a:bodyPr wrap="square" lIns="0" tIns="0" rIns="0" bIns="0" rtlCol="0" anchor="ctr"/>
          <a:lstStyle/>
          <a:p>
            <a:pPr algn="l" indent="0" marL="0">
              <a:buNone/>
            </a:pPr>
            <a:r>
              <a:rPr lang="en-US" sz="800" b="1" dirty="0">
                <a:solidFill>
                  <a:srgbClr val="065F46"/>
                </a:solidFill>
                <a:latin typeface="Noto Sans JP" pitchFamily="34" charset="0"/>
                <a:ea typeface="Noto Sans JP" pitchFamily="34" charset="-122"/>
                <a:cs typeface="Noto Sans JP" pitchFamily="34" charset="-120"/>
              </a:rPr>
              <a:t>Global Top 3</a:t>
            </a:r>
            <a:endParaRPr lang="en-US" sz="800" dirty="0"/>
          </a:p>
        </p:txBody>
      </p:sp>
      <p:sp>
        <p:nvSpPr>
          <p:cNvPr id="58" name="Text 53"/>
          <p:cNvSpPr txBox="1"/>
          <p:nvPr/>
        </p:nvSpPr>
        <p:spPr>
          <a:xfrm>
            <a:off x="1114654" y="4124858"/>
            <a:ext cx="590702" cy="438912"/>
          </a:xfrm>
          <a:prstGeom prst="rect">
            <a:avLst/>
          </a:prstGeom>
          <a:noFill/>
          <a:ln/>
        </p:spPr>
        <p:txBody>
          <a:bodyPr wrap="square" lIns="0" tIns="0" rIns="0" bIns="0" rtlCol="0" anchor="ctr"/>
          <a:lstStyle/>
          <a:p>
            <a:pPr algn="l" indent="0" marL="0">
              <a:buNone/>
            </a:pPr>
            <a:r>
              <a:rPr lang="en-US" sz="2400" b="1" dirty="0">
                <a:solidFill>
                  <a:srgbClr val="059669"/>
                </a:solidFill>
                <a:latin typeface="Noto Serif JP" pitchFamily="34" charset="0"/>
                <a:ea typeface="Noto Serif JP" pitchFamily="34" charset="-122"/>
                <a:cs typeface="Noto Serif JP" pitchFamily="34" charset="-120"/>
              </a:rPr>
              <a:t>30</a:t>
            </a:r>
            <a:endParaRPr lang="en-US" sz="2400" dirty="0"/>
          </a:p>
        </p:txBody>
      </p:sp>
      <p:sp>
        <p:nvSpPr>
          <p:cNvPr id="59" name="Text 54"/>
          <p:cNvSpPr txBox="1"/>
          <p:nvPr/>
        </p:nvSpPr>
        <p:spPr>
          <a:xfrm>
            <a:off x="1475842" y="4325112"/>
            <a:ext cx="234086" cy="191110"/>
          </a:xfrm>
          <a:prstGeom prst="rect">
            <a:avLst/>
          </a:prstGeom>
          <a:noFill/>
          <a:ln/>
        </p:spPr>
        <p:txBody>
          <a:bodyPr wrap="square" lIns="0" tIns="0" rIns="0" bIns="0" rtlCol="0" anchor="ctr"/>
          <a:lstStyle/>
          <a:p>
            <a:pPr algn="l" indent="0" marL="0">
              <a:buNone/>
            </a:pPr>
            <a:r>
              <a:rPr lang="en-US" sz="1000" dirty="0">
                <a:solidFill>
                  <a:srgbClr val="059669"/>
                </a:solidFill>
                <a:latin typeface="Noto Serif JP" pitchFamily="34" charset="0"/>
                <a:ea typeface="Noto Serif JP" pitchFamily="34" charset="-122"/>
                <a:cs typeface="Noto Serif JP" pitchFamily="34" charset="-120"/>
              </a:rPr>
              <a:t>%</a:t>
            </a:r>
            <a:endParaRPr lang="en-US" sz="1000" dirty="0"/>
          </a:p>
        </p:txBody>
      </p:sp>
      <p:sp>
        <p:nvSpPr>
          <p:cNvPr id="60" name="Text 55"/>
          <p:cNvSpPr txBox="1"/>
          <p:nvPr/>
        </p:nvSpPr>
        <p:spPr>
          <a:xfrm>
            <a:off x="1114654" y="4991710"/>
            <a:ext cx="1291133" cy="191110"/>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ティーツリーオイル</a:t>
            </a:r>
            <a:endParaRPr lang="en-US" sz="1000" dirty="0"/>
          </a:p>
        </p:txBody>
      </p:sp>
      <p:sp>
        <p:nvSpPr>
          <p:cNvPr id="61" name="Text 56"/>
          <p:cNvSpPr txBox="1"/>
          <p:nvPr/>
        </p:nvSpPr>
        <p:spPr>
          <a:xfrm>
            <a:off x="3118104" y="5013655"/>
            <a:ext cx="707746" cy="152705"/>
          </a:xfrm>
          <a:prstGeom prst="rect">
            <a:avLst/>
          </a:prstGeom>
          <a:noFill/>
          <a:ln/>
        </p:spPr>
        <p:txBody>
          <a:bodyPr wrap="square" lIns="0" tIns="0" rIns="0" bIns="0" rtlCol="0" anchor="ctr"/>
          <a:lstStyle/>
          <a:p>
            <a:pPr algn="l" indent="0" marL="0">
              <a:buNone/>
            </a:pPr>
            <a:r>
              <a:rPr lang="en-US" sz="800" b="1" dirty="0">
                <a:solidFill>
                  <a:srgbClr val="065F46"/>
                </a:solidFill>
                <a:latin typeface="Noto Sans JP" pitchFamily="34" charset="0"/>
                <a:ea typeface="Noto Sans JP" pitchFamily="34" charset="-122"/>
                <a:cs typeface="Noto Sans JP" pitchFamily="34" charset="-120"/>
              </a:rPr>
              <a:t>Global Top 2</a:t>
            </a:r>
            <a:endParaRPr lang="en-US" sz="800" dirty="0"/>
          </a:p>
        </p:txBody>
      </p:sp>
      <p:sp>
        <p:nvSpPr>
          <p:cNvPr id="62" name="Text 57"/>
          <p:cNvSpPr txBox="1"/>
          <p:nvPr/>
        </p:nvSpPr>
        <p:spPr>
          <a:xfrm>
            <a:off x="1114654" y="5163617"/>
            <a:ext cx="590702" cy="438912"/>
          </a:xfrm>
          <a:prstGeom prst="rect">
            <a:avLst/>
          </a:prstGeom>
          <a:noFill/>
          <a:ln/>
        </p:spPr>
        <p:txBody>
          <a:bodyPr wrap="square" lIns="0" tIns="0" rIns="0" bIns="0" rtlCol="0" anchor="ctr"/>
          <a:lstStyle/>
          <a:p>
            <a:pPr algn="l" indent="0" marL="0">
              <a:buNone/>
            </a:pPr>
            <a:r>
              <a:rPr lang="en-US" sz="2400" b="1" dirty="0">
                <a:solidFill>
                  <a:srgbClr val="059669"/>
                </a:solidFill>
                <a:latin typeface="Noto Serif JP" pitchFamily="34" charset="0"/>
                <a:ea typeface="Noto Serif JP" pitchFamily="34" charset="-122"/>
                <a:cs typeface="Noto Serif JP" pitchFamily="34" charset="-120"/>
              </a:rPr>
              <a:t>30</a:t>
            </a:r>
            <a:endParaRPr lang="en-US" sz="2400" dirty="0"/>
          </a:p>
        </p:txBody>
      </p:sp>
      <p:sp>
        <p:nvSpPr>
          <p:cNvPr id="63" name="Text 58"/>
          <p:cNvSpPr txBox="1"/>
          <p:nvPr/>
        </p:nvSpPr>
        <p:spPr>
          <a:xfrm>
            <a:off x="1475842" y="5363870"/>
            <a:ext cx="234086" cy="191110"/>
          </a:xfrm>
          <a:prstGeom prst="rect">
            <a:avLst/>
          </a:prstGeom>
          <a:noFill/>
          <a:ln/>
        </p:spPr>
        <p:txBody>
          <a:bodyPr wrap="square" lIns="0" tIns="0" rIns="0" bIns="0" rtlCol="0" anchor="ctr"/>
          <a:lstStyle/>
          <a:p>
            <a:pPr algn="l" indent="0" marL="0">
              <a:buNone/>
            </a:pPr>
            <a:r>
              <a:rPr lang="en-US" sz="1000" dirty="0">
                <a:solidFill>
                  <a:srgbClr val="059669"/>
                </a:solidFill>
                <a:latin typeface="Noto Serif JP" pitchFamily="34" charset="0"/>
                <a:ea typeface="Noto Serif JP" pitchFamily="34" charset="-122"/>
                <a:cs typeface="Noto Serif JP" pitchFamily="34" charset="-120"/>
              </a:rPr>
              <a:t>%</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3F4F6"/>
          </a:solidFill>
          <a:ln/>
        </p:spPr>
      </p:sp>
      <p:sp>
        <p:nvSpPr>
          <p:cNvPr id="3" name="Shape 1"/>
          <p:cNvSpPr/>
          <p:nvPr/>
        </p:nvSpPr>
        <p:spPr>
          <a:xfrm>
            <a:off x="0" y="0"/>
            <a:ext cx="12191695" cy="6858000"/>
          </a:xfrm>
          <a:prstGeom prst="rect">
            <a:avLst/>
          </a:prstGeom>
          <a:solidFill>
            <a:srgbClr val="FFFFFF"/>
          </a:solidFill>
          <a:ln/>
        </p:spPr>
      </p:sp>
      <p:pic>
        <p:nvPicPr>
          <p:cNvPr id="4" name="Image 0" descr="preencoded.png">    </p:cNvPr>
          <p:cNvPicPr>
            <a:picLocks noChangeAspect="1"/>
          </p:cNvPicPr>
          <p:nvPr/>
        </p:nvPicPr>
        <p:blipFill>
          <a:blip r:embed="rId1"/>
          <a:srcRect l="23340" r="23340" t="0" b="0"/>
          <a:stretch/>
        </p:blipFill>
        <p:spPr>
          <a:xfrm>
            <a:off x="0" y="0"/>
            <a:ext cx="5486400" cy="6858000"/>
          </a:xfrm>
          <a:prstGeom prst="rect">
            <a:avLst/>
          </a:prstGeom>
        </p:spPr>
      </p:pic>
      <p:sp>
        <p:nvSpPr>
          <p:cNvPr id="5" name="Shape 2"/>
          <p:cNvSpPr/>
          <p:nvPr/>
        </p:nvSpPr>
        <p:spPr>
          <a:xfrm>
            <a:off x="5486400" y="0"/>
            <a:ext cx="6705295" cy="6858000"/>
          </a:xfrm>
          <a:prstGeom prst="rect">
            <a:avLst/>
          </a:prstGeom>
          <a:solidFill>
            <a:srgbClr val="FFFFFF"/>
          </a:solidFill>
          <a:ln/>
        </p:spPr>
      </p:sp>
      <p:sp>
        <p:nvSpPr>
          <p:cNvPr id="6" name="Shape 3"/>
          <p:cNvSpPr/>
          <p:nvPr/>
        </p:nvSpPr>
        <p:spPr>
          <a:xfrm>
            <a:off x="10287000" y="0"/>
            <a:ext cx="1904695" cy="1904695"/>
          </a:xfrm>
          <a:prstGeom prst="rect">
            <a:avLst/>
          </a:prstGeom>
          <a:solidFill>
            <a:srgbClr val="F0F9FF"/>
          </a:solidFill>
          <a:ln/>
        </p:spPr>
      </p:sp>
      <p:sp>
        <p:nvSpPr>
          <p:cNvPr id="7" name="Text 4"/>
          <p:cNvSpPr txBox="1"/>
          <p:nvPr/>
        </p:nvSpPr>
        <p:spPr>
          <a:xfrm>
            <a:off x="5867705" y="400507"/>
            <a:ext cx="1457554" cy="1095451"/>
          </a:xfrm>
          <a:prstGeom prst="rect">
            <a:avLst/>
          </a:prstGeom>
          <a:noFill/>
          <a:ln/>
        </p:spPr>
        <p:txBody>
          <a:bodyPr wrap="square" lIns="0" tIns="0" rIns="0" bIns="0" rtlCol="0" anchor="ctr"/>
          <a:lstStyle/>
          <a:p>
            <a:pPr algn="l" indent="0" marL="0">
              <a:buNone/>
            </a:pPr>
            <a:r>
              <a:rPr lang="en-US" sz="6000" b="1" dirty="0">
                <a:solidFill>
                  <a:srgbClr val="E5E7EB">
                    <a:alpha val="60000"/>
                  </a:srgbClr>
                </a:solidFill>
                <a:latin typeface="Noto Serif SC" pitchFamily="34" charset="0"/>
                <a:ea typeface="Noto Serif SC" pitchFamily="34" charset="-122"/>
                <a:cs typeface="Noto Serif SC" pitchFamily="34" charset="-120"/>
              </a:rPr>
              <a:t>02</a:t>
            </a:r>
            <a:endParaRPr lang="en-US" sz="6000" dirty="0"/>
          </a:p>
        </p:txBody>
      </p:sp>
      <p:sp>
        <p:nvSpPr>
          <p:cNvPr id="8" name="Shape 5"/>
          <p:cNvSpPr/>
          <p:nvPr/>
        </p:nvSpPr>
        <p:spPr>
          <a:xfrm>
            <a:off x="0" y="0"/>
            <a:ext cx="5486400" cy="6858000"/>
          </a:xfrm>
          <a:prstGeom prst="rect">
            <a:avLst/>
          </a:prstGeom>
          <a:solidFill>
            <a:srgbClr val="000000">
              <a:alpha val="20000"/>
            </a:srgbClr>
          </a:solidFill>
          <a:ln/>
        </p:spPr>
      </p:sp>
      <p:sp>
        <p:nvSpPr>
          <p:cNvPr id="9" name="Text 6"/>
          <p:cNvSpPr txBox="1"/>
          <p:nvPr/>
        </p:nvSpPr>
        <p:spPr>
          <a:xfrm>
            <a:off x="6553505" y="1431950"/>
            <a:ext cx="2319833" cy="200254"/>
          </a:xfrm>
          <a:prstGeom prst="rect">
            <a:avLst/>
          </a:prstGeom>
          <a:noFill/>
          <a:ln/>
        </p:spPr>
        <p:txBody>
          <a:bodyPr wrap="square" lIns="0" tIns="0" rIns="0" bIns="0" rtlCol="0" anchor="ctr"/>
          <a:lstStyle/>
          <a:p>
            <a:pPr algn="l" indent="0" marL="0">
              <a:buNone/>
            </a:pPr>
            <a:r>
              <a:rPr lang="en-US" sz="1000" b="1" dirty="0">
                <a:solidFill>
                  <a:srgbClr val="059669"/>
                </a:solidFill>
                <a:latin typeface="Noto Sans SC" pitchFamily="34" charset="0"/>
                <a:ea typeface="Noto Sans SC" pitchFamily="34" charset="-122"/>
                <a:cs typeface="Noto Sans SC" pitchFamily="34" charset="-120"/>
              </a:rPr>
              <a:t>我们的理念 | OUR MESSAGE</a:t>
            </a:r>
            <a:endParaRPr lang="en-US" sz="1000" dirty="0"/>
          </a:p>
        </p:txBody>
      </p:sp>
      <p:sp>
        <p:nvSpPr>
          <p:cNvPr id="10" name="Shape 7"/>
          <p:cNvSpPr/>
          <p:nvPr/>
        </p:nvSpPr>
        <p:spPr>
          <a:xfrm>
            <a:off x="6057900" y="1783994"/>
            <a:ext cx="38405" cy="485546"/>
          </a:xfrm>
          <a:prstGeom prst="rect">
            <a:avLst/>
          </a:prstGeom>
          <a:solidFill>
            <a:srgbClr val="10B981"/>
          </a:solidFill>
          <a:ln/>
        </p:spPr>
      </p:sp>
      <p:sp>
        <p:nvSpPr>
          <p:cNvPr id="11" name="Shape 8"/>
          <p:cNvSpPr/>
          <p:nvPr/>
        </p:nvSpPr>
        <p:spPr>
          <a:xfrm>
            <a:off x="6057900" y="4778654"/>
            <a:ext cx="5562295" cy="9144"/>
          </a:xfrm>
          <a:prstGeom prst="rect">
            <a:avLst/>
          </a:prstGeom>
          <a:solidFill>
            <a:srgbClr val="E5E7EB"/>
          </a:solidFill>
          <a:ln/>
        </p:spPr>
      </p:sp>
      <p:sp>
        <p:nvSpPr>
          <p:cNvPr id="12" name="Shape 9"/>
          <p:cNvSpPr/>
          <p:nvPr/>
        </p:nvSpPr>
        <p:spPr>
          <a:xfrm>
            <a:off x="6057900" y="5074006"/>
            <a:ext cx="1447495" cy="352044"/>
          </a:xfrm>
          <a:prstGeom prst="roundRect">
            <a:avLst>
              <a:gd name="adj" fmla="val 259740"/>
            </a:avLst>
          </a:prstGeom>
          <a:solidFill>
            <a:srgbClr val="ECFDF5"/>
          </a:solidFill>
          <a:ln/>
        </p:spPr>
      </p:sp>
      <p:pic>
        <p:nvPicPr>
          <p:cNvPr id="13" name="Image 1" descr="preencoded.png">    </p:cNvPr>
          <p:cNvPicPr>
            <a:picLocks noChangeAspect="1"/>
          </p:cNvPicPr>
          <p:nvPr/>
        </p:nvPicPr>
        <p:blipFill>
          <a:blip r:embed="rId2"/>
          <a:srcRect l="0" r="0" t="0" b="0"/>
          <a:stretch/>
        </p:blipFill>
        <p:spPr>
          <a:xfrm>
            <a:off x="6210605" y="5183734"/>
            <a:ext cx="133502" cy="133502"/>
          </a:xfrm>
          <a:prstGeom prst="rect">
            <a:avLst/>
          </a:prstGeom>
        </p:spPr>
      </p:pic>
      <p:sp>
        <p:nvSpPr>
          <p:cNvPr id="14" name="Text 10"/>
          <p:cNvSpPr txBox="1"/>
          <p:nvPr/>
        </p:nvSpPr>
        <p:spPr>
          <a:xfrm>
            <a:off x="6420002" y="5149901"/>
            <a:ext cx="1034186"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SC" pitchFamily="34" charset="0"/>
                <a:ea typeface="Noto Sans SC" pitchFamily="34" charset="-122"/>
                <a:cs typeface="Noto Sans SC" pitchFamily="34" charset="-120"/>
              </a:rPr>
              <a:t>Pure &amp; Natural</a:t>
            </a:r>
            <a:endParaRPr lang="en-US" sz="1000" dirty="0"/>
          </a:p>
        </p:txBody>
      </p:sp>
      <p:sp>
        <p:nvSpPr>
          <p:cNvPr id="15" name="Shape 11"/>
          <p:cNvSpPr/>
          <p:nvPr/>
        </p:nvSpPr>
        <p:spPr>
          <a:xfrm>
            <a:off x="7611466" y="5074006"/>
            <a:ext cx="1362456" cy="352044"/>
          </a:xfrm>
          <a:prstGeom prst="roundRect">
            <a:avLst>
              <a:gd name="adj" fmla="val 259740"/>
            </a:avLst>
          </a:prstGeom>
          <a:solidFill>
            <a:srgbClr val="ECFDF5"/>
          </a:solidFill>
          <a:ln/>
        </p:spPr>
      </p:sp>
      <p:pic>
        <p:nvPicPr>
          <p:cNvPr id="16" name="Image 2" descr="preencoded.png">    </p:cNvPr>
          <p:cNvPicPr>
            <a:picLocks noChangeAspect="1"/>
          </p:cNvPicPr>
          <p:nvPr/>
        </p:nvPicPr>
        <p:blipFill>
          <a:blip r:embed="rId3"/>
          <a:srcRect l="0" r="0" t="0" b="0"/>
          <a:stretch/>
        </p:blipFill>
        <p:spPr>
          <a:xfrm>
            <a:off x="7764170" y="5183734"/>
            <a:ext cx="133502" cy="133502"/>
          </a:xfrm>
          <a:prstGeom prst="rect">
            <a:avLst/>
          </a:prstGeom>
        </p:spPr>
      </p:pic>
      <p:sp>
        <p:nvSpPr>
          <p:cNvPr id="17" name="Text 12"/>
          <p:cNvSpPr txBox="1"/>
          <p:nvPr/>
        </p:nvSpPr>
        <p:spPr>
          <a:xfrm>
            <a:off x="7973568" y="5149901"/>
            <a:ext cx="948233"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SC" pitchFamily="34" charset="0"/>
                <a:ea typeface="Noto Sans SC" pitchFamily="34" charset="-122"/>
                <a:cs typeface="Noto Sans SC" pitchFamily="34" charset="-120"/>
              </a:rPr>
              <a:t>From Yunnan</a:t>
            </a:r>
            <a:endParaRPr lang="en-US" sz="1000" dirty="0"/>
          </a:p>
        </p:txBody>
      </p:sp>
      <p:sp>
        <p:nvSpPr>
          <p:cNvPr id="18" name="Shape 13"/>
          <p:cNvSpPr/>
          <p:nvPr/>
        </p:nvSpPr>
        <p:spPr>
          <a:xfrm>
            <a:off x="9079992" y="5074006"/>
            <a:ext cx="1304849" cy="352044"/>
          </a:xfrm>
          <a:prstGeom prst="roundRect">
            <a:avLst>
              <a:gd name="adj" fmla="val 259740"/>
            </a:avLst>
          </a:prstGeom>
          <a:solidFill>
            <a:srgbClr val="ECFDF5"/>
          </a:solidFill>
          <a:ln/>
        </p:spPr>
      </p:sp>
      <p:pic>
        <p:nvPicPr>
          <p:cNvPr id="19" name="Image 3" descr="preencoded.png">    </p:cNvPr>
          <p:cNvPicPr>
            <a:picLocks noChangeAspect="1"/>
          </p:cNvPicPr>
          <p:nvPr/>
        </p:nvPicPr>
        <p:blipFill>
          <a:blip r:embed="rId4"/>
          <a:srcRect l="0" r="0" t="0" b="0"/>
          <a:stretch/>
        </p:blipFill>
        <p:spPr>
          <a:xfrm>
            <a:off x="9231782" y="5183734"/>
            <a:ext cx="133502" cy="133502"/>
          </a:xfrm>
          <a:prstGeom prst="rect">
            <a:avLst/>
          </a:prstGeom>
        </p:spPr>
      </p:pic>
      <p:sp>
        <p:nvSpPr>
          <p:cNvPr id="20" name="Text 14"/>
          <p:cNvSpPr txBox="1"/>
          <p:nvPr/>
        </p:nvSpPr>
        <p:spPr>
          <a:xfrm>
            <a:off x="9441180" y="5149901"/>
            <a:ext cx="890626"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SC" pitchFamily="34" charset="0"/>
                <a:ea typeface="Noto Sans SC" pitchFamily="34" charset="-122"/>
                <a:cs typeface="Noto Sans SC" pitchFamily="34" charset="-120"/>
              </a:rPr>
              <a:t>High Quality</a:t>
            </a:r>
            <a:endParaRPr lang="en-US" sz="1000" dirty="0"/>
          </a:p>
        </p:txBody>
      </p:sp>
      <p:sp>
        <p:nvSpPr>
          <p:cNvPr id="21" name="Text 15"/>
          <p:cNvSpPr txBox="1"/>
          <p:nvPr/>
        </p:nvSpPr>
        <p:spPr>
          <a:xfrm>
            <a:off x="6324905" y="1774850"/>
            <a:ext cx="5153558" cy="486461"/>
          </a:xfrm>
          <a:prstGeom prst="rect">
            <a:avLst/>
          </a:prstGeom>
          <a:noFill/>
          <a:ln/>
        </p:spPr>
        <p:txBody>
          <a:bodyPr wrap="square" lIns="0" tIns="0" rIns="0" bIns="0" rtlCol="0" anchor="ctr"/>
          <a:lstStyle/>
          <a:p>
            <a:pPr algn="l" indent="0" marL="0">
              <a:buNone/>
            </a:pPr>
            <a:r>
              <a:rPr lang="en-US" sz="2700" b="1" dirty="0">
                <a:solidFill>
                  <a:srgbClr val="111827"/>
                </a:solidFill>
                <a:latin typeface="Noto Serif SC" pitchFamily="34" charset="0"/>
                <a:ea typeface="Noto Serif SC" pitchFamily="34" charset="-122"/>
                <a:cs typeface="Noto Serif SC" pitchFamily="34" charset="-120"/>
              </a:rPr>
              <a:t>来自“世界屋脊”的 生命馈赠。</a:t>
            </a:r>
            <a:endParaRPr lang="en-US" sz="2700" dirty="0"/>
          </a:p>
        </p:txBody>
      </p:sp>
      <p:sp>
        <p:nvSpPr>
          <p:cNvPr id="22" name="Text 16"/>
          <p:cNvSpPr txBox="1"/>
          <p:nvPr/>
        </p:nvSpPr>
        <p:spPr>
          <a:xfrm>
            <a:off x="6057900" y="2606954"/>
            <a:ext cx="5677510" cy="534010"/>
          </a:xfrm>
          <a:prstGeom prst="rect">
            <a:avLst/>
          </a:prstGeom>
          <a:noFill/>
          <a:ln/>
        </p:spPr>
        <p:txBody>
          <a:bodyPr wrap="square" lIns="0" tIns="0" rIns="0" bIns="0" rtlCol="0" anchor="ctr"/>
          <a:lstStyle/>
          <a:p>
            <a:pPr algn="l" indent="0" marL="0">
              <a:buNone/>
            </a:pPr>
            <a:r>
              <a:rPr lang="en-US" sz="1200" dirty="0">
                <a:solidFill>
                  <a:srgbClr val="4B5563"/>
                </a:solidFill>
                <a:latin typeface="Noto Sans SC" pitchFamily="34" charset="0"/>
                <a:ea typeface="Noto Sans SC" pitchFamily="34" charset="-122"/>
                <a:cs typeface="Noto Sans SC" pitchFamily="34" charset="-120"/>
              </a:rPr>
              <a:t>云南省—曾被称为“香格里拉”的清凉高原。 那里海拔差异巨大，孕育了独特的“植物王国”。</a:t>
            </a:r>
            <a:endParaRPr lang="en-US" sz="1200" dirty="0"/>
          </a:p>
        </p:txBody>
      </p:sp>
      <p:sp>
        <p:nvSpPr>
          <p:cNvPr id="23" name="Text 17"/>
          <p:cNvSpPr txBox="1"/>
          <p:nvPr/>
        </p:nvSpPr>
        <p:spPr>
          <a:xfrm>
            <a:off x="6057900" y="3216859"/>
            <a:ext cx="5677510" cy="838505"/>
          </a:xfrm>
          <a:prstGeom prst="rect">
            <a:avLst/>
          </a:prstGeom>
          <a:noFill/>
          <a:ln/>
        </p:spPr>
        <p:txBody>
          <a:bodyPr wrap="square" lIns="0" tIns="0" rIns="0" bIns="0" rtlCol="0" anchor="ctr"/>
          <a:lstStyle/>
          <a:p>
            <a:pPr algn="l" indent="0" marL="0">
              <a:buNone/>
            </a:pPr>
            <a:r>
              <a:rPr lang="en-US" sz="1200" dirty="0">
                <a:solidFill>
                  <a:srgbClr val="4B5563"/>
                </a:solidFill>
                <a:latin typeface="Noto Sans SC" pitchFamily="34" charset="0"/>
                <a:ea typeface="Noto Sans SC" pitchFamily="34" charset="-122"/>
                <a:cs typeface="Noto Sans SC" pitchFamily="34" charset="-120"/>
              </a:rPr>
              <a:t>我们将这里孕育的自然之力，以纯净的品质带到日本。 通过提供高品质的农产品及其深加工产品， 以安全、安心与高附加值的形态，滋养日本消费者的健康与美好生活。</a:t>
            </a:r>
            <a:endParaRPr lang="en-US" sz="1200" dirty="0"/>
          </a:p>
        </p:txBody>
      </p:sp>
      <p:sp>
        <p:nvSpPr>
          <p:cNvPr id="24" name="Text 18"/>
          <p:cNvSpPr txBox="1"/>
          <p:nvPr/>
        </p:nvSpPr>
        <p:spPr>
          <a:xfrm>
            <a:off x="6057900" y="4131259"/>
            <a:ext cx="2105863" cy="228600"/>
          </a:xfrm>
          <a:prstGeom prst="rect">
            <a:avLst/>
          </a:prstGeom>
          <a:noFill/>
          <a:ln/>
        </p:spPr>
        <p:txBody>
          <a:bodyPr wrap="square" lIns="0" tIns="0" rIns="0" bIns="0" rtlCol="0" anchor="ctr"/>
          <a:lstStyle/>
          <a:p>
            <a:pPr algn="l" indent="0" marL="0">
              <a:buNone/>
            </a:pPr>
            <a:r>
              <a:rPr lang="en-US" sz="1200" dirty="0">
                <a:solidFill>
                  <a:srgbClr val="4B5563"/>
                </a:solidFill>
                <a:latin typeface="Noto Sans SC" pitchFamily="34" charset="0"/>
                <a:ea typeface="Noto Sans SC" pitchFamily="34" charset="-122"/>
                <a:cs typeface="Noto Sans SC" pitchFamily="34" charset="-120"/>
              </a:rPr>
              <a:t>这就是凤凰有限公司的使命。</a:t>
            </a: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9FAFB"/>
          </a:solidFill>
          <a:ln/>
        </p:spPr>
      </p:sp>
      <p:sp>
        <p:nvSpPr>
          <p:cNvPr id="3" name="Shape 1"/>
          <p:cNvSpPr/>
          <p:nvPr/>
        </p:nvSpPr>
        <p:spPr>
          <a:xfrm>
            <a:off x="304495" y="990295"/>
            <a:ext cx="11582705" cy="9144"/>
          </a:xfrm>
          <a:prstGeom prst="rect">
            <a:avLst/>
          </a:prstGeom>
          <a:solidFill>
            <a:srgbClr val="E5E7EB"/>
          </a:solidFill>
          <a:ln/>
        </p:spPr>
      </p:sp>
      <p:sp>
        <p:nvSpPr>
          <p:cNvPr id="4" name="Text 2"/>
          <p:cNvSpPr txBox="1"/>
          <p:nvPr/>
        </p:nvSpPr>
        <p:spPr>
          <a:xfrm>
            <a:off x="304495" y="304495"/>
            <a:ext cx="2434133"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RELIABILITY &amp; SUSTAINABILITY</a:t>
            </a:r>
            <a:endParaRPr lang="en-US" sz="1000" dirty="0"/>
          </a:p>
        </p:txBody>
      </p:sp>
      <p:sp>
        <p:nvSpPr>
          <p:cNvPr id="5" name="Text 3"/>
          <p:cNvSpPr txBox="1"/>
          <p:nvPr/>
        </p:nvSpPr>
        <p:spPr>
          <a:xfrm>
            <a:off x="304495" y="543154"/>
            <a:ext cx="3986784" cy="314554"/>
          </a:xfrm>
          <a:prstGeom prst="rect">
            <a:avLst/>
          </a:prstGeom>
          <a:noFill/>
          <a:ln/>
        </p:spPr>
        <p:txBody>
          <a:bodyPr wrap="square" lIns="0" tIns="0" rIns="0" bIns="0" rtlCol="0" anchor="ctr"/>
          <a:lstStyle/>
          <a:p>
            <a:pPr algn="l" indent="0" marL="0">
              <a:buNone/>
            </a:pPr>
            <a:r>
              <a:rPr lang="en-US" sz="2200" b="1" dirty="0">
                <a:solidFill>
                  <a:srgbClr val="1F2937"/>
                </a:solidFill>
                <a:latin typeface="ui-serif" pitchFamily="34" charset="0"/>
                <a:ea typeface="ui-serif" pitchFamily="34" charset="-122"/>
                <a:cs typeface="ui-serif" pitchFamily="34" charset="-120"/>
              </a:rPr>
              <a:t>品質保証・サステナビリティ</a:t>
            </a:r>
            <a:endParaRPr lang="en-US" sz="2200" dirty="0"/>
          </a:p>
        </p:txBody>
      </p:sp>
      <p:sp>
        <p:nvSpPr>
          <p:cNvPr id="6" name="Text 4"/>
          <p:cNvSpPr txBox="1"/>
          <p:nvPr/>
        </p:nvSpPr>
        <p:spPr>
          <a:xfrm>
            <a:off x="11549786" y="495605"/>
            <a:ext cx="557784" cy="419710"/>
          </a:xfrm>
          <a:prstGeom prst="rect">
            <a:avLst/>
          </a:prstGeom>
          <a:noFill/>
          <a:ln/>
        </p:spPr>
        <p:txBody>
          <a:bodyPr wrap="square" lIns="0" tIns="0" rIns="0" bIns="0" rtlCol="0" anchor="ctr"/>
          <a:lstStyle/>
          <a:p>
            <a:pPr algn="r" indent="0" marL="0">
              <a:buNone/>
            </a:pPr>
            <a:r>
              <a:rPr lang="en-US" sz="2200" b="1" dirty="0">
                <a:solidFill>
                  <a:srgbClr val="000000">
                    <a:alpha val="20000"/>
                  </a:srgbClr>
                </a:solidFill>
                <a:latin typeface="Noto Sans JP" pitchFamily="34" charset="0"/>
                <a:ea typeface="Noto Sans JP" pitchFamily="34" charset="-122"/>
                <a:cs typeface="Noto Sans JP" pitchFamily="34" charset="-120"/>
              </a:rPr>
              <a:t>08</a:t>
            </a:r>
            <a:endParaRPr lang="en-US" sz="2200" dirty="0"/>
          </a:p>
        </p:txBody>
      </p:sp>
      <p:pic>
        <p:nvPicPr>
          <p:cNvPr id="7" name="Image 0" descr="preencoded.png">    </p:cNvPr>
          <p:cNvPicPr>
            <a:picLocks noChangeAspect="1"/>
          </p:cNvPicPr>
          <p:nvPr/>
        </p:nvPicPr>
        <p:blipFill>
          <a:blip r:embed="rId1"/>
          <a:srcRect l="0" r="0" t="0" b="0"/>
          <a:stretch/>
        </p:blipFill>
        <p:spPr>
          <a:xfrm>
            <a:off x="304495" y="1266444"/>
            <a:ext cx="152705" cy="152705"/>
          </a:xfrm>
          <a:prstGeom prst="rect">
            <a:avLst/>
          </a:prstGeom>
        </p:spPr>
      </p:pic>
      <p:sp>
        <p:nvSpPr>
          <p:cNvPr id="8" name="Text 5"/>
          <p:cNvSpPr txBox="1"/>
          <p:nvPr/>
        </p:nvSpPr>
        <p:spPr>
          <a:xfrm>
            <a:off x="533095" y="1228954"/>
            <a:ext cx="2648102" cy="228600"/>
          </a:xfrm>
          <a:prstGeom prst="rect">
            <a:avLst/>
          </a:prstGeom>
          <a:noFill/>
          <a:ln/>
        </p:spPr>
        <p:txBody>
          <a:bodyPr wrap="square" lIns="0" tIns="0" rIns="0" bIns="0" rtlCol="0" anchor="ctr"/>
          <a:lstStyle/>
          <a:p>
            <a:pPr algn="l" indent="0" marL="0">
              <a:buNone/>
            </a:pPr>
            <a:r>
              <a:rPr lang="en-US" sz="1200" b="1" dirty="0">
                <a:solidFill>
                  <a:srgbClr val="000000"/>
                </a:solidFill>
                <a:latin typeface="Noto Sans JP" pitchFamily="34" charset="0"/>
                <a:ea typeface="Noto Sans JP" pitchFamily="34" charset="-122"/>
                <a:cs typeface="Noto Sans JP" pitchFamily="34" charset="-120"/>
              </a:rPr>
              <a:t>国際基準の認証取得 (Certifications)</a:t>
            </a:r>
            <a:endParaRPr lang="en-US" sz="1200" dirty="0"/>
          </a:p>
        </p:txBody>
      </p:sp>
      <p:sp>
        <p:nvSpPr>
          <p:cNvPr id="9" name="Shape 6"/>
          <p:cNvSpPr/>
          <p:nvPr/>
        </p:nvSpPr>
        <p:spPr>
          <a:xfrm>
            <a:off x="304495" y="1571854"/>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10" name="Shape 7"/>
          <p:cNvSpPr/>
          <p:nvPr/>
        </p:nvSpPr>
        <p:spPr>
          <a:xfrm>
            <a:off x="428854" y="1695298"/>
            <a:ext cx="381305" cy="381305"/>
          </a:xfrm>
          <a:prstGeom prst="ellipse">
            <a:avLst/>
          </a:prstGeom>
          <a:solidFill>
            <a:srgbClr val="F3F7F3"/>
          </a:solidFill>
          <a:ln/>
        </p:spPr>
      </p:sp>
      <p:pic>
        <p:nvPicPr>
          <p:cNvPr id="11" name="Image 1" descr="preencoded.png">    </p:cNvPr>
          <p:cNvPicPr>
            <a:picLocks noChangeAspect="1"/>
          </p:cNvPicPr>
          <p:nvPr/>
        </p:nvPicPr>
        <p:blipFill>
          <a:blip r:embed="rId2"/>
          <a:srcRect l="0" r="0" t="0" b="0"/>
          <a:stretch/>
        </p:blipFill>
        <p:spPr>
          <a:xfrm>
            <a:off x="533095" y="1800454"/>
            <a:ext cx="171907" cy="171907"/>
          </a:xfrm>
          <a:prstGeom prst="rect">
            <a:avLst/>
          </a:prstGeom>
        </p:spPr>
      </p:pic>
      <p:sp>
        <p:nvSpPr>
          <p:cNvPr id="12" name="Text 8"/>
          <p:cNvSpPr txBox="1"/>
          <p:nvPr/>
        </p:nvSpPr>
        <p:spPr>
          <a:xfrm>
            <a:off x="923544" y="1714500"/>
            <a:ext cx="65288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JP" pitchFamily="34" charset="0"/>
                <a:ea typeface="Noto Sans JP" pitchFamily="34" charset="-122"/>
                <a:cs typeface="Noto Sans JP" pitchFamily="34" charset="-120"/>
              </a:rPr>
              <a:t>KOSHER</a:t>
            </a:r>
            <a:endParaRPr lang="en-US" sz="1000" dirty="0"/>
          </a:p>
        </p:txBody>
      </p:sp>
      <p:sp>
        <p:nvSpPr>
          <p:cNvPr id="13" name="Text 9"/>
          <p:cNvSpPr txBox="1"/>
          <p:nvPr/>
        </p:nvSpPr>
        <p:spPr>
          <a:xfrm>
            <a:off x="923544" y="1895551"/>
            <a:ext cx="7818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食品規定認証</a:t>
            </a:r>
            <a:endParaRPr lang="en-US" sz="900" dirty="0"/>
          </a:p>
        </p:txBody>
      </p:sp>
      <p:sp>
        <p:nvSpPr>
          <p:cNvPr id="14" name="Shape 10"/>
          <p:cNvSpPr/>
          <p:nvPr/>
        </p:nvSpPr>
        <p:spPr>
          <a:xfrm>
            <a:off x="3238805" y="1571854"/>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15" name="Shape 11"/>
          <p:cNvSpPr/>
          <p:nvPr/>
        </p:nvSpPr>
        <p:spPr>
          <a:xfrm>
            <a:off x="3362249" y="1695298"/>
            <a:ext cx="381305" cy="381305"/>
          </a:xfrm>
          <a:prstGeom prst="ellipse">
            <a:avLst/>
          </a:prstGeom>
          <a:solidFill>
            <a:srgbClr val="F3F7F3"/>
          </a:solidFill>
          <a:ln/>
        </p:spPr>
      </p:sp>
      <p:pic>
        <p:nvPicPr>
          <p:cNvPr id="16" name="Image 2" descr="preencoded.png">    </p:cNvPr>
          <p:cNvPicPr>
            <a:picLocks noChangeAspect="1"/>
          </p:cNvPicPr>
          <p:nvPr/>
        </p:nvPicPr>
        <p:blipFill>
          <a:blip r:embed="rId3"/>
          <a:srcRect l="-760" r="-760" t="0" b="0"/>
          <a:stretch/>
        </p:blipFill>
        <p:spPr>
          <a:xfrm>
            <a:off x="3476549" y="1800454"/>
            <a:ext cx="152705" cy="171907"/>
          </a:xfrm>
          <a:prstGeom prst="rect">
            <a:avLst/>
          </a:prstGeom>
        </p:spPr>
      </p:pic>
      <p:sp>
        <p:nvSpPr>
          <p:cNvPr id="17" name="Text 12"/>
          <p:cNvSpPr txBox="1"/>
          <p:nvPr/>
        </p:nvSpPr>
        <p:spPr>
          <a:xfrm>
            <a:off x="3857854" y="1714500"/>
            <a:ext cx="547726"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JP" pitchFamily="34" charset="0"/>
                <a:ea typeface="Noto Sans JP" pitchFamily="34" charset="-122"/>
                <a:cs typeface="Noto Sans JP" pitchFamily="34" charset="-120"/>
              </a:rPr>
              <a:t>REACH</a:t>
            </a:r>
            <a:endParaRPr lang="en-US" sz="1000" dirty="0"/>
          </a:p>
        </p:txBody>
      </p:sp>
      <p:sp>
        <p:nvSpPr>
          <p:cNvPr id="18" name="Text 13"/>
          <p:cNvSpPr txBox="1"/>
          <p:nvPr/>
        </p:nvSpPr>
        <p:spPr>
          <a:xfrm>
            <a:off x="3857854" y="1895551"/>
            <a:ext cx="10104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欧州化学物質規制</a:t>
            </a:r>
            <a:endParaRPr lang="en-US" sz="900" dirty="0"/>
          </a:p>
        </p:txBody>
      </p:sp>
      <p:sp>
        <p:nvSpPr>
          <p:cNvPr id="19" name="Shape 14"/>
          <p:cNvSpPr/>
          <p:nvPr/>
        </p:nvSpPr>
        <p:spPr>
          <a:xfrm>
            <a:off x="6172200" y="1571854"/>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20" name="Shape 15"/>
          <p:cNvSpPr/>
          <p:nvPr/>
        </p:nvSpPr>
        <p:spPr>
          <a:xfrm>
            <a:off x="6295644" y="1695298"/>
            <a:ext cx="381305" cy="381305"/>
          </a:xfrm>
          <a:prstGeom prst="ellipse">
            <a:avLst/>
          </a:prstGeom>
          <a:solidFill>
            <a:srgbClr val="F3F7F3"/>
          </a:solidFill>
          <a:ln/>
        </p:spPr>
      </p:sp>
      <p:pic>
        <p:nvPicPr>
          <p:cNvPr id="21" name="Image 3" descr="preencoded.png">    </p:cNvPr>
          <p:cNvPicPr>
            <a:picLocks noChangeAspect="1"/>
          </p:cNvPicPr>
          <p:nvPr/>
        </p:nvPicPr>
        <p:blipFill>
          <a:blip r:embed="rId4"/>
          <a:srcRect l="0" r="0" t="0" b="0"/>
          <a:stretch/>
        </p:blipFill>
        <p:spPr>
          <a:xfrm>
            <a:off x="6400800" y="1800454"/>
            <a:ext cx="171907" cy="171907"/>
          </a:xfrm>
          <a:prstGeom prst="rect">
            <a:avLst/>
          </a:prstGeom>
        </p:spPr>
      </p:pic>
      <p:sp>
        <p:nvSpPr>
          <p:cNvPr id="22" name="Text 16"/>
          <p:cNvSpPr txBox="1"/>
          <p:nvPr/>
        </p:nvSpPr>
        <p:spPr>
          <a:xfrm>
            <a:off x="6791249" y="1714500"/>
            <a:ext cx="547726"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JP" pitchFamily="34" charset="0"/>
                <a:ea typeface="Noto Sans JP" pitchFamily="34" charset="-122"/>
                <a:cs typeface="Noto Sans JP" pitchFamily="34" charset="-120"/>
              </a:rPr>
              <a:t>HACCP</a:t>
            </a:r>
            <a:endParaRPr lang="en-US" sz="1000" dirty="0"/>
          </a:p>
        </p:txBody>
      </p:sp>
      <p:sp>
        <p:nvSpPr>
          <p:cNvPr id="23" name="Text 17"/>
          <p:cNvSpPr txBox="1"/>
          <p:nvPr/>
        </p:nvSpPr>
        <p:spPr>
          <a:xfrm>
            <a:off x="6791249" y="1895551"/>
            <a:ext cx="7818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食品安全管理</a:t>
            </a:r>
            <a:endParaRPr lang="en-US" sz="900" dirty="0"/>
          </a:p>
        </p:txBody>
      </p:sp>
      <p:sp>
        <p:nvSpPr>
          <p:cNvPr id="24" name="Shape 18"/>
          <p:cNvSpPr/>
          <p:nvPr/>
        </p:nvSpPr>
        <p:spPr>
          <a:xfrm>
            <a:off x="9105595" y="1571854"/>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25" name="Shape 19"/>
          <p:cNvSpPr/>
          <p:nvPr/>
        </p:nvSpPr>
        <p:spPr>
          <a:xfrm>
            <a:off x="9229954" y="1695298"/>
            <a:ext cx="381305" cy="381305"/>
          </a:xfrm>
          <a:prstGeom prst="ellipse">
            <a:avLst/>
          </a:prstGeom>
          <a:solidFill>
            <a:srgbClr val="F3F7F3"/>
          </a:solidFill>
          <a:ln/>
        </p:spPr>
      </p:sp>
      <p:pic>
        <p:nvPicPr>
          <p:cNvPr id="26" name="Image 4" descr="preencoded.png">    </p:cNvPr>
          <p:cNvPicPr>
            <a:picLocks noChangeAspect="1"/>
          </p:cNvPicPr>
          <p:nvPr/>
        </p:nvPicPr>
        <p:blipFill>
          <a:blip r:embed="rId5"/>
          <a:srcRect l="0" r="0" t="-842" b="-842"/>
          <a:stretch/>
        </p:blipFill>
        <p:spPr>
          <a:xfrm>
            <a:off x="9325051" y="1800454"/>
            <a:ext cx="190195" cy="171907"/>
          </a:xfrm>
          <a:prstGeom prst="rect">
            <a:avLst/>
          </a:prstGeom>
        </p:spPr>
      </p:pic>
      <p:sp>
        <p:nvSpPr>
          <p:cNvPr id="27" name="Text 20"/>
          <p:cNvSpPr txBox="1"/>
          <p:nvPr/>
        </p:nvSpPr>
        <p:spPr>
          <a:xfrm>
            <a:off x="9724644" y="1714500"/>
            <a:ext cx="471830"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JP" pitchFamily="34" charset="0"/>
                <a:ea typeface="Noto Sans JP" pitchFamily="34" charset="-122"/>
                <a:cs typeface="Noto Sans JP" pitchFamily="34" charset="-120"/>
              </a:rPr>
              <a:t>cGMP</a:t>
            </a:r>
            <a:endParaRPr lang="en-US" sz="1000" dirty="0"/>
          </a:p>
        </p:txBody>
      </p:sp>
      <p:sp>
        <p:nvSpPr>
          <p:cNvPr id="28" name="Text 21"/>
          <p:cNvSpPr txBox="1"/>
          <p:nvPr/>
        </p:nvSpPr>
        <p:spPr>
          <a:xfrm>
            <a:off x="9724644" y="1895551"/>
            <a:ext cx="8961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医薬品製造規範</a:t>
            </a:r>
            <a:endParaRPr lang="en-US" sz="900" dirty="0"/>
          </a:p>
        </p:txBody>
      </p:sp>
      <p:sp>
        <p:nvSpPr>
          <p:cNvPr id="29" name="Shape 22"/>
          <p:cNvSpPr/>
          <p:nvPr/>
        </p:nvSpPr>
        <p:spPr>
          <a:xfrm>
            <a:off x="304495" y="2352751"/>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30" name="Shape 23"/>
          <p:cNvSpPr/>
          <p:nvPr/>
        </p:nvSpPr>
        <p:spPr>
          <a:xfrm>
            <a:off x="428854" y="2476195"/>
            <a:ext cx="381305" cy="381305"/>
          </a:xfrm>
          <a:prstGeom prst="ellipse">
            <a:avLst/>
          </a:prstGeom>
          <a:solidFill>
            <a:srgbClr val="F3F7F3"/>
          </a:solidFill>
          <a:ln/>
        </p:spPr>
      </p:sp>
      <p:pic>
        <p:nvPicPr>
          <p:cNvPr id="31" name="Image 5" descr="preencoded.png">    </p:cNvPr>
          <p:cNvPicPr>
            <a:picLocks noChangeAspect="1"/>
          </p:cNvPicPr>
          <p:nvPr/>
        </p:nvPicPr>
        <p:blipFill>
          <a:blip r:embed="rId6"/>
          <a:srcRect l="-1773" r="-1773" t="0" b="0"/>
          <a:stretch/>
        </p:blipFill>
        <p:spPr>
          <a:xfrm>
            <a:off x="552298" y="2581351"/>
            <a:ext cx="133502" cy="171907"/>
          </a:xfrm>
          <a:prstGeom prst="rect">
            <a:avLst/>
          </a:prstGeom>
        </p:spPr>
      </p:pic>
      <p:sp>
        <p:nvSpPr>
          <p:cNvPr id="32" name="Text 24"/>
          <p:cNvSpPr txBox="1"/>
          <p:nvPr/>
        </p:nvSpPr>
        <p:spPr>
          <a:xfrm>
            <a:off x="923544" y="2495398"/>
            <a:ext cx="681228"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JP" pitchFamily="34" charset="0"/>
                <a:ea typeface="Noto Sans JP" pitchFamily="34" charset="-122"/>
                <a:cs typeface="Noto Sans JP" pitchFamily="34" charset="-120"/>
              </a:rPr>
              <a:t>ISO 9001</a:t>
            </a:r>
            <a:endParaRPr lang="en-US" sz="1000" dirty="0"/>
          </a:p>
        </p:txBody>
      </p:sp>
      <p:sp>
        <p:nvSpPr>
          <p:cNvPr id="33" name="Text 25"/>
          <p:cNvSpPr txBox="1"/>
          <p:nvPr/>
        </p:nvSpPr>
        <p:spPr>
          <a:xfrm>
            <a:off x="923544" y="2676449"/>
            <a:ext cx="1000354"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品質管理システム</a:t>
            </a:r>
            <a:endParaRPr lang="en-US" sz="900" dirty="0"/>
          </a:p>
        </p:txBody>
      </p:sp>
      <p:sp>
        <p:nvSpPr>
          <p:cNvPr id="34" name="Shape 26"/>
          <p:cNvSpPr/>
          <p:nvPr/>
        </p:nvSpPr>
        <p:spPr>
          <a:xfrm>
            <a:off x="3238805" y="2352751"/>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35" name="Shape 27"/>
          <p:cNvSpPr/>
          <p:nvPr/>
        </p:nvSpPr>
        <p:spPr>
          <a:xfrm>
            <a:off x="3362249" y="2476195"/>
            <a:ext cx="381305" cy="381305"/>
          </a:xfrm>
          <a:prstGeom prst="ellipse">
            <a:avLst/>
          </a:prstGeom>
          <a:solidFill>
            <a:srgbClr val="F3F7F3"/>
          </a:solidFill>
          <a:ln/>
        </p:spPr>
      </p:sp>
      <p:pic>
        <p:nvPicPr>
          <p:cNvPr id="36" name="Image 6" descr="preencoded.png">    </p:cNvPr>
          <p:cNvPicPr>
            <a:picLocks noChangeAspect="1"/>
          </p:cNvPicPr>
          <p:nvPr/>
        </p:nvPicPr>
        <p:blipFill>
          <a:blip r:embed="rId7"/>
          <a:srcRect l="0" r="0" t="-842" b="-842"/>
          <a:stretch/>
        </p:blipFill>
        <p:spPr>
          <a:xfrm>
            <a:off x="3457346" y="2581351"/>
            <a:ext cx="190195" cy="171907"/>
          </a:xfrm>
          <a:prstGeom prst="rect">
            <a:avLst/>
          </a:prstGeom>
        </p:spPr>
      </p:pic>
      <p:sp>
        <p:nvSpPr>
          <p:cNvPr id="37" name="Text 28"/>
          <p:cNvSpPr txBox="1"/>
          <p:nvPr/>
        </p:nvSpPr>
        <p:spPr>
          <a:xfrm>
            <a:off x="3857854" y="2495398"/>
            <a:ext cx="90068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JP" pitchFamily="34" charset="0"/>
                <a:ea typeface="Noto Sans JP" pitchFamily="34" charset="-122"/>
                <a:cs typeface="Noto Sans JP" pitchFamily="34" charset="-120"/>
              </a:rPr>
              <a:t>食品生産許可</a:t>
            </a:r>
            <a:endParaRPr lang="en-US" sz="1000" dirty="0"/>
          </a:p>
        </p:txBody>
      </p:sp>
      <p:sp>
        <p:nvSpPr>
          <p:cNvPr id="38" name="Text 29"/>
          <p:cNvSpPr txBox="1"/>
          <p:nvPr/>
        </p:nvSpPr>
        <p:spPr>
          <a:xfrm>
            <a:off x="3857854" y="2676449"/>
            <a:ext cx="7818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Food License</a:t>
            </a:r>
            <a:endParaRPr lang="en-US" sz="900" dirty="0"/>
          </a:p>
        </p:txBody>
      </p:sp>
      <p:sp>
        <p:nvSpPr>
          <p:cNvPr id="39" name="Shape 30"/>
          <p:cNvSpPr/>
          <p:nvPr/>
        </p:nvSpPr>
        <p:spPr>
          <a:xfrm>
            <a:off x="6172200" y="2352751"/>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40" name="Shape 31"/>
          <p:cNvSpPr/>
          <p:nvPr/>
        </p:nvSpPr>
        <p:spPr>
          <a:xfrm>
            <a:off x="6295644" y="2476195"/>
            <a:ext cx="381305" cy="381305"/>
          </a:xfrm>
          <a:prstGeom prst="ellipse">
            <a:avLst/>
          </a:prstGeom>
          <a:solidFill>
            <a:srgbClr val="F3F7F3"/>
          </a:solidFill>
          <a:ln/>
        </p:spPr>
      </p:sp>
      <p:pic>
        <p:nvPicPr>
          <p:cNvPr id="41" name="Image 7" descr="preencoded.png">    </p:cNvPr>
          <p:cNvPicPr>
            <a:picLocks noChangeAspect="1"/>
          </p:cNvPicPr>
          <p:nvPr/>
        </p:nvPicPr>
        <p:blipFill>
          <a:blip r:embed="rId8"/>
          <a:srcRect l="0" r="0" t="0" b="0"/>
          <a:stretch/>
        </p:blipFill>
        <p:spPr>
          <a:xfrm>
            <a:off x="6400800" y="2581351"/>
            <a:ext cx="171907" cy="171907"/>
          </a:xfrm>
          <a:prstGeom prst="rect">
            <a:avLst/>
          </a:prstGeom>
        </p:spPr>
      </p:pic>
      <p:sp>
        <p:nvSpPr>
          <p:cNvPr id="42" name="Text 32"/>
          <p:cNvSpPr txBox="1"/>
          <p:nvPr/>
        </p:nvSpPr>
        <p:spPr>
          <a:xfrm>
            <a:off x="6791249" y="2495398"/>
            <a:ext cx="805586"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JP" pitchFamily="34" charset="0"/>
                <a:ea typeface="Noto Sans JP" pitchFamily="34" charset="-122"/>
                <a:cs typeface="Noto Sans JP" pitchFamily="34" charset="-120"/>
              </a:rPr>
              <a:t>医薬用GMP</a:t>
            </a:r>
            <a:endParaRPr lang="en-US" sz="1000" dirty="0"/>
          </a:p>
        </p:txBody>
      </p:sp>
      <p:sp>
        <p:nvSpPr>
          <p:cNvPr id="43" name="Text 33"/>
          <p:cNvSpPr txBox="1"/>
          <p:nvPr/>
        </p:nvSpPr>
        <p:spPr>
          <a:xfrm>
            <a:off x="6791249" y="2676449"/>
            <a:ext cx="8961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ユーカリオイル</a:t>
            </a:r>
            <a:endParaRPr lang="en-US" sz="900" dirty="0"/>
          </a:p>
        </p:txBody>
      </p:sp>
      <p:sp>
        <p:nvSpPr>
          <p:cNvPr id="44" name="Shape 34"/>
          <p:cNvSpPr/>
          <p:nvPr/>
        </p:nvSpPr>
        <p:spPr>
          <a:xfrm>
            <a:off x="9105595" y="2352751"/>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45" name="Shape 35"/>
          <p:cNvSpPr/>
          <p:nvPr/>
        </p:nvSpPr>
        <p:spPr>
          <a:xfrm>
            <a:off x="9229954" y="2476195"/>
            <a:ext cx="381305" cy="381305"/>
          </a:xfrm>
          <a:prstGeom prst="ellipse">
            <a:avLst/>
          </a:prstGeom>
          <a:solidFill>
            <a:srgbClr val="F3F7F3"/>
          </a:solidFill>
          <a:ln/>
        </p:spPr>
      </p:sp>
      <p:pic>
        <p:nvPicPr>
          <p:cNvPr id="46" name="Image 8" descr="preencoded.png">    </p:cNvPr>
          <p:cNvPicPr>
            <a:picLocks noChangeAspect="1"/>
          </p:cNvPicPr>
          <p:nvPr/>
        </p:nvPicPr>
        <p:blipFill>
          <a:blip r:embed="rId9"/>
          <a:srcRect l="0" r="0" t="0" b="0"/>
          <a:stretch/>
        </p:blipFill>
        <p:spPr>
          <a:xfrm>
            <a:off x="9334195" y="2581351"/>
            <a:ext cx="171907" cy="171907"/>
          </a:xfrm>
          <a:prstGeom prst="rect">
            <a:avLst/>
          </a:prstGeom>
        </p:spPr>
      </p:pic>
      <p:sp>
        <p:nvSpPr>
          <p:cNvPr id="47" name="Text 36"/>
          <p:cNvSpPr txBox="1"/>
          <p:nvPr/>
        </p:nvSpPr>
        <p:spPr>
          <a:xfrm>
            <a:off x="9724644" y="2495398"/>
            <a:ext cx="90068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JP" pitchFamily="34" charset="0"/>
                <a:ea typeface="Noto Sans JP" pitchFamily="34" charset="-122"/>
                <a:cs typeface="Noto Sans JP" pitchFamily="34" charset="-120"/>
              </a:rPr>
              <a:t>生物農薬許可</a:t>
            </a:r>
            <a:endParaRPr lang="en-US" sz="1000" dirty="0"/>
          </a:p>
        </p:txBody>
      </p:sp>
      <p:sp>
        <p:nvSpPr>
          <p:cNvPr id="48" name="Text 37"/>
          <p:cNvSpPr txBox="1"/>
          <p:nvPr/>
        </p:nvSpPr>
        <p:spPr>
          <a:xfrm>
            <a:off x="9724644" y="2676449"/>
            <a:ext cx="752551"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Biopesticide</a:t>
            </a:r>
            <a:endParaRPr lang="en-US" sz="900" dirty="0"/>
          </a:p>
        </p:txBody>
      </p:sp>
      <p:sp>
        <p:nvSpPr>
          <p:cNvPr id="49" name="Shape 38"/>
          <p:cNvSpPr/>
          <p:nvPr/>
        </p:nvSpPr>
        <p:spPr>
          <a:xfrm>
            <a:off x="304495" y="3209544"/>
            <a:ext cx="3791102" cy="3343046"/>
          </a:xfrm>
          <a:prstGeom prst="roundRect">
            <a:avLst>
              <a:gd name="adj" fmla="val 935"/>
            </a:avLst>
          </a:prstGeom>
          <a:solidFill>
            <a:srgbClr val="F3F7F3"/>
          </a:solidFill>
          <a:ln w="12700">
            <a:solidFill>
              <a:srgbClr val="F3F4F6"/>
            </a:solidFill>
            <a:prstDash val="solid"/>
          </a:ln>
          <a:effectLst>
            <a:outerShdw sx="100000" sy="100000" kx="0" ky="0" algn="bl" rotWithShape="0" blurRad="12700" dist="12700" dir="16200000">
              <a:srgbClr val="000000">
                <a:alpha val="75000"/>
              </a:srgbClr>
            </a:outerShdw>
          </a:effectLst>
        </p:spPr>
      </p:sp>
      <p:sp>
        <p:nvSpPr>
          <p:cNvPr id="50" name="Shape 39"/>
          <p:cNvSpPr/>
          <p:nvPr/>
        </p:nvSpPr>
        <p:spPr>
          <a:xfrm>
            <a:off x="543154" y="3829507"/>
            <a:ext cx="3314700" cy="9144"/>
          </a:xfrm>
          <a:prstGeom prst="rect">
            <a:avLst/>
          </a:prstGeom>
          <a:solidFill>
            <a:srgbClr val="E5E7EB"/>
          </a:solidFill>
          <a:ln/>
        </p:spPr>
      </p:sp>
      <p:pic>
        <p:nvPicPr>
          <p:cNvPr id="51" name="Image 9" descr="preencoded.png">    </p:cNvPr>
          <p:cNvPicPr>
            <a:picLocks noChangeAspect="1"/>
          </p:cNvPicPr>
          <p:nvPr/>
        </p:nvPicPr>
        <p:blipFill>
          <a:blip r:embed="rId10"/>
          <a:srcRect l="-760" r="-760" t="0" b="0"/>
          <a:stretch/>
        </p:blipFill>
        <p:spPr>
          <a:xfrm>
            <a:off x="543154" y="3495751"/>
            <a:ext cx="152705" cy="171907"/>
          </a:xfrm>
          <a:prstGeom prst="rect">
            <a:avLst/>
          </a:prstGeom>
        </p:spPr>
      </p:pic>
      <p:sp>
        <p:nvSpPr>
          <p:cNvPr id="52" name="Text 40"/>
          <p:cNvSpPr txBox="1"/>
          <p:nvPr/>
        </p:nvSpPr>
        <p:spPr>
          <a:xfrm>
            <a:off x="771754" y="3448202"/>
            <a:ext cx="115763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Noto Sans JP" pitchFamily="34" charset="0"/>
                <a:ea typeface="Noto Sans JP" pitchFamily="34" charset="-122"/>
                <a:cs typeface="Noto Sans JP" pitchFamily="34" charset="-120"/>
              </a:rPr>
              <a:t>品質管理体制</a:t>
            </a:r>
            <a:endParaRPr lang="en-US" sz="1300" dirty="0"/>
          </a:p>
        </p:txBody>
      </p:sp>
      <p:sp>
        <p:nvSpPr>
          <p:cNvPr id="53" name="Shape 41"/>
          <p:cNvSpPr/>
          <p:nvPr/>
        </p:nvSpPr>
        <p:spPr>
          <a:xfrm>
            <a:off x="543154" y="3991356"/>
            <a:ext cx="381305" cy="381305"/>
          </a:xfrm>
          <a:prstGeom prst="roundRect">
            <a:avLst>
              <a:gd name="adj" fmla="val 239808"/>
            </a:avLst>
          </a:prstGeom>
          <a:solidFill>
            <a:srgbClr val="FFFFFF"/>
          </a:solidFill>
          <a:ln/>
          <a:effectLst>
            <a:outerShdw sx="100000" sy="100000" kx="0" ky="0" algn="bl" rotWithShape="0" blurRad="12700" dist="12700" dir="16200000">
              <a:srgbClr val="000000">
                <a:alpha val="75000"/>
              </a:srgbClr>
            </a:outerShdw>
          </a:effectLst>
        </p:spPr>
      </p:sp>
      <p:pic>
        <p:nvPicPr>
          <p:cNvPr id="54" name="Image 10" descr="preencoded.png">    </p:cNvPr>
          <p:cNvPicPr>
            <a:picLocks noChangeAspect="1"/>
          </p:cNvPicPr>
          <p:nvPr/>
        </p:nvPicPr>
        <p:blipFill>
          <a:blip r:embed="rId11"/>
          <a:srcRect l="0" r="0" t="0" b="0"/>
          <a:stretch/>
        </p:blipFill>
        <p:spPr>
          <a:xfrm>
            <a:off x="647395" y="4095598"/>
            <a:ext cx="171907" cy="171907"/>
          </a:xfrm>
          <a:prstGeom prst="rect">
            <a:avLst/>
          </a:prstGeom>
        </p:spPr>
      </p:pic>
      <p:sp>
        <p:nvSpPr>
          <p:cNvPr id="55" name="Text 42"/>
          <p:cNvSpPr txBox="1"/>
          <p:nvPr/>
        </p:nvSpPr>
        <p:spPr>
          <a:xfrm>
            <a:off x="1076249" y="3991356"/>
            <a:ext cx="178125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JP" pitchFamily="34" charset="0"/>
                <a:ea typeface="Noto Sans JP" pitchFamily="34" charset="-122"/>
                <a:cs typeface="Noto Sans JP" pitchFamily="34" charset="-120"/>
              </a:rPr>
              <a:t>完全なトレーサビリティ</a:t>
            </a:r>
            <a:endParaRPr lang="en-US" sz="1200" dirty="0"/>
          </a:p>
        </p:txBody>
      </p:sp>
      <p:sp>
        <p:nvSpPr>
          <p:cNvPr id="56" name="Text 43"/>
          <p:cNvSpPr txBox="1"/>
          <p:nvPr/>
        </p:nvSpPr>
        <p:spPr>
          <a:xfrm>
            <a:off x="1076249" y="4267505"/>
            <a:ext cx="2767889" cy="629107"/>
          </a:xfrm>
          <a:prstGeom prst="rect">
            <a:avLst/>
          </a:prstGeom>
          <a:noFill/>
          <a:ln/>
        </p:spPr>
        <p:txBody>
          <a:bodyPr wrap="square" lIns="0" tIns="0" rIns="0" bIns="0" rtlCol="0" anchor="ctr"/>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種子から製品まで、生産者の顔が見える透明性の高い管理を実現。すべての工程を追跡可能に。</a:t>
            </a:r>
            <a:endParaRPr lang="en-US" sz="1000" dirty="0"/>
          </a:p>
        </p:txBody>
      </p:sp>
      <p:sp>
        <p:nvSpPr>
          <p:cNvPr id="57" name="Shape 44"/>
          <p:cNvSpPr/>
          <p:nvPr/>
        </p:nvSpPr>
        <p:spPr>
          <a:xfrm>
            <a:off x="543154" y="5098694"/>
            <a:ext cx="381305" cy="381305"/>
          </a:xfrm>
          <a:prstGeom prst="roundRect">
            <a:avLst>
              <a:gd name="adj" fmla="val 239808"/>
            </a:avLst>
          </a:prstGeom>
          <a:solidFill>
            <a:srgbClr val="FFFFFF"/>
          </a:solidFill>
          <a:ln/>
          <a:effectLst>
            <a:outerShdw sx="100000" sy="100000" kx="0" ky="0" algn="bl" rotWithShape="0" blurRad="12700" dist="12700" dir="16200000">
              <a:srgbClr val="000000">
                <a:alpha val="75000"/>
              </a:srgbClr>
            </a:outerShdw>
          </a:effectLst>
        </p:spPr>
      </p:sp>
      <p:pic>
        <p:nvPicPr>
          <p:cNvPr id="58" name="Image 11" descr="preencoded.png">    </p:cNvPr>
          <p:cNvPicPr>
            <a:picLocks noChangeAspect="1"/>
          </p:cNvPicPr>
          <p:nvPr/>
        </p:nvPicPr>
        <p:blipFill>
          <a:blip r:embed="rId12"/>
          <a:srcRect l="0" r="0" t="0" b="0"/>
          <a:stretch/>
        </p:blipFill>
        <p:spPr>
          <a:xfrm>
            <a:off x="647395" y="5202936"/>
            <a:ext cx="171907" cy="171907"/>
          </a:xfrm>
          <a:prstGeom prst="rect">
            <a:avLst/>
          </a:prstGeom>
        </p:spPr>
      </p:pic>
      <p:sp>
        <p:nvSpPr>
          <p:cNvPr id="59" name="Text 45"/>
          <p:cNvSpPr txBox="1"/>
          <p:nvPr/>
        </p:nvSpPr>
        <p:spPr>
          <a:xfrm>
            <a:off x="1076249" y="5098694"/>
            <a:ext cx="1343254"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JP" pitchFamily="34" charset="0"/>
                <a:ea typeface="Noto Sans JP" pitchFamily="34" charset="-122"/>
                <a:cs typeface="Noto Sans JP" pitchFamily="34" charset="-120"/>
              </a:rPr>
              <a:t>国際基準への準拠</a:t>
            </a:r>
            <a:endParaRPr lang="en-US" sz="1200" dirty="0"/>
          </a:p>
        </p:txBody>
      </p:sp>
      <p:sp>
        <p:nvSpPr>
          <p:cNvPr id="60" name="Text 46"/>
          <p:cNvSpPr txBox="1"/>
          <p:nvPr/>
        </p:nvSpPr>
        <p:spPr>
          <a:xfrm>
            <a:off x="1076249" y="5374843"/>
            <a:ext cx="2767889" cy="409651"/>
          </a:xfrm>
          <a:prstGeom prst="rect">
            <a:avLst/>
          </a:prstGeom>
          <a:noFill/>
          <a:ln/>
        </p:spPr>
        <p:txBody>
          <a:bodyPr wrap="square" lIns="0" tIns="0" rIns="0" bIns="0" rtlCol="0" anchor="ctr"/>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グローバル市場で認められる厳格な品質基準をクリアし、安心・安全な製品を提供。</a:t>
            </a:r>
            <a:endParaRPr lang="en-US" sz="1000" dirty="0"/>
          </a:p>
        </p:txBody>
      </p:sp>
      <p:sp>
        <p:nvSpPr>
          <p:cNvPr id="61" name="Shape 47"/>
          <p:cNvSpPr/>
          <p:nvPr/>
        </p:nvSpPr>
        <p:spPr>
          <a:xfrm>
            <a:off x="543154" y="5988406"/>
            <a:ext cx="381305" cy="381305"/>
          </a:xfrm>
          <a:prstGeom prst="roundRect">
            <a:avLst>
              <a:gd name="adj" fmla="val 239808"/>
            </a:avLst>
          </a:prstGeom>
          <a:solidFill>
            <a:srgbClr val="FFFFFF"/>
          </a:solidFill>
          <a:ln/>
          <a:effectLst>
            <a:outerShdw sx="100000" sy="100000" kx="0" ky="0" algn="bl" rotWithShape="0" blurRad="12700" dist="12700" dir="16200000">
              <a:srgbClr val="000000">
                <a:alpha val="75000"/>
              </a:srgbClr>
            </a:outerShdw>
          </a:effectLst>
        </p:spPr>
      </p:sp>
      <p:pic>
        <p:nvPicPr>
          <p:cNvPr id="62" name="Image 12" descr="preencoded.png">    </p:cNvPr>
          <p:cNvPicPr>
            <a:picLocks noChangeAspect="1"/>
          </p:cNvPicPr>
          <p:nvPr/>
        </p:nvPicPr>
        <p:blipFill>
          <a:blip r:embed="rId13"/>
          <a:srcRect l="-1064" r="-1064" t="0" b="0"/>
          <a:stretch/>
        </p:blipFill>
        <p:spPr>
          <a:xfrm>
            <a:off x="623621" y="6093562"/>
            <a:ext cx="219456" cy="171907"/>
          </a:xfrm>
          <a:prstGeom prst="rect">
            <a:avLst/>
          </a:prstGeom>
        </p:spPr>
      </p:pic>
      <p:sp>
        <p:nvSpPr>
          <p:cNvPr id="63" name="Text 48"/>
          <p:cNvSpPr txBox="1"/>
          <p:nvPr/>
        </p:nvSpPr>
        <p:spPr>
          <a:xfrm>
            <a:off x="1076249" y="5988406"/>
            <a:ext cx="1943100"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JP" pitchFamily="34" charset="0"/>
                <a:ea typeface="Noto Sans JP" pitchFamily="34" charset="-122"/>
                <a:cs typeface="Noto Sans JP" pitchFamily="34" charset="-120"/>
              </a:rPr>
              <a:t>サプライチェーン一貫管理</a:t>
            </a:r>
            <a:endParaRPr lang="en-US" sz="1200" dirty="0"/>
          </a:p>
        </p:txBody>
      </p:sp>
      <p:sp>
        <p:nvSpPr>
          <p:cNvPr id="64" name="Text 49"/>
          <p:cNvSpPr txBox="1"/>
          <p:nvPr/>
        </p:nvSpPr>
        <p:spPr>
          <a:xfrm>
            <a:off x="1076249" y="6265469"/>
            <a:ext cx="2767889" cy="409651"/>
          </a:xfrm>
          <a:prstGeom prst="rect">
            <a:avLst/>
          </a:prstGeom>
          <a:noFill/>
          <a:ln/>
        </p:spPr>
        <p:txBody>
          <a:bodyPr wrap="square" lIns="0" tIns="0" rIns="0" bIns="0" rtlCol="0" anchor="ctr"/>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栽培・抽出・加工・出荷までをグループ内で一貫管理し、品質の安定化を図っています。</a:t>
            </a:r>
            <a:endParaRPr lang="en-US" sz="1000" dirty="0"/>
          </a:p>
        </p:txBody>
      </p:sp>
      <p:sp>
        <p:nvSpPr>
          <p:cNvPr id="65" name="Shape 50"/>
          <p:cNvSpPr/>
          <p:nvPr/>
        </p:nvSpPr>
        <p:spPr>
          <a:xfrm>
            <a:off x="4324198" y="3209544"/>
            <a:ext cx="7563002" cy="3343046"/>
          </a:xfrm>
          <a:prstGeom prst="roundRect">
            <a:avLst>
              <a:gd name="adj" fmla="val 935"/>
            </a:avLst>
          </a:prstGeom>
          <a:solidFill>
            <a:srgbClr val="FFFFFF"/>
          </a:solidFill>
          <a:ln w="12700">
            <a:solidFill>
              <a:srgbClr val="E5E7EB"/>
            </a:solidFill>
            <a:prstDash val="solid"/>
          </a:ln>
          <a:effectLst>
            <a:outerShdw sx="100000" sy="100000" kx="0" ky="0" algn="bl" rotWithShape="0" blurRad="12700" dist="12700" dir="16200000">
              <a:srgbClr val="000000">
                <a:alpha val="75000"/>
              </a:srgbClr>
            </a:outerShdw>
          </a:effectLst>
        </p:spPr>
      </p:sp>
      <p:pic>
        <p:nvPicPr>
          <p:cNvPr id="66" name="Image 13" descr="preencoded.png">    </p:cNvPr>
          <p:cNvPicPr>
            <a:picLocks noChangeAspect="1"/>
          </p:cNvPicPr>
          <p:nvPr/>
        </p:nvPicPr>
        <p:blipFill>
          <a:blip r:embed="rId14"/>
          <a:srcRect l="29376" r="29376" t="0" b="0"/>
          <a:stretch/>
        </p:blipFill>
        <p:spPr>
          <a:xfrm>
            <a:off x="7477049" y="3219602"/>
            <a:ext cx="4401007" cy="3323844"/>
          </a:xfrm>
          <a:prstGeom prst="rect">
            <a:avLst/>
          </a:prstGeom>
        </p:spPr>
      </p:pic>
      <p:sp>
        <p:nvSpPr>
          <p:cNvPr id="67" name="Shape 51"/>
          <p:cNvSpPr/>
          <p:nvPr/>
        </p:nvSpPr>
        <p:spPr>
          <a:xfrm>
            <a:off x="4334256" y="3219602"/>
            <a:ext cx="3143707" cy="3323844"/>
          </a:xfrm>
          <a:prstGeom prst="rect">
            <a:avLst/>
          </a:prstGeom>
          <a:solidFill>
            <a:srgbClr val="FFFFFF"/>
          </a:solidFill>
          <a:ln/>
        </p:spPr>
      </p:sp>
      <p:pic>
        <p:nvPicPr>
          <p:cNvPr id="68" name="Image 14" descr="preencoded.png">    </p:cNvPr>
          <p:cNvPicPr>
            <a:picLocks noChangeAspect="1"/>
          </p:cNvPicPr>
          <p:nvPr/>
        </p:nvPicPr>
        <p:blipFill>
          <a:blip r:embed="rId15"/>
          <a:srcRect l="0" r="0" t="0" b="0"/>
          <a:stretch/>
        </p:blipFill>
        <p:spPr>
          <a:xfrm>
            <a:off x="4562856" y="3747211"/>
            <a:ext cx="171907" cy="171907"/>
          </a:xfrm>
          <a:prstGeom prst="rect">
            <a:avLst/>
          </a:prstGeom>
        </p:spPr>
      </p:pic>
      <p:sp>
        <p:nvSpPr>
          <p:cNvPr id="69" name="Text 52"/>
          <p:cNvSpPr txBox="1"/>
          <p:nvPr/>
        </p:nvSpPr>
        <p:spPr>
          <a:xfrm>
            <a:off x="4809744" y="3699662"/>
            <a:ext cx="1491386"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Noto Sans JP" pitchFamily="34" charset="0"/>
                <a:ea typeface="Noto Sans JP" pitchFamily="34" charset="-122"/>
                <a:cs typeface="Noto Sans JP" pitchFamily="34" charset="-120"/>
              </a:rPr>
              <a:t>サステナビリティ</a:t>
            </a:r>
            <a:endParaRPr lang="en-US" sz="1300" dirty="0"/>
          </a:p>
        </p:txBody>
      </p:sp>
      <p:sp>
        <p:nvSpPr>
          <p:cNvPr id="70" name="Text 53"/>
          <p:cNvSpPr txBox="1"/>
          <p:nvPr/>
        </p:nvSpPr>
        <p:spPr>
          <a:xfrm>
            <a:off x="4562856" y="4118458"/>
            <a:ext cx="197236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JP" pitchFamily="34" charset="0"/>
                <a:ea typeface="Noto Sans JP" pitchFamily="34" charset="-122"/>
                <a:cs typeface="Noto Sans JP" pitchFamily="34" charset="-120"/>
              </a:rPr>
              <a:t>「会社+基地+農家」モデル</a:t>
            </a:r>
            <a:endParaRPr lang="en-US" sz="1200" dirty="0"/>
          </a:p>
        </p:txBody>
      </p:sp>
      <p:sp>
        <p:nvSpPr>
          <p:cNvPr id="71" name="Text 54"/>
          <p:cNvSpPr txBox="1"/>
          <p:nvPr/>
        </p:nvSpPr>
        <p:spPr>
          <a:xfrm>
            <a:off x="4562856" y="4394606"/>
            <a:ext cx="2767889" cy="629107"/>
          </a:xfrm>
          <a:prstGeom prst="rect">
            <a:avLst/>
          </a:prstGeom>
          <a:noFill/>
          <a:ln/>
        </p:spPr>
        <p:txBody>
          <a:bodyPr wrap="square" lIns="0" tIns="0" rIns="0" bIns="0" rtlCol="0" anchor="ctr"/>
          <a:lstStyle/>
          <a:p>
            <a:pPr algn="l" indent="0" marL="0">
              <a:buNone/>
            </a:pPr>
            <a:r>
              <a:rPr lang="en-US" sz="1000" dirty="0">
                <a:solidFill>
                  <a:srgbClr val="4B5563"/>
                </a:solidFill>
                <a:latin typeface="Noto Sans JP" pitchFamily="34" charset="0"/>
                <a:ea typeface="Noto Sans JP" pitchFamily="34" charset="-122"/>
                <a:cs typeface="Noto Sans JP" pitchFamily="34" charset="-120"/>
              </a:rPr>
              <a:t>企業が技術と苗木を提供し、農家が栽培を行う地域共生型モデル。生態保護と農村振興の両立を実現しています。</a:t>
            </a:r>
            <a:endParaRPr lang="en-US" sz="1000" dirty="0"/>
          </a:p>
        </p:txBody>
      </p:sp>
      <p:sp>
        <p:nvSpPr>
          <p:cNvPr id="72" name="Text 55"/>
          <p:cNvSpPr txBox="1"/>
          <p:nvPr/>
        </p:nvSpPr>
        <p:spPr>
          <a:xfrm>
            <a:off x="4562856" y="5264201"/>
            <a:ext cx="1629461"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JP" pitchFamily="34" charset="0"/>
                <a:ea typeface="Noto Sans JP" pitchFamily="34" charset="-122"/>
                <a:cs typeface="Noto Sans JP" pitchFamily="34" charset="-120"/>
              </a:rPr>
              <a:t>ティーツリー栽培実績</a:t>
            </a:r>
            <a:endParaRPr lang="en-US" sz="1200" dirty="0"/>
          </a:p>
        </p:txBody>
      </p:sp>
      <p:sp>
        <p:nvSpPr>
          <p:cNvPr id="73" name="Text 56"/>
          <p:cNvSpPr txBox="1"/>
          <p:nvPr/>
        </p:nvSpPr>
        <p:spPr>
          <a:xfrm>
            <a:off x="4562856" y="5492801"/>
            <a:ext cx="1157630" cy="419710"/>
          </a:xfrm>
          <a:prstGeom prst="rect">
            <a:avLst/>
          </a:prstGeom>
          <a:noFill/>
          <a:ln/>
        </p:spPr>
        <p:txBody>
          <a:bodyPr wrap="square" lIns="0" tIns="0" rIns="0" bIns="0" rtlCol="0" anchor="ctr"/>
          <a:lstStyle/>
          <a:p>
            <a:pPr algn="l" indent="0" marL="0">
              <a:buNone/>
            </a:pPr>
            <a:r>
              <a:rPr lang="en-US" sz="2200" b="1" dirty="0">
                <a:solidFill>
                  <a:srgbClr val="000000"/>
                </a:solidFill>
                <a:latin typeface="Noto Sans JP" pitchFamily="34" charset="0"/>
                <a:ea typeface="Noto Sans JP" pitchFamily="34" charset="-122"/>
                <a:cs typeface="Noto Sans JP" pitchFamily="34" charset="-120"/>
              </a:rPr>
              <a:t>10,000</a:t>
            </a:r>
            <a:endParaRPr lang="en-US" sz="2200" dirty="0"/>
          </a:p>
        </p:txBody>
      </p:sp>
      <p:sp>
        <p:nvSpPr>
          <p:cNvPr id="74" name="Text 57"/>
          <p:cNvSpPr txBox="1"/>
          <p:nvPr/>
        </p:nvSpPr>
        <p:spPr>
          <a:xfrm>
            <a:off x="5574182" y="5672938"/>
            <a:ext cx="633679" cy="191110"/>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JP" pitchFamily="34" charset="0"/>
                <a:ea typeface="Noto Sans JP" pitchFamily="34" charset="-122"/>
                <a:cs typeface="Noto Sans JP" pitchFamily="34" charset="-120"/>
              </a:rPr>
              <a:t>ムー以上</a:t>
            </a:r>
            <a:endParaRPr lang="en-US" sz="1000" dirty="0"/>
          </a:p>
        </p:txBody>
      </p:sp>
      <p:sp>
        <p:nvSpPr>
          <p:cNvPr id="75" name="Text 58"/>
          <p:cNvSpPr txBox="1"/>
          <p:nvPr/>
        </p:nvSpPr>
        <p:spPr>
          <a:xfrm>
            <a:off x="4562856" y="5901538"/>
            <a:ext cx="1219810"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（約 670ヘクタール）</a:t>
            </a:r>
            <a:endParaRPr lang="en-US" sz="900" dirty="0"/>
          </a:p>
        </p:txBody>
      </p:sp>
      <p:sp>
        <p:nvSpPr>
          <p:cNvPr id="76" name="Shape 59"/>
          <p:cNvSpPr/>
          <p:nvPr/>
        </p:nvSpPr>
        <p:spPr>
          <a:xfrm>
            <a:off x="10417759" y="6277356"/>
            <a:ext cx="1466698" cy="267005"/>
          </a:xfrm>
          <a:prstGeom prst="roundRect">
            <a:avLst>
              <a:gd name="adj" fmla="val 97847"/>
            </a:avLst>
          </a:prstGeom>
          <a:solidFill>
            <a:srgbClr val="000000">
              <a:alpha val="60000"/>
            </a:srgbClr>
          </a:solidFill>
          <a:ln/>
        </p:spPr>
      </p:sp>
      <p:sp>
        <p:nvSpPr>
          <p:cNvPr id="77" name="Text 60"/>
          <p:cNvSpPr txBox="1"/>
          <p:nvPr/>
        </p:nvSpPr>
        <p:spPr>
          <a:xfrm>
            <a:off x="10532059" y="6324905"/>
            <a:ext cx="1324051" cy="162763"/>
          </a:xfrm>
          <a:prstGeom prst="rect">
            <a:avLst/>
          </a:prstGeom>
          <a:noFill/>
          <a:ln/>
        </p:spPr>
        <p:txBody>
          <a:bodyPr wrap="square" lIns="0" tIns="0" rIns="0" bIns="0" rtlCol="0" anchor="ctr"/>
          <a:lstStyle/>
          <a:p>
            <a:pPr algn="l" indent="0" marL="0">
              <a:buNone/>
            </a:pPr>
            <a:r>
              <a:rPr lang="en-US" sz="900" dirty="0">
                <a:solidFill>
                  <a:srgbClr val="FFFFFF"/>
                </a:solidFill>
                <a:latin typeface="Noto Sans JP" pitchFamily="34" charset="0"/>
                <a:ea typeface="Noto Sans JP" pitchFamily="34" charset="-122"/>
                <a:cs typeface="Noto Sans JP" pitchFamily="34" charset="-120"/>
              </a:rPr>
              <a:t>雲南高原 自社管理農場</a:t>
            </a:r>
            <a:endParaRPr lang="en-US" sz="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2191695" cy="8924544"/>
          </a:xfrm>
          <a:prstGeom prst="rect">
            <a:avLst/>
          </a:prstGeom>
          <a:solidFill>
            <a:srgbClr val="F3F4F6"/>
          </a:solidFill>
          <a:ln/>
        </p:spPr>
      </p:sp>
      <p:sp>
        <p:nvSpPr>
          <p:cNvPr id="3" name="Shape 1"/>
          <p:cNvSpPr/>
          <p:nvPr/>
        </p:nvSpPr>
        <p:spPr>
          <a:xfrm>
            <a:off x="0" y="0"/>
            <a:ext cx="12191695" cy="8924544"/>
          </a:xfrm>
          <a:prstGeom prst="rect">
            <a:avLst/>
          </a:prstGeom>
          <a:solidFill>
            <a:srgbClr val="FFFFFF"/>
          </a:solidFill>
          <a:ln/>
        </p:spPr>
      </p:sp>
      <p:sp>
        <p:nvSpPr>
          <p:cNvPr id="4" name="Shape 2"/>
          <p:cNvSpPr/>
          <p:nvPr/>
        </p:nvSpPr>
        <p:spPr>
          <a:xfrm>
            <a:off x="761695" y="1495958"/>
            <a:ext cx="10668305" cy="9144"/>
          </a:xfrm>
          <a:prstGeom prst="rect">
            <a:avLst/>
          </a:prstGeom>
          <a:solidFill>
            <a:srgbClr val="E5E7EB"/>
          </a:solidFill>
          <a:ln/>
        </p:spPr>
      </p:sp>
      <p:sp>
        <p:nvSpPr>
          <p:cNvPr id="5" name="Text 3"/>
          <p:cNvSpPr txBox="1"/>
          <p:nvPr/>
        </p:nvSpPr>
        <p:spPr>
          <a:xfrm>
            <a:off x="10824667" y="400507"/>
            <a:ext cx="1038758" cy="819302"/>
          </a:xfrm>
          <a:prstGeom prst="rect">
            <a:avLst/>
          </a:prstGeom>
          <a:noFill/>
          <a:ln/>
        </p:spPr>
        <p:txBody>
          <a:bodyPr wrap="square" lIns="0" tIns="0" rIns="0" bIns="0" rtlCol="0" anchor="ctr"/>
          <a:lstStyle/>
          <a:p>
            <a:pPr algn="l" indent="0" marL="0">
              <a:buNone/>
            </a:pPr>
            <a:r>
              <a:rPr lang="en-US" sz="4500" b="1" dirty="0">
                <a:solidFill>
                  <a:srgbClr val="F3F4F6"/>
                </a:solidFill>
                <a:latin typeface="Noto Serif JP" pitchFamily="34" charset="0"/>
                <a:ea typeface="Noto Serif JP" pitchFamily="34" charset="-122"/>
                <a:cs typeface="Noto Serif JP" pitchFamily="34" charset="-120"/>
              </a:rPr>
              <a:t>10</a:t>
            </a:r>
            <a:endParaRPr lang="en-US" sz="4500" dirty="0"/>
          </a:p>
        </p:txBody>
      </p:sp>
      <p:sp>
        <p:nvSpPr>
          <p:cNvPr id="6" name="Text 4"/>
          <p:cNvSpPr txBox="1"/>
          <p:nvPr/>
        </p:nvSpPr>
        <p:spPr>
          <a:xfrm>
            <a:off x="1086307" y="571500"/>
            <a:ext cx="1452982" cy="200254"/>
          </a:xfrm>
          <a:prstGeom prst="rect">
            <a:avLst/>
          </a:prstGeom>
          <a:noFill/>
          <a:ln/>
        </p:spPr>
        <p:txBody>
          <a:bodyPr wrap="square" lIns="0" tIns="0" rIns="0" bIns="0" rtlCol="0" anchor="ctr"/>
          <a:lstStyle/>
          <a:p>
            <a:pPr algn="l" indent="0" marL="0">
              <a:buNone/>
            </a:pPr>
            <a:r>
              <a:rPr lang="en-US" sz="1000" b="1" dirty="0">
                <a:solidFill>
                  <a:srgbClr val="059669"/>
                </a:solidFill>
                <a:latin typeface="Noto Sans JP" pitchFamily="34" charset="0"/>
                <a:ea typeface="Noto Sans JP" pitchFamily="34" charset="-122"/>
                <a:cs typeface="Noto Sans JP" pitchFamily="34" charset="-120"/>
              </a:rPr>
              <a:t>WHY CHOOSE US</a:t>
            </a:r>
            <a:endParaRPr lang="en-US" sz="1000" dirty="0"/>
          </a:p>
        </p:txBody>
      </p:sp>
      <p:sp>
        <p:nvSpPr>
          <p:cNvPr id="7" name="Text 5"/>
          <p:cNvSpPr txBox="1"/>
          <p:nvPr/>
        </p:nvSpPr>
        <p:spPr>
          <a:xfrm>
            <a:off x="990295" y="3187598"/>
            <a:ext cx="2262226"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PREMIUM VALUE FROM YUNNAN</a:t>
            </a:r>
            <a:endParaRPr lang="en-US" sz="1000" dirty="0"/>
          </a:p>
        </p:txBody>
      </p:sp>
      <p:sp>
        <p:nvSpPr>
          <p:cNvPr id="8" name="Text 6"/>
          <p:cNvSpPr txBox="1"/>
          <p:nvPr/>
        </p:nvSpPr>
        <p:spPr>
          <a:xfrm>
            <a:off x="990295" y="3454603"/>
            <a:ext cx="1810512" cy="381305"/>
          </a:xfrm>
          <a:prstGeom prst="rect">
            <a:avLst/>
          </a:prstGeom>
          <a:noFill/>
          <a:ln/>
        </p:spPr>
        <p:txBody>
          <a:bodyPr wrap="square" lIns="0" tIns="0" rIns="0" bIns="0" rtlCol="0" anchor="ctr"/>
          <a:lstStyle/>
          <a:p>
            <a:pPr algn="l" indent="0" marL="0">
              <a:buNone/>
            </a:pPr>
            <a:r>
              <a:rPr lang="en-US" sz="2100" b="1" dirty="0">
                <a:solidFill>
                  <a:srgbClr val="1F2937"/>
                </a:solidFill>
                <a:latin typeface="Noto Serif JP" pitchFamily="34" charset="0"/>
                <a:ea typeface="Noto Serif JP" pitchFamily="34" charset="-122"/>
                <a:cs typeface="Noto Serif JP" pitchFamily="34" charset="-120"/>
              </a:rPr>
              <a:t>雲南の自然と</a:t>
            </a:r>
            <a:endParaRPr lang="en-US" sz="2100" dirty="0"/>
          </a:p>
        </p:txBody>
      </p:sp>
      <p:sp>
        <p:nvSpPr>
          <p:cNvPr id="9" name="Text 7"/>
          <p:cNvSpPr txBox="1"/>
          <p:nvPr/>
        </p:nvSpPr>
        <p:spPr>
          <a:xfrm>
            <a:off x="990295" y="3828593"/>
            <a:ext cx="2343607" cy="381305"/>
          </a:xfrm>
          <a:prstGeom prst="rect">
            <a:avLst/>
          </a:prstGeom>
          <a:noFill/>
          <a:ln/>
        </p:spPr>
        <p:txBody>
          <a:bodyPr wrap="square" lIns="0" tIns="0" rIns="0" bIns="0" rtlCol="0" anchor="ctr"/>
          <a:lstStyle/>
          <a:p>
            <a:pPr algn="l" indent="0" marL="0">
              <a:buNone/>
            </a:pPr>
            <a:r>
              <a:rPr lang="en-US" sz="2100" b="1" dirty="0">
                <a:solidFill>
                  <a:srgbClr val="1F2937"/>
                </a:solidFill>
                <a:latin typeface="Noto Serif JP" pitchFamily="34" charset="0"/>
                <a:ea typeface="Noto Serif JP" pitchFamily="34" charset="-122"/>
                <a:cs typeface="Noto Serif JP" pitchFamily="34" charset="-120"/>
              </a:rPr>
              <a:t>確かな技術の融合</a:t>
            </a:r>
            <a:endParaRPr lang="en-US" sz="2100" dirty="0"/>
          </a:p>
        </p:txBody>
      </p:sp>
      <p:sp>
        <p:nvSpPr>
          <p:cNvPr id="10" name="Text 8"/>
          <p:cNvSpPr txBox="1"/>
          <p:nvPr/>
        </p:nvSpPr>
        <p:spPr>
          <a:xfrm>
            <a:off x="990295" y="4468673"/>
            <a:ext cx="3620110" cy="810158"/>
          </a:xfrm>
          <a:prstGeom prst="rect">
            <a:avLst/>
          </a:prstGeom>
          <a:noFill/>
          <a:ln/>
        </p:spPr>
        <p:txBody>
          <a:bodyPr wrap="square" lIns="0" tIns="0" rIns="0" bIns="0" rtlCol="0" anchor="ctr"/>
          <a:lstStyle/>
          <a:p>
            <a:pPr algn="l" indent="0" marL="0">
              <a:buNone/>
            </a:pPr>
            <a:r>
              <a:rPr lang="en-US" sz="1200" dirty="0">
                <a:solidFill>
                  <a:srgbClr val="4B5563"/>
                </a:solidFill>
                <a:latin typeface="Noto Sans JP" pitchFamily="34" charset="0"/>
                <a:ea typeface="Noto Sans JP" pitchFamily="34" charset="-122"/>
                <a:cs typeface="Noto Sans JP" pitchFamily="34" charset="-120"/>
              </a:rPr>
              <a:t>私たちフェニックスを選ぶ最大の理由は、 「産地直結」ならではの絶対的な品質と信頼性にあります。</a:t>
            </a:r>
            <a:endParaRPr lang="en-US" sz="1200" dirty="0"/>
          </a:p>
        </p:txBody>
      </p:sp>
      <p:sp>
        <p:nvSpPr>
          <p:cNvPr id="11" name="Text 9"/>
          <p:cNvSpPr txBox="1"/>
          <p:nvPr/>
        </p:nvSpPr>
        <p:spPr>
          <a:xfrm>
            <a:off x="990295" y="5337353"/>
            <a:ext cx="3620110" cy="1686154"/>
          </a:xfrm>
          <a:prstGeom prst="rect">
            <a:avLst/>
          </a:prstGeom>
          <a:noFill/>
          <a:ln/>
        </p:spPr>
        <p:txBody>
          <a:bodyPr wrap="square" lIns="0" tIns="0" rIns="0" bIns="0" rtlCol="0" anchor="ctr"/>
          <a:lstStyle/>
          <a:p>
            <a:pPr algn="l" indent="0" marL="0">
              <a:buNone/>
            </a:pPr>
            <a:r>
              <a:rPr lang="en-US" sz="1200" dirty="0">
                <a:solidFill>
                  <a:srgbClr val="4B5563"/>
                </a:solidFill>
                <a:latin typeface="Noto Sans JP" pitchFamily="34" charset="0"/>
                <a:ea typeface="Noto Sans JP" pitchFamily="34" charset="-122"/>
                <a:cs typeface="Noto Sans JP" pitchFamily="34" charset="-120"/>
              </a:rPr>
              <a:t>雲南省の清涼な高原で育まれた原料を、世界トップクラスの技術で精製し、日本のお客様へお届けする。 その全てのプロセスにおいて、私たちは一切の妥協を許しません。 グローバル企業との取引で培った経験を活かし、日本市場に最適な価値を提供いたします。</a:t>
            </a:r>
            <a:endParaRPr lang="en-US" sz="1200" dirty="0"/>
          </a:p>
        </p:txBody>
      </p:sp>
      <p:sp>
        <p:nvSpPr>
          <p:cNvPr id="12" name="Shape 10"/>
          <p:cNvSpPr/>
          <p:nvPr/>
        </p:nvSpPr>
        <p:spPr>
          <a:xfrm>
            <a:off x="-190195" y="7681874"/>
            <a:ext cx="1429207" cy="1429207"/>
          </a:xfrm>
          <a:prstGeom prst="ellipse">
            <a:avLst/>
          </a:prstGeom>
          <a:noFill/>
          <a:ln w="254000">
            <a:solidFill>
              <a:srgbClr val="F3F4F6"/>
            </a:solidFill>
            <a:prstDash val="solid"/>
          </a:ln>
        </p:spPr>
      </p:sp>
      <p:sp>
        <p:nvSpPr>
          <p:cNvPr id="13" name="Shape 11"/>
          <p:cNvSpPr/>
          <p:nvPr/>
        </p:nvSpPr>
        <p:spPr>
          <a:xfrm>
            <a:off x="5059375" y="1886407"/>
            <a:ext cx="6372454" cy="6467551"/>
          </a:xfrm>
          <a:prstGeom prst="roundRect">
            <a:avLst>
              <a:gd name="adj" fmla="val 257"/>
            </a:avLst>
          </a:prstGeom>
          <a:solidFill>
            <a:srgbClr val="F9FAFB"/>
          </a:solidFill>
          <a:ln w="12700">
            <a:solidFill>
              <a:srgbClr val="E5E7EB"/>
            </a:solidFill>
            <a:prstDash val="solid"/>
          </a:ln>
        </p:spPr>
      </p:sp>
      <p:sp>
        <p:nvSpPr>
          <p:cNvPr id="14" name="Shape 12"/>
          <p:cNvSpPr/>
          <p:nvPr/>
        </p:nvSpPr>
        <p:spPr>
          <a:xfrm>
            <a:off x="10267798" y="1886407"/>
            <a:ext cx="1143000" cy="1143000"/>
          </a:xfrm>
          <a:prstGeom prst="rect">
            <a:avLst/>
          </a:prstGeom>
          <a:solidFill>
            <a:srgbClr val="ECFDF5"/>
          </a:solidFill>
          <a:ln/>
        </p:spPr>
      </p:sp>
      <p:sp>
        <p:nvSpPr>
          <p:cNvPr id="15" name="Text 13"/>
          <p:cNvSpPr txBox="1"/>
          <p:nvPr/>
        </p:nvSpPr>
        <p:spPr>
          <a:xfrm>
            <a:off x="761695" y="857707"/>
            <a:ext cx="2048256"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JP" pitchFamily="34" charset="0"/>
                <a:ea typeface="Noto Serif JP" pitchFamily="34" charset="-122"/>
                <a:cs typeface="Noto Serif JP" pitchFamily="34" charset="-120"/>
              </a:rPr>
              <a:t>導入メリット</a:t>
            </a:r>
            <a:endParaRPr lang="en-US" sz="2400" dirty="0"/>
          </a:p>
        </p:txBody>
      </p:sp>
      <p:sp>
        <p:nvSpPr>
          <p:cNvPr id="16" name="Shape 14"/>
          <p:cNvSpPr/>
          <p:nvPr/>
        </p:nvSpPr>
        <p:spPr>
          <a:xfrm>
            <a:off x="5449824" y="2229307"/>
            <a:ext cx="5591556" cy="1362456"/>
          </a:xfrm>
          <a:prstGeom prst="roundRect">
            <a:avLst>
              <a:gd name="adj" fmla="val 3755"/>
            </a:avLst>
          </a:prstGeom>
          <a:solidFill>
            <a:srgbClr val="FFFFFF"/>
          </a:solidFill>
          <a:ln w="12700">
            <a:solidFill>
              <a:srgbClr val="000000">
                <a:alpha val="0"/>
              </a:srgbClr>
            </a:solidFill>
            <a:prstDash val="solid"/>
          </a:ln>
          <a:effectLst>
            <a:outerShdw sx="100000" sy="100000" kx="0" ky="0" algn="bl" rotWithShape="0" blurRad="38100" dist="25400" dir="5400000">
              <a:srgbClr val="000000">
                <a:alpha val="2000"/>
              </a:srgbClr>
            </a:outerShdw>
          </a:effectLst>
        </p:spPr>
      </p:sp>
      <p:sp>
        <p:nvSpPr>
          <p:cNvPr id="17" name="Shape 15"/>
          <p:cNvSpPr/>
          <p:nvPr/>
        </p:nvSpPr>
        <p:spPr>
          <a:xfrm>
            <a:off x="5650078" y="2428646"/>
            <a:ext cx="457200" cy="457200"/>
          </a:xfrm>
          <a:prstGeom prst="ellipse">
            <a:avLst/>
          </a:prstGeom>
          <a:solidFill>
            <a:srgbClr val="ECFDF5"/>
          </a:solidFill>
          <a:ln/>
        </p:spPr>
      </p:sp>
      <p:pic>
        <p:nvPicPr>
          <p:cNvPr id="18" name="Image 0" descr="preencoded.png">    </p:cNvPr>
          <p:cNvPicPr>
            <a:picLocks noChangeAspect="1"/>
          </p:cNvPicPr>
          <p:nvPr/>
        </p:nvPicPr>
        <p:blipFill>
          <a:blip r:embed="rId1"/>
          <a:srcRect l="0" r="0" t="0" b="0"/>
          <a:stretch/>
        </p:blipFill>
        <p:spPr>
          <a:xfrm>
            <a:off x="5783580" y="2562149"/>
            <a:ext cx="190195" cy="190195"/>
          </a:xfrm>
          <a:prstGeom prst="rect">
            <a:avLst/>
          </a:prstGeom>
        </p:spPr>
      </p:pic>
      <p:sp>
        <p:nvSpPr>
          <p:cNvPr id="19" name="Text 16"/>
          <p:cNvSpPr txBox="1"/>
          <p:nvPr/>
        </p:nvSpPr>
        <p:spPr>
          <a:xfrm>
            <a:off x="6298387" y="2428646"/>
            <a:ext cx="2186330" cy="257861"/>
          </a:xfrm>
          <a:prstGeom prst="rect">
            <a:avLst/>
          </a:prstGeom>
          <a:noFill/>
          <a:ln/>
        </p:spPr>
        <p:txBody>
          <a:bodyPr wrap="square" lIns="0" tIns="0" rIns="0" bIns="0" rtlCol="0" anchor="ctr"/>
          <a:lstStyle/>
          <a:p>
            <a:pPr algn="l" indent="0" marL="0">
              <a:buNone/>
            </a:pPr>
            <a:r>
              <a:rPr lang="en-US" sz="1300" b="1" dirty="0">
                <a:solidFill>
                  <a:srgbClr val="111827"/>
                </a:solidFill>
                <a:latin typeface="Noto Serif JP" pitchFamily="34" charset="0"/>
                <a:ea typeface="Noto Serif JP" pitchFamily="34" charset="-122"/>
                <a:cs typeface="Noto Serif JP" pitchFamily="34" charset="-120"/>
              </a:rPr>
              <a:t>クリーンな原料と国際品質</a:t>
            </a:r>
            <a:endParaRPr lang="en-US" sz="1300" dirty="0"/>
          </a:p>
        </p:txBody>
      </p:sp>
      <p:sp>
        <p:nvSpPr>
          <p:cNvPr id="20" name="Shape 17"/>
          <p:cNvSpPr/>
          <p:nvPr/>
        </p:nvSpPr>
        <p:spPr>
          <a:xfrm>
            <a:off x="5449824" y="3773729"/>
            <a:ext cx="5591556" cy="1362456"/>
          </a:xfrm>
          <a:prstGeom prst="roundRect">
            <a:avLst>
              <a:gd name="adj" fmla="val 3755"/>
            </a:avLst>
          </a:prstGeom>
          <a:solidFill>
            <a:srgbClr val="FFFFFF"/>
          </a:solidFill>
          <a:ln w="12700">
            <a:solidFill>
              <a:srgbClr val="000000">
                <a:alpha val="0"/>
              </a:srgbClr>
            </a:solidFill>
            <a:prstDash val="solid"/>
          </a:ln>
          <a:effectLst>
            <a:outerShdw sx="100000" sy="100000" kx="0" ky="0" algn="bl" rotWithShape="0" blurRad="38100" dist="25400" dir="5400000">
              <a:srgbClr val="000000">
                <a:alpha val="2000"/>
              </a:srgbClr>
            </a:outerShdw>
          </a:effectLst>
        </p:spPr>
      </p:sp>
      <p:sp>
        <p:nvSpPr>
          <p:cNvPr id="21" name="Shape 18"/>
          <p:cNvSpPr/>
          <p:nvPr/>
        </p:nvSpPr>
        <p:spPr>
          <a:xfrm>
            <a:off x="5650078" y="3973982"/>
            <a:ext cx="457200" cy="457200"/>
          </a:xfrm>
          <a:prstGeom prst="ellipse">
            <a:avLst/>
          </a:prstGeom>
          <a:solidFill>
            <a:srgbClr val="ECFDF5"/>
          </a:solidFill>
          <a:ln/>
        </p:spPr>
      </p:sp>
      <p:pic>
        <p:nvPicPr>
          <p:cNvPr id="22" name="Image 1" descr="preencoded.png">    </p:cNvPr>
          <p:cNvPicPr>
            <a:picLocks noChangeAspect="1"/>
          </p:cNvPicPr>
          <p:nvPr/>
        </p:nvPicPr>
        <p:blipFill>
          <a:blip r:embed="rId2"/>
          <a:srcRect l="-1282" r="-1282" t="0" b="0"/>
          <a:stretch/>
        </p:blipFill>
        <p:spPr>
          <a:xfrm>
            <a:off x="5768950" y="4107485"/>
            <a:ext cx="219456" cy="190195"/>
          </a:xfrm>
          <a:prstGeom prst="rect">
            <a:avLst/>
          </a:prstGeom>
        </p:spPr>
      </p:pic>
      <p:sp>
        <p:nvSpPr>
          <p:cNvPr id="23" name="Text 19"/>
          <p:cNvSpPr txBox="1"/>
          <p:nvPr/>
        </p:nvSpPr>
        <p:spPr>
          <a:xfrm>
            <a:off x="6298387" y="3973982"/>
            <a:ext cx="1672438" cy="257861"/>
          </a:xfrm>
          <a:prstGeom prst="rect">
            <a:avLst/>
          </a:prstGeom>
          <a:noFill/>
          <a:ln/>
        </p:spPr>
        <p:txBody>
          <a:bodyPr wrap="square" lIns="0" tIns="0" rIns="0" bIns="0" rtlCol="0" anchor="ctr"/>
          <a:lstStyle/>
          <a:p>
            <a:pPr algn="l" indent="0" marL="0">
              <a:buNone/>
            </a:pPr>
            <a:r>
              <a:rPr lang="en-US" sz="1300" b="1" dirty="0">
                <a:solidFill>
                  <a:srgbClr val="111827"/>
                </a:solidFill>
                <a:latin typeface="Noto Serif JP" pitchFamily="34" charset="0"/>
                <a:ea typeface="Noto Serif JP" pitchFamily="34" charset="-122"/>
                <a:cs typeface="Noto Serif JP" pitchFamily="34" charset="-120"/>
              </a:rPr>
              <a:t>世界が認める供給力</a:t>
            </a:r>
            <a:endParaRPr lang="en-US" sz="1300" dirty="0"/>
          </a:p>
        </p:txBody>
      </p:sp>
      <p:sp>
        <p:nvSpPr>
          <p:cNvPr id="24" name="Shape 20"/>
          <p:cNvSpPr/>
          <p:nvPr/>
        </p:nvSpPr>
        <p:spPr>
          <a:xfrm>
            <a:off x="5449824" y="5319065"/>
            <a:ext cx="5591556" cy="1143000"/>
          </a:xfrm>
          <a:prstGeom prst="roundRect">
            <a:avLst>
              <a:gd name="adj" fmla="val 5333"/>
            </a:avLst>
          </a:prstGeom>
          <a:solidFill>
            <a:srgbClr val="FFFFFF"/>
          </a:solidFill>
          <a:ln w="12700">
            <a:solidFill>
              <a:srgbClr val="000000">
                <a:alpha val="0"/>
              </a:srgbClr>
            </a:solidFill>
            <a:prstDash val="solid"/>
          </a:ln>
          <a:effectLst>
            <a:outerShdw sx="100000" sy="100000" kx="0" ky="0" algn="bl" rotWithShape="0" blurRad="38100" dist="25400" dir="5400000">
              <a:srgbClr val="000000">
                <a:alpha val="2000"/>
              </a:srgbClr>
            </a:outerShdw>
          </a:effectLst>
        </p:spPr>
      </p:sp>
      <p:sp>
        <p:nvSpPr>
          <p:cNvPr id="25" name="Shape 21"/>
          <p:cNvSpPr/>
          <p:nvPr/>
        </p:nvSpPr>
        <p:spPr>
          <a:xfrm>
            <a:off x="5650078" y="5519318"/>
            <a:ext cx="457200" cy="457200"/>
          </a:xfrm>
          <a:prstGeom prst="ellipse">
            <a:avLst/>
          </a:prstGeom>
          <a:solidFill>
            <a:srgbClr val="ECFDF5"/>
          </a:solidFill>
          <a:ln/>
        </p:spPr>
      </p:sp>
      <p:pic>
        <p:nvPicPr>
          <p:cNvPr id="26" name="Image 2" descr="preencoded.png">    </p:cNvPr>
          <p:cNvPicPr>
            <a:picLocks noChangeAspect="1"/>
          </p:cNvPicPr>
          <p:nvPr/>
        </p:nvPicPr>
        <p:blipFill>
          <a:blip r:embed="rId3"/>
          <a:srcRect l="-1282" r="-1282" t="0" b="0"/>
          <a:stretch/>
        </p:blipFill>
        <p:spPr>
          <a:xfrm>
            <a:off x="5768950" y="5652821"/>
            <a:ext cx="219456" cy="190195"/>
          </a:xfrm>
          <a:prstGeom prst="rect">
            <a:avLst/>
          </a:prstGeom>
        </p:spPr>
      </p:pic>
      <p:sp>
        <p:nvSpPr>
          <p:cNvPr id="27" name="Text 22"/>
          <p:cNvSpPr txBox="1"/>
          <p:nvPr/>
        </p:nvSpPr>
        <p:spPr>
          <a:xfrm>
            <a:off x="6298387" y="5519318"/>
            <a:ext cx="1672438" cy="257861"/>
          </a:xfrm>
          <a:prstGeom prst="rect">
            <a:avLst/>
          </a:prstGeom>
          <a:noFill/>
          <a:ln/>
        </p:spPr>
        <p:txBody>
          <a:bodyPr wrap="square" lIns="0" tIns="0" rIns="0" bIns="0" rtlCol="0" anchor="ctr"/>
          <a:lstStyle/>
          <a:p>
            <a:pPr algn="l" indent="0" marL="0">
              <a:buNone/>
            </a:pPr>
            <a:r>
              <a:rPr lang="en-US" sz="1300" b="1" dirty="0">
                <a:solidFill>
                  <a:srgbClr val="111827"/>
                </a:solidFill>
                <a:latin typeface="Noto Serif JP" pitchFamily="34" charset="0"/>
                <a:ea typeface="Noto Serif JP" pitchFamily="34" charset="-122"/>
                <a:cs typeface="Noto Serif JP" pitchFamily="34" charset="-120"/>
              </a:rPr>
              <a:t>日本市場への最適化</a:t>
            </a:r>
            <a:endParaRPr lang="en-US" sz="1300" dirty="0"/>
          </a:p>
        </p:txBody>
      </p:sp>
      <p:sp>
        <p:nvSpPr>
          <p:cNvPr id="28" name="Shape 23"/>
          <p:cNvSpPr/>
          <p:nvPr/>
        </p:nvSpPr>
        <p:spPr>
          <a:xfrm>
            <a:off x="5449824" y="6650431"/>
            <a:ext cx="5591556" cy="1362456"/>
          </a:xfrm>
          <a:prstGeom prst="roundRect">
            <a:avLst>
              <a:gd name="adj" fmla="val 3755"/>
            </a:avLst>
          </a:prstGeom>
          <a:solidFill>
            <a:srgbClr val="FFFFFF"/>
          </a:solidFill>
          <a:ln w="12700">
            <a:solidFill>
              <a:srgbClr val="000000">
                <a:alpha val="0"/>
              </a:srgbClr>
            </a:solidFill>
            <a:prstDash val="solid"/>
          </a:ln>
          <a:effectLst>
            <a:outerShdw sx="100000" sy="100000" kx="0" ky="0" algn="bl" rotWithShape="0" blurRad="38100" dist="25400" dir="5400000">
              <a:srgbClr val="000000">
                <a:alpha val="2000"/>
              </a:srgbClr>
            </a:outerShdw>
          </a:effectLst>
        </p:spPr>
      </p:sp>
      <p:sp>
        <p:nvSpPr>
          <p:cNvPr id="29" name="Shape 24"/>
          <p:cNvSpPr/>
          <p:nvPr/>
        </p:nvSpPr>
        <p:spPr>
          <a:xfrm>
            <a:off x="5650078" y="6850685"/>
            <a:ext cx="457200" cy="457200"/>
          </a:xfrm>
          <a:prstGeom prst="ellipse">
            <a:avLst/>
          </a:prstGeom>
          <a:solidFill>
            <a:srgbClr val="ECFDF5"/>
          </a:solidFill>
          <a:ln/>
        </p:spPr>
      </p:sp>
      <p:pic>
        <p:nvPicPr>
          <p:cNvPr id="30" name="Image 3" descr="preencoded.png">    </p:cNvPr>
          <p:cNvPicPr>
            <a:picLocks noChangeAspect="1"/>
          </p:cNvPicPr>
          <p:nvPr/>
        </p:nvPicPr>
        <p:blipFill>
          <a:blip r:embed="rId4"/>
          <a:srcRect l="0" r="0" t="0" b="0"/>
          <a:stretch/>
        </p:blipFill>
        <p:spPr>
          <a:xfrm>
            <a:off x="5783580" y="6984187"/>
            <a:ext cx="190195" cy="190195"/>
          </a:xfrm>
          <a:prstGeom prst="rect">
            <a:avLst/>
          </a:prstGeom>
        </p:spPr>
      </p:pic>
      <p:sp>
        <p:nvSpPr>
          <p:cNvPr id="31" name="Text 25"/>
          <p:cNvSpPr txBox="1"/>
          <p:nvPr/>
        </p:nvSpPr>
        <p:spPr>
          <a:xfrm>
            <a:off x="6298387" y="6850685"/>
            <a:ext cx="2671877" cy="257861"/>
          </a:xfrm>
          <a:prstGeom prst="rect">
            <a:avLst/>
          </a:prstGeom>
          <a:noFill/>
          <a:ln/>
        </p:spPr>
        <p:txBody>
          <a:bodyPr wrap="square" lIns="0" tIns="0" rIns="0" bIns="0" rtlCol="0" anchor="ctr"/>
          <a:lstStyle/>
          <a:p>
            <a:pPr algn="l" indent="0" marL="0">
              <a:buNone/>
            </a:pPr>
            <a:r>
              <a:rPr lang="en-US" sz="1300" b="1" dirty="0">
                <a:solidFill>
                  <a:srgbClr val="111827"/>
                </a:solidFill>
                <a:latin typeface="Noto Serif JP" pitchFamily="34" charset="0"/>
                <a:ea typeface="Noto Serif JP" pitchFamily="34" charset="-122"/>
                <a:cs typeface="Noto Serif JP" pitchFamily="34" charset="-120"/>
              </a:rPr>
              <a:t>サステナブルなサプライチェーン</a:t>
            </a:r>
            <a:endParaRPr lang="en-US" sz="1300" dirty="0"/>
          </a:p>
        </p:txBody>
      </p:sp>
      <p:sp>
        <p:nvSpPr>
          <p:cNvPr id="32" name="Text 26"/>
          <p:cNvSpPr txBox="1"/>
          <p:nvPr/>
        </p:nvSpPr>
        <p:spPr>
          <a:xfrm>
            <a:off x="6298387" y="2752344"/>
            <a:ext cx="4644238" cy="619963"/>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標高差が生む多様な生態系で育つ高品質な原料を使用。 ISO9001、HACCP、cGMP等の国際認証に基づく厳格な管理体制で、 安心・安全な製品を保証します。</a:t>
            </a:r>
            <a:endParaRPr lang="en-US" sz="1000" dirty="0"/>
          </a:p>
        </p:txBody>
      </p:sp>
      <p:sp>
        <p:nvSpPr>
          <p:cNvPr id="33" name="Text 27"/>
          <p:cNvSpPr txBox="1"/>
          <p:nvPr/>
        </p:nvSpPr>
        <p:spPr>
          <a:xfrm>
            <a:off x="6298387" y="4297680"/>
            <a:ext cx="4539082" cy="619963"/>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ユーカリオイル世界シェア40%の実績が証明する圧倒的な供給能力。 ジボダンやフィルメニッヒなど、世界の大手香料メーカーへの 長年の安定供給実績があります。</a:t>
            </a:r>
            <a:endParaRPr lang="en-US" sz="1000" dirty="0"/>
          </a:p>
        </p:txBody>
      </p:sp>
      <p:sp>
        <p:nvSpPr>
          <p:cNvPr id="34" name="Text 28"/>
          <p:cNvSpPr txBox="1"/>
          <p:nvPr/>
        </p:nvSpPr>
        <p:spPr>
          <a:xfrm>
            <a:off x="6298387" y="5843016"/>
            <a:ext cx="4614977"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日本法人によるきめ細やかな対応とサポート体制。 OEM/ODMにおいても、日本の厳しい品質基準やトレンドに合わせた 柔軟な提案が可能です。</a:t>
            </a:r>
            <a:endParaRPr lang="en-US" sz="1000" dirty="0"/>
          </a:p>
        </p:txBody>
      </p:sp>
      <p:sp>
        <p:nvSpPr>
          <p:cNvPr id="35" name="Text 29"/>
          <p:cNvSpPr txBox="1"/>
          <p:nvPr/>
        </p:nvSpPr>
        <p:spPr>
          <a:xfrm>
            <a:off x="6298387" y="7174382"/>
            <a:ext cx="4529938" cy="619963"/>
          </a:xfrm>
          <a:prstGeom prst="rect">
            <a:avLst/>
          </a:prstGeom>
          <a:noFill/>
          <a:ln/>
        </p:spPr>
        <p:txBody>
          <a:bodyPr wrap="square" lIns="0" tIns="0" rIns="0" bIns="0" rtlCol="0" anchor="ctr"/>
          <a:lstStyle/>
          <a:p>
            <a:pPr algn="l" indent="0" marL="0">
              <a:buNone/>
            </a:pPr>
            <a:r>
              <a:rPr lang="en-US" sz="1000" dirty="0">
                <a:solidFill>
                  <a:srgbClr val="6B7280"/>
                </a:solidFill>
                <a:latin typeface="Noto Sans JP" pitchFamily="34" charset="0"/>
                <a:ea typeface="Noto Sans JP" pitchFamily="34" charset="-122"/>
                <a:cs typeface="Noto Sans JP" pitchFamily="34" charset="-120"/>
              </a:rPr>
              <a:t>「会社＋基地＋農家」モデルにより、トレーサビリティを完全確保。 環境保護と地域社会への貢献を両立した、 持続可能なサプライチェーンを構築しています。</a:t>
            </a:r>
            <a:endParaRPr lang="en-US"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2191695" cy="7372807"/>
          </a:xfrm>
          <a:prstGeom prst="rect">
            <a:avLst/>
          </a:prstGeom>
          <a:solidFill>
            <a:srgbClr val="F3F4F6"/>
          </a:solidFill>
          <a:ln/>
        </p:spPr>
      </p:sp>
      <p:sp>
        <p:nvSpPr>
          <p:cNvPr id="3" name="Shape 1"/>
          <p:cNvSpPr/>
          <p:nvPr/>
        </p:nvSpPr>
        <p:spPr>
          <a:xfrm>
            <a:off x="0" y="0"/>
            <a:ext cx="12191695" cy="7372807"/>
          </a:xfrm>
          <a:prstGeom prst="rect">
            <a:avLst/>
          </a:prstGeom>
          <a:solidFill>
            <a:srgbClr val="FFFFFF"/>
          </a:solidFill>
          <a:ln/>
        </p:spPr>
      </p:sp>
      <p:sp>
        <p:nvSpPr>
          <p:cNvPr id="4" name="Shape 2"/>
          <p:cNvSpPr/>
          <p:nvPr/>
        </p:nvSpPr>
        <p:spPr>
          <a:xfrm>
            <a:off x="666598" y="1133856"/>
            <a:ext cx="10858500" cy="9144"/>
          </a:xfrm>
          <a:prstGeom prst="rect">
            <a:avLst/>
          </a:prstGeom>
          <a:solidFill>
            <a:srgbClr val="E5E7EB"/>
          </a:solidFill>
          <a:ln/>
        </p:spPr>
      </p:sp>
      <p:sp>
        <p:nvSpPr>
          <p:cNvPr id="5" name="Text 3"/>
          <p:cNvSpPr txBox="1"/>
          <p:nvPr/>
        </p:nvSpPr>
        <p:spPr>
          <a:xfrm>
            <a:off x="666598" y="476402"/>
            <a:ext cx="972007"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JP" pitchFamily="34" charset="0"/>
                <a:ea typeface="Noto Sans JP" pitchFamily="34" charset="-122"/>
                <a:cs typeface="Noto Sans JP" pitchFamily="34" charset="-120"/>
              </a:rPr>
              <a:t>CONTACT US</a:t>
            </a:r>
            <a:endParaRPr lang="en-US" sz="900" dirty="0"/>
          </a:p>
        </p:txBody>
      </p:sp>
      <p:sp>
        <p:nvSpPr>
          <p:cNvPr id="6" name="Text 4"/>
          <p:cNvSpPr txBox="1"/>
          <p:nvPr/>
        </p:nvSpPr>
        <p:spPr>
          <a:xfrm>
            <a:off x="666598" y="619049"/>
            <a:ext cx="2067458"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JP" pitchFamily="34" charset="0"/>
                <a:ea typeface="Noto Serif JP" pitchFamily="34" charset="-122"/>
                <a:cs typeface="Noto Serif JP" pitchFamily="34" charset="-120"/>
              </a:rPr>
              <a:t>お問い合わせ</a:t>
            </a:r>
            <a:endParaRPr lang="en-US" sz="2400" dirty="0"/>
          </a:p>
        </p:txBody>
      </p:sp>
      <p:sp>
        <p:nvSpPr>
          <p:cNvPr id="7" name="Text 5"/>
          <p:cNvSpPr txBox="1"/>
          <p:nvPr/>
        </p:nvSpPr>
        <p:spPr>
          <a:xfrm>
            <a:off x="11098987" y="472745"/>
            <a:ext cx="771754"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JP" pitchFamily="34" charset="0"/>
                <a:ea typeface="Noto Serif JP" pitchFamily="34" charset="-122"/>
                <a:cs typeface="Noto Serif JP" pitchFamily="34" charset="-120"/>
              </a:rPr>
              <a:t>11</a:t>
            </a:r>
            <a:endParaRPr lang="en-US" sz="3600" dirty="0"/>
          </a:p>
        </p:txBody>
      </p:sp>
      <p:sp>
        <p:nvSpPr>
          <p:cNvPr id="8" name="Text 6"/>
          <p:cNvSpPr txBox="1"/>
          <p:nvPr/>
        </p:nvSpPr>
        <p:spPr>
          <a:xfrm>
            <a:off x="666598" y="2036369"/>
            <a:ext cx="5486400" cy="972007"/>
          </a:xfrm>
          <a:prstGeom prst="rect">
            <a:avLst/>
          </a:prstGeom>
          <a:noFill/>
          <a:ln/>
        </p:spPr>
        <p:txBody>
          <a:bodyPr wrap="square" lIns="0" tIns="0" rIns="0" bIns="0" rtlCol="0" anchor="ctr"/>
          <a:lstStyle/>
          <a:p>
            <a:pPr algn="l" indent="0" marL="0">
              <a:buNone/>
            </a:pPr>
            <a:r>
              <a:rPr lang="en-US" sz="2700" b="1" dirty="0">
                <a:solidFill>
                  <a:srgbClr val="1F2937"/>
                </a:solidFill>
                <a:latin typeface="Noto Serif JP" pitchFamily="34" charset="0"/>
                <a:ea typeface="Noto Serif JP" pitchFamily="34" charset="-122"/>
                <a:cs typeface="Noto Serif JP" pitchFamily="34" charset="-120"/>
              </a:rPr>
              <a:t>雲南の恵みを、 あなたのビジネスへ。</a:t>
            </a:r>
            <a:endParaRPr lang="en-US" sz="2700" dirty="0"/>
          </a:p>
        </p:txBody>
      </p:sp>
      <p:sp>
        <p:nvSpPr>
          <p:cNvPr id="9" name="Text 7"/>
          <p:cNvSpPr txBox="1"/>
          <p:nvPr/>
        </p:nvSpPr>
        <p:spPr>
          <a:xfrm>
            <a:off x="666598" y="3253435"/>
            <a:ext cx="5705856" cy="505663"/>
          </a:xfrm>
          <a:prstGeom prst="rect">
            <a:avLst/>
          </a:prstGeom>
          <a:noFill/>
          <a:ln/>
        </p:spPr>
        <p:txBody>
          <a:bodyPr wrap="square" lIns="0" tIns="0" rIns="0" bIns="0" rtlCol="0" anchor="ctr"/>
          <a:lstStyle/>
          <a:p>
            <a:pPr algn="l" indent="0" marL="0">
              <a:buNone/>
            </a:pPr>
            <a:r>
              <a:rPr lang="en-US" sz="1200" dirty="0">
                <a:solidFill>
                  <a:srgbClr val="4B5563"/>
                </a:solidFill>
                <a:latin typeface="Noto Sans JP" pitchFamily="34" charset="0"/>
                <a:ea typeface="Noto Sans JP" pitchFamily="34" charset="-122"/>
                <a:cs typeface="Noto Sans JP" pitchFamily="34" charset="-120"/>
              </a:rPr>
              <a:t>天然香料のサンプル依頼、OEM/ODMのご相談、製品仕様の詳細など、どのようなことでもお気軽にお問い合わせください。</a:t>
            </a:r>
            <a:endParaRPr lang="en-US" sz="1200" dirty="0"/>
          </a:p>
        </p:txBody>
      </p:sp>
      <p:sp>
        <p:nvSpPr>
          <p:cNvPr id="10" name="Text 8"/>
          <p:cNvSpPr txBox="1"/>
          <p:nvPr/>
        </p:nvSpPr>
        <p:spPr>
          <a:xfrm>
            <a:off x="666598" y="3802075"/>
            <a:ext cx="5744261" cy="505663"/>
          </a:xfrm>
          <a:prstGeom prst="rect">
            <a:avLst/>
          </a:prstGeom>
          <a:noFill/>
          <a:ln/>
        </p:spPr>
        <p:txBody>
          <a:bodyPr wrap="square" lIns="0" tIns="0" rIns="0" bIns="0" rtlCol="0" anchor="ctr"/>
          <a:lstStyle/>
          <a:p>
            <a:pPr algn="l" indent="0" marL="0">
              <a:buNone/>
            </a:pPr>
            <a:r>
              <a:rPr lang="en-US" sz="1200" dirty="0">
                <a:solidFill>
                  <a:srgbClr val="4B5563"/>
                </a:solidFill>
                <a:latin typeface="Noto Sans JP" pitchFamily="34" charset="0"/>
                <a:ea typeface="Noto Sans JP" pitchFamily="34" charset="-122"/>
                <a:cs typeface="Noto Sans JP" pitchFamily="34" charset="-120"/>
              </a:rPr>
              <a:t>東京オフィスの専門スタッフが、貴社のニーズに合わせて迅速に対応させていただきます。</a:t>
            </a:r>
            <a:endParaRPr lang="en-US" sz="1200" dirty="0"/>
          </a:p>
        </p:txBody>
      </p:sp>
      <p:sp>
        <p:nvSpPr>
          <p:cNvPr id="11" name="Shape 9"/>
          <p:cNvSpPr/>
          <p:nvPr/>
        </p:nvSpPr>
        <p:spPr>
          <a:xfrm>
            <a:off x="666598" y="4712818"/>
            <a:ext cx="2743200" cy="685800"/>
          </a:xfrm>
          <a:prstGeom prst="roundRect">
            <a:avLst>
              <a:gd name="adj" fmla="val 14815"/>
            </a:avLst>
          </a:prstGeom>
          <a:solidFill>
            <a:srgbClr val="F9FAFB"/>
          </a:solidFill>
          <a:ln w="12700">
            <a:solidFill>
              <a:srgbClr val="E5E7EB"/>
            </a:solidFill>
            <a:prstDash val="solid"/>
          </a:ln>
        </p:spPr>
      </p:sp>
      <p:sp>
        <p:nvSpPr>
          <p:cNvPr id="12" name="Shape 10"/>
          <p:cNvSpPr/>
          <p:nvPr/>
        </p:nvSpPr>
        <p:spPr>
          <a:xfrm>
            <a:off x="819302" y="4864608"/>
            <a:ext cx="381305" cy="381305"/>
          </a:xfrm>
          <a:prstGeom prst="ellipse">
            <a:avLst/>
          </a:prstGeom>
          <a:solidFill>
            <a:srgbClr val="FFFFFF"/>
          </a:solidFill>
          <a:ln/>
          <a:effectLst>
            <a:outerShdw sx="100000" sy="100000" kx="0" ky="0" algn="bl" rotWithShape="0" blurRad="38100" dist="25400" dir="5400000">
              <a:srgbClr val="000000">
                <a:alpha val="5000"/>
              </a:srgbClr>
            </a:outerShdw>
          </a:effectLst>
        </p:spPr>
      </p:sp>
      <p:pic>
        <p:nvPicPr>
          <p:cNvPr id="13" name="Image 0" descr="preencoded.png">    </p:cNvPr>
          <p:cNvPicPr>
            <a:picLocks noChangeAspect="1"/>
          </p:cNvPicPr>
          <p:nvPr/>
        </p:nvPicPr>
        <p:blipFill>
          <a:blip r:embed="rId1"/>
          <a:srcRect l="0" r="0" t="0" b="0"/>
          <a:stretch/>
        </p:blipFill>
        <p:spPr>
          <a:xfrm>
            <a:off x="923544" y="4969764"/>
            <a:ext cx="171907" cy="171907"/>
          </a:xfrm>
          <a:prstGeom prst="rect">
            <a:avLst/>
          </a:prstGeom>
        </p:spPr>
      </p:pic>
      <p:sp>
        <p:nvSpPr>
          <p:cNvPr id="14" name="Text 11"/>
          <p:cNvSpPr txBox="1"/>
          <p:nvPr/>
        </p:nvSpPr>
        <p:spPr>
          <a:xfrm>
            <a:off x="1314907" y="4955134"/>
            <a:ext cx="1167689"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Noto Sans JP" pitchFamily="34" charset="0"/>
                <a:ea typeface="Noto Sans JP" pitchFamily="34" charset="-122"/>
                <a:cs typeface="Noto Sans JP" pitchFamily="34" charset="-120"/>
              </a:rPr>
              <a:t>無料サンプル提供</a:t>
            </a:r>
            <a:endParaRPr lang="en-US" sz="1000" dirty="0"/>
          </a:p>
        </p:txBody>
      </p:sp>
      <p:sp>
        <p:nvSpPr>
          <p:cNvPr id="15" name="Shape 12"/>
          <p:cNvSpPr/>
          <p:nvPr/>
        </p:nvSpPr>
        <p:spPr>
          <a:xfrm>
            <a:off x="3592678" y="4712818"/>
            <a:ext cx="2743200" cy="685800"/>
          </a:xfrm>
          <a:prstGeom prst="roundRect">
            <a:avLst>
              <a:gd name="adj" fmla="val 14815"/>
            </a:avLst>
          </a:prstGeom>
          <a:solidFill>
            <a:srgbClr val="F9FAFB"/>
          </a:solidFill>
          <a:ln w="12700">
            <a:solidFill>
              <a:srgbClr val="E5E7EB"/>
            </a:solidFill>
            <a:prstDash val="solid"/>
          </a:ln>
        </p:spPr>
      </p:sp>
      <p:sp>
        <p:nvSpPr>
          <p:cNvPr id="16" name="Shape 13"/>
          <p:cNvSpPr/>
          <p:nvPr/>
        </p:nvSpPr>
        <p:spPr>
          <a:xfrm>
            <a:off x="3745382" y="4864608"/>
            <a:ext cx="381305" cy="381305"/>
          </a:xfrm>
          <a:prstGeom prst="ellipse">
            <a:avLst/>
          </a:prstGeom>
          <a:solidFill>
            <a:srgbClr val="FFFFFF"/>
          </a:solidFill>
          <a:ln/>
          <a:effectLst>
            <a:outerShdw sx="100000" sy="100000" kx="0" ky="0" algn="bl" rotWithShape="0" blurRad="38100" dist="25400" dir="5400000">
              <a:srgbClr val="000000">
                <a:alpha val="5000"/>
              </a:srgbClr>
            </a:outerShdw>
          </a:effectLst>
        </p:spPr>
      </p:sp>
      <p:pic>
        <p:nvPicPr>
          <p:cNvPr id="17" name="Image 1" descr="preencoded.png">    </p:cNvPr>
          <p:cNvPicPr>
            <a:picLocks noChangeAspect="1"/>
          </p:cNvPicPr>
          <p:nvPr/>
        </p:nvPicPr>
        <p:blipFill>
          <a:blip r:embed="rId2"/>
          <a:srcRect l="-1773" r="-1773" t="0" b="0"/>
          <a:stretch/>
        </p:blipFill>
        <p:spPr>
          <a:xfrm>
            <a:off x="3868826" y="4969764"/>
            <a:ext cx="133502" cy="171907"/>
          </a:xfrm>
          <a:prstGeom prst="rect">
            <a:avLst/>
          </a:prstGeom>
        </p:spPr>
      </p:pic>
      <p:sp>
        <p:nvSpPr>
          <p:cNvPr id="18" name="Text 14"/>
          <p:cNvSpPr txBox="1"/>
          <p:nvPr/>
        </p:nvSpPr>
        <p:spPr>
          <a:xfrm>
            <a:off x="4240987" y="4955134"/>
            <a:ext cx="1167689"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Noto Sans JP" pitchFamily="34" charset="0"/>
                <a:ea typeface="Noto Sans JP" pitchFamily="34" charset="-122"/>
                <a:cs typeface="Noto Sans JP" pitchFamily="34" charset="-120"/>
              </a:rPr>
              <a:t>お見積り・成分表</a:t>
            </a:r>
            <a:endParaRPr lang="en-US" sz="1000" dirty="0"/>
          </a:p>
        </p:txBody>
      </p:sp>
      <p:sp>
        <p:nvSpPr>
          <p:cNvPr id="19" name="Shape 15"/>
          <p:cNvSpPr/>
          <p:nvPr/>
        </p:nvSpPr>
        <p:spPr>
          <a:xfrm>
            <a:off x="666598" y="5588813"/>
            <a:ext cx="2743200" cy="685800"/>
          </a:xfrm>
          <a:prstGeom prst="roundRect">
            <a:avLst>
              <a:gd name="adj" fmla="val 14815"/>
            </a:avLst>
          </a:prstGeom>
          <a:solidFill>
            <a:srgbClr val="F9FAFB"/>
          </a:solidFill>
          <a:ln w="12700">
            <a:solidFill>
              <a:srgbClr val="E5E7EB"/>
            </a:solidFill>
            <a:prstDash val="solid"/>
          </a:ln>
        </p:spPr>
      </p:sp>
      <p:sp>
        <p:nvSpPr>
          <p:cNvPr id="20" name="Shape 16"/>
          <p:cNvSpPr/>
          <p:nvPr/>
        </p:nvSpPr>
        <p:spPr>
          <a:xfrm>
            <a:off x="819302" y="5741518"/>
            <a:ext cx="381305" cy="381305"/>
          </a:xfrm>
          <a:prstGeom prst="ellipse">
            <a:avLst/>
          </a:prstGeom>
          <a:solidFill>
            <a:srgbClr val="FFFFFF"/>
          </a:solidFill>
          <a:ln/>
          <a:effectLst>
            <a:outerShdw sx="100000" sy="100000" kx="0" ky="0" algn="bl" rotWithShape="0" blurRad="38100" dist="25400" dir="5400000">
              <a:srgbClr val="000000">
                <a:alpha val="5000"/>
              </a:srgbClr>
            </a:outerShdw>
          </a:effectLst>
        </p:spPr>
      </p:sp>
      <p:pic>
        <p:nvPicPr>
          <p:cNvPr id="21" name="Image 2" descr="preencoded.png">    </p:cNvPr>
          <p:cNvPicPr>
            <a:picLocks noChangeAspect="1"/>
          </p:cNvPicPr>
          <p:nvPr/>
        </p:nvPicPr>
        <p:blipFill>
          <a:blip r:embed="rId3"/>
          <a:srcRect l="-1064" r="-1064" t="0" b="0"/>
          <a:stretch/>
        </p:blipFill>
        <p:spPr>
          <a:xfrm>
            <a:off x="899770" y="5845759"/>
            <a:ext cx="219456" cy="171907"/>
          </a:xfrm>
          <a:prstGeom prst="rect">
            <a:avLst/>
          </a:prstGeom>
        </p:spPr>
      </p:pic>
      <p:sp>
        <p:nvSpPr>
          <p:cNvPr id="22" name="Text 17"/>
          <p:cNvSpPr txBox="1"/>
          <p:nvPr/>
        </p:nvSpPr>
        <p:spPr>
          <a:xfrm>
            <a:off x="1314907" y="5832043"/>
            <a:ext cx="1167689"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Noto Sans JP" pitchFamily="34" charset="0"/>
                <a:ea typeface="Noto Sans JP" pitchFamily="34" charset="-122"/>
                <a:cs typeface="Noto Sans JP" pitchFamily="34" charset="-120"/>
              </a:rPr>
              <a:t>製品企画のご相談</a:t>
            </a:r>
            <a:endParaRPr lang="en-US" sz="1000" dirty="0"/>
          </a:p>
        </p:txBody>
      </p:sp>
      <p:sp>
        <p:nvSpPr>
          <p:cNvPr id="23" name="Shape 18"/>
          <p:cNvSpPr/>
          <p:nvPr/>
        </p:nvSpPr>
        <p:spPr>
          <a:xfrm>
            <a:off x="3592678" y="5588813"/>
            <a:ext cx="2743200" cy="685800"/>
          </a:xfrm>
          <a:prstGeom prst="roundRect">
            <a:avLst>
              <a:gd name="adj" fmla="val 14815"/>
            </a:avLst>
          </a:prstGeom>
          <a:solidFill>
            <a:srgbClr val="F9FAFB"/>
          </a:solidFill>
          <a:ln w="12700">
            <a:solidFill>
              <a:srgbClr val="E5E7EB"/>
            </a:solidFill>
            <a:prstDash val="solid"/>
          </a:ln>
        </p:spPr>
      </p:sp>
      <p:sp>
        <p:nvSpPr>
          <p:cNvPr id="24" name="Shape 19"/>
          <p:cNvSpPr/>
          <p:nvPr/>
        </p:nvSpPr>
        <p:spPr>
          <a:xfrm>
            <a:off x="3745382" y="5741518"/>
            <a:ext cx="381305" cy="381305"/>
          </a:xfrm>
          <a:prstGeom prst="ellipse">
            <a:avLst/>
          </a:prstGeom>
          <a:solidFill>
            <a:srgbClr val="FFFFFF"/>
          </a:solidFill>
          <a:ln/>
          <a:effectLst>
            <a:outerShdw sx="100000" sy="100000" kx="0" ky="0" algn="bl" rotWithShape="0" blurRad="38100" dist="25400" dir="5400000">
              <a:srgbClr val="000000">
                <a:alpha val="5000"/>
              </a:srgbClr>
            </a:outerShdw>
          </a:effectLst>
        </p:spPr>
      </p:sp>
      <p:pic>
        <p:nvPicPr>
          <p:cNvPr id="25" name="Image 3" descr="preencoded.png">    </p:cNvPr>
          <p:cNvPicPr>
            <a:picLocks noChangeAspect="1"/>
          </p:cNvPicPr>
          <p:nvPr/>
        </p:nvPicPr>
        <p:blipFill>
          <a:blip r:embed="rId4"/>
          <a:srcRect l="-1064" r="-1064" t="0" b="0"/>
          <a:stretch/>
        </p:blipFill>
        <p:spPr>
          <a:xfrm>
            <a:off x="3826764" y="5845759"/>
            <a:ext cx="219456" cy="171907"/>
          </a:xfrm>
          <a:prstGeom prst="rect">
            <a:avLst/>
          </a:prstGeom>
        </p:spPr>
      </p:pic>
      <p:sp>
        <p:nvSpPr>
          <p:cNvPr id="26" name="Text 20"/>
          <p:cNvSpPr txBox="1"/>
          <p:nvPr/>
        </p:nvSpPr>
        <p:spPr>
          <a:xfrm>
            <a:off x="4240987" y="5832043"/>
            <a:ext cx="1167689" cy="191110"/>
          </a:xfrm>
          <a:prstGeom prst="rect">
            <a:avLst/>
          </a:prstGeom>
          <a:noFill/>
          <a:ln/>
        </p:spPr>
        <p:txBody>
          <a:bodyPr wrap="square" lIns="0" tIns="0" rIns="0" bIns="0" rtlCol="0" anchor="ctr"/>
          <a:lstStyle/>
          <a:p>
            <a:pPr algn="l" indent="0" marL="0">
              <a:buNone/>
            </a:pPr>
            <a:r>
              <a:rPr lang="en-US" sz="1000" b="1" dirty="0">
                <a:solidFill>
                  <a:srgbClr val="374151"/>
                </a:solidFill>
                <a:latin typeface="Noto Sans JP" pitchFamily="34" charset="0"/>
                <a:ea typeface="Noto Sans JP" pitchFamily="34" charset="-122"/>
                <a:cs typeface="Noto Sans JP" pitchFamily="34" charset="-120"/>
              </a:rPr>
              <a:t>小ロットから対応</a:t>
            </a:r>
            <a:endParaRPr lang="en-US" sz="1000" dirty="0"/>
          </a:p>
        </p:txBody>
      </p:sp>
      <p:sp>
        <p:nvSpPr>
          <p:cNvPr id="27" name="Shape 21"/>
          <p:cNvSpPr/>
          <p:nvPr/>
        </p:nvSpPr>
        <p:spPr>
          <a:xfrm>
            <a:off x="6995160" y="1429207"/>
            <a:ext cx="4533595" cy="5467198"/>
          </a:xfrm>
          <a:prstGeom prst="roundRect">
            <a:avLst>
              <a:gd name="adj" fmla="val 678"/>
            </a:avLst>
          </a:prstGeom>
          <a:solidFill>
            <a:srgbClr val="FFFFFF"/>
          </a:solidFill>
          <a:ln w="12700">
            <a:solidFill>
              <a:srgbClr val="E5E7EB"/>
            </a:solidFill>
            <a:prstDash val="solid"/>
          </a:ln>
          <a:effectLst>
            <a:outerShdw sx="100000" sy="100000" kx="0" ky="0" algn="bl" rotWithShape="0" blurRad="241300" dist="101600" dir="5400000">
              <a:srgbClr val="000000">
                <a:alpha val="10000"/>
              </a:srgbClr>
            </a:outerShdw>
          </a:effectLst>
        </p:spPr>
      </p:sp>
      <p:sp>
        <p:nvSpPr>
          <p:cNvPr id="28" name="Shape 22"/>
          <p:cNvSpPr/>
          <p:nvPr/>
        </p:nvSpPr>
        <p:spPr>
          <a:xfrm>
            <a:off x="6995160" y="1429207"/>
            <a:ext cx="4510735" cy="57607"/>
          </a:xfrm>
          <a:prstGeom prst="rect">
            <a:avLst/>
          </a:prstGeom>
          <a:solidFill>
            <a:srgbClr val="059669"/>
          </a:solidFill>
          <a:ln/>
        </p:spPr>
      </p:sp>
      <p:sp>
        <p:nvSpPr>
          <p:cNvPr id="29" name="Shape 23"/>
          <p:cNvSpPr/>
          <p:nvPr/>
        </p:nvSpPr>
        <p:spPr>
          <a:xfrm>
            <a:off x="10372954" y="5738774"/>
            <a:ext cx="1429207" cy="1429207"/>
          </a:xfrm>
          <a:prstGeom prst="ellipse">
            <a:avLst/>
          </a:prstGeom>
          <a:solidFill>
            <a:srgbClr val="ECFDF5">
              <a:alpha val="60000"/>
            </a:srgbClr>
          </a:solidFill>
          <a:ln/>
        </p:spPr>
      </p:sp>
      <p:sp>
        <p:nvSpPr>
          <p:cNvPr id="30" name="Text 24"/>
          <p:cNvSpPr txBox="1"/>
          <p:nvPr/>
        </p:nvSpPr>
        <p:spPr>
          <a:xfrm>
            <a:off x="7385609" y="1819656"/>
            <a:ext cx="2438705" cy="333756"/>
          </a:xfrm>
          <a:prstGeom prst="rect">
            <a:avLst/>
          </a:prstGeom>
          <a:noFill/>
          <a:ln/>
        </p:spPr>
        <p:txBody>
          <a:bodyPr wrap="square" lIns="0" tIns="0" rIns="0" bIns="0" rtlCol="0" anchor="ctr"/>
          <a:lstStyle/>
          <a:p>
            <a:pPr algn="l" indent="0" marL="0">
              <a:buNone/>
            </a:pPr>
            <a:r>
              <a:rPr lang="en-US" sz="1800" b="1" dirty="0">
                <a:solidFill>
                  <a:srgbClr val="064E3B"/>
                </a:solidFill>
                <a:latin typeface="Noto Serif JP" pitchFamily="34" charset="0"/>
                <a:ea typeface="Noto Serif JP" pitchFamily="34" charset="-122"/>
                <a:cs typeface="Noto Serif JP" pitchFamily="34" charset="-120"/>
              </a:rPr>
              <a:t>合同会社フェニックス</a:t>
            </a:r>
            <a:endParaRPr lang="en-US" sz="1800" dirty="0"/>
          </a:p>
        </p:txBody>
      </p:sp>
      <p:sp>
        <p:nvSpPr>
          <p:cNvPr id="31" name="Shape 25"/>
          <p:cNvSpPr/>
          <p:nvPr/>
        </p:nvSpPr>
        <p:spPr>
          <a:xfrm>
            <a:off x="7385609" y="2553005"/>
            <a:ext cx="3752698" cy="9144"/>
          </a:xfrm>
          <a:prstGeom prst="rect">
            <a:avLst/>
          </a:prstGeom>
          <a:solidFill>
            <a:srgbClr val="F3F4F6"/>
          </a:solidFill>
          <a:ln/>
        </p:spPr>
      </p:sp>
      <p:sp>
        <p:nvSpPr>
          <p:cNvPr id="32" name="Text 26"/>
          <p:cNvSpPr txBox="1"/>
          <p:nvPr/>
        </p:nvSpPr>
        <p:spPr>
          <a:xfrm>
            <a:off x="7385609" y="2238451"/>
            <a:ext cx="838505"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JP" pitchFamily="34" charset="0"/>
                <a:ea typeface="Noto Sans JP" pitchFamily="34" charset="-122"/>
                <a:cs typeface="Noto Sans JP" pitchFamily="34" charset="-120"/>
              </a:rPr>
              <a:t>Phoenix LLC.</a:t>
            </a:r>
            <a:endParaRPr lang="en-US" sz="900" dirty="0"/>
          </a:p>
        </p:txBody>
      </p:sp>
      <p:sp>
        <p:nvSpPr>
          <p:cNvPr id="33" name="Shape 27"/>
          <p:cNvSpPr/>
          <p:nvPr/>
        </p:nvSpPr>
        <p:spPr>
          <a:xfrm>
            <a:off x="7385609" y="2943454"/>
            <a:ext cx="2029054" cy="448056"/>
          </a:xfrm>
          <a:prstGeom prst="roundRect">
            <a:avLst>
              <a:gd name="adj" fmla="val 34737"/>
            </a:avLst>
          </a:prstGeom>
          <a:solidFill>
            <a:srgbClr val="F0FDF4"/>
          </a:solidFill>
          <a:ln/>
        </p:spPr>
      </p:sp>
      <p:sp>
        <p:nvSpPr>
          <p:cNvPr id="34" name="Shape 28"/>
          <p:cNvSpPr/>
          <p:nvPr/>
        </p:nvSpPr>
        <p:spPr>
          <a:xfrm>
            <a:off x="7499909" y="3066898"/>
            <a:ext cx="323698" cy="200254"/>
          </a:xfrm>
          <a:prstGeom prst="roundRect">
            <a:avLst>
              <a:gd name="adj" fmla="val 86975"/>
            </a:avLst>
          </a:prstGeom>
          <a:solidFill>
            <a:srgbClr val="059669"/>
          </a:solidFill>
          <a:ln/>
        </p:spPr>
      </p:sp>
      <p:pic>
        <p:nvPicPr>
          <p:cNvPr id="35" name="Image 4" descr="preencoded.png">    </p:cNvPr>
          <p:cNvPicPr>
            <a:picLocks noChangeAspect="1"/>
          </p:cNvPicPr>
          <p:nvPr/>
        </p:nvPicPr>
        <p:blipFill>
          <a:blip r:embed="rId5"/>
          <a:srcRect l="-24850" r="-24850" t="0" b="0"/>
          <a:stretch/>
        </p:blipFill>
        <p:spPr>
          <a:xfrm>
            <a:off x="7385609" y="3576218"/>
            <a:ext cx="228600" cy="152705"/>
          </a:xfrm>
          <a:prstGeom prst="rect">
            <a:avLst/>
          </a:prstGeom>
        </p:spPr>
      </p:pic>
      <p:pic>
        <p:nvPicPr>
          <p:cNvPr id="36" name="Image 5" descr="preencoded.png">    </p:cNvPr>
          <p:cNvPicPr>
            <a:picLocks noChangeAspect="1"/>
          </p:cNvPicPr>
          <p:nvPr/>
        </p:nvPicPr>
        <p:blipFill>
          <a:blip r:embed="rId6"/>
          <a:srcRect l="-49800" r="-49800" t="0" b="0"/>
          <a:stretch/>
        </p:blipFill>
        <p:spPr>
          <a:xfrm>
            <a:off x="7385609" y="4190695"/>
            <a:ext cx="228600" cy="152705"/>
          </a:xfrm>
          <a:prstGeom prst="rect">
            <a:avLst/>
          </a:prstGeom>
        </p:spPr>
      </p:pic>
      <p:pic>
        <p:nvPicPr>
          <p:cNvPr id="37" name="Image 6" descr="preencoded.png">    </p:cNvPr>
          <p:cNvPicPr>
            <a:picLocks noChangeAspect="1"/>
          </p:cNvPicPr>
          <p:nvPr/>
        </p:nvPicPr>
        <p:blipFill>
          <a:blip r:embed="rId7"/>
          <a:srcRect l="-24850" r="-24850" t="0" b="0"/>
          <a:stretch/>
        </p:blipFill>
        <p:spPr>
          <a:xfrm>
            <a:off x="7385609" y="4748479"/>
            <a:ext cx="228600" cy="152705"/>
          </a:xfrm>
          <a:prstGeom prst="rect">
            <a:avLst/>
          </a:prstGeom>
        </p:spPr>
      </p:pic>
      <p:pic>
        <p:nvPicPr>
          <p:cNvPr id="38" name="Image 7" descr="preencoded.png">    </p:cNvPr>
          <p:cNvPicPr>
            <a:picLocks noChangeAspect="1"/>
          </p:cNvPicPr>
          <p:nvPr/>
        </p:nvPicPr>
        <p:blipFill>
          <a:blip r:embed="rId8"/>
          <a:srcRect l="-49800" r="-49800" t="0" b="0"/>
          <a:stretch/>
        </p:blipFill>
        <p:spPr>
          <a:xfrm>
            <a:off x="7385609" y="5305349"/>
            <a:ext cx="228600" cy="152705"/>
          </a:xfrm>
          <a:prstGeom prst="rect">
            <a:avLst/>
          </a:prstGeom>
        </p:spPr>
      </p:pic>
      <p:sp>
        <p:nvSpPr>
          <p:cNvPr id="39" name="Text 29"/>
          <p:cNvSpPr txBox="1"/>
          <p:nvPr/>
        </p:nvSpPr>
        <p:spPr>
          <a:xfrm>
            <a:off x="7557516" y="3086100"/>
            <a:ext cx="288950" cy="152705"/>
          </a:xfrm>
          <a:prstGeom prst="rect">
            <a:avLst/>
          </a:prstGeom>
          <a:noFill/>
          <a:ln/>
        </p:spPr>
        <p:txBody>
          <a:bodyPr wrap="square" lIns="0" tIns="0" rIns="0" bIns="0" rtlCol="0" anchor="ctr"/>
          <a:lstStyle/>
          <a:p>
            <a:pPr algn="l" indent="0" marL="0">
              <a:buNone/>
            </a:pPr>
            <a:r>
              <a:rPr lang="en-US" sz="800" dirty="0">
                <a:solidFill>
                  <a:srgbClr val="FFFFFF"/>
                </a:solidFill>
                <a:latin typeface="Noto Sans JP" pitchFamily="34" charset="0"/>
                <a:ea typeface="Noto Sans JP" pitchFamily="34" charset="-122"/>
                <a:cs typeface="Noto Sans JP" pitchFamily="34" charset="-120"/>
              </a:rPr>
              <a:t>担当</a:t>
            </a:r>
            <a:endParaRPr lang="en-US" sz="800" dirty="0"/>
          </a:p>
        </p:txBody>
      </p:sp>
      <p:sp>
        <p:nvSpPr>
          <p:cNvPr id="40" name="Text 30"/>
          <p:cNvSpPr txBox="1"/>
          <p:nvPr/>
        </p:nvSpPr>
        <p:spPr>
          <a:xfrm>
            <a:off x="7900416" y="3057754"/>
            <a:ext cx="1507846" cy="200254"/>
          </a:xfrm>
          <a:prstGeom prst="rect">
            <a:avLst/>
          </a:prstGeom>
          <a:noFill/>
          <a:ln/>
        </p:spPr>
        <p:txBody>
          <a:bodyPr wrap="square" lIns="0" tIns="0" rIns="0" bIns="0" rtlCol="0" anchor="ctr"/>
          <a:lstStyle/>
          <a:p>
            <a:pPr algn="l" indent="0" marL="0">
              <a:buNone/>
            </a:pPr>
            <a:r>
              <a:rPr lang="en-US" sz="1100" b="1" dirty="0">
                <a:solidFill>
                  <a:srgbClr val="064E3B"/>
                </a:solidFill>
                <a:latin typeface="Noto Sans JP" pitchFamily="34" charset="0"/>
                <a:ea typeface="Noto Sans JP" pitchFamily="34" charset="-122"/>
                <a:cs typeface="Noto Sans JP" pitchFamily="34" charset="-120"/>
              </a:rPr>
              <a:t>叶 維舟 (Ye Weizhou)</a:t>
            </a:r>
            <a:endParaRPr lang="en-US" sz="1100" dirty="0"/>
          </a:p>
        </p:txBody>
      </p:sp>
      <p:sp>
        <p:nvSpPr>
          <p:cNvPr id="41" name="Text 31"/>
          <p:cNvSpPr txBox="1"/>
          <p:nvPr/>
        </p:nvSpPr>
        <p:spPr>
          <a:xfrm>
            <a:off x="7614209" y="3538728"/>
            <a:ext cx="269748" cy="152705"/>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TEL</a:t>
            </a:r>
            <a:endParaRPr lang="en-US" sz="800" dirty="0"/>
          </a:p>
        </p:txBody>
      </p:sp>
      <p:sp>
        <p:nvSpPr>
          <p:cNvPr id="42" name="Text 32"/>
          <p:cNvSpPr txBox="1"/>
          <p:nvPr/>
        </p:nvSpPr>
        <p:spPr>
          <a:xfrm>
            <a:off x="7614209" y="3715207"/>
            <a:ext cx="1524305" cy="277063"/>
          </a:xfrm>
          <a:prstGeom prst="rect">
            <a:avLst/>
          </a:prstGeom>
          <a:noFill/>
          <a:ln/>
        </p:spPr>
        <p:txBody>
          <a:bodyPr wrap="square" lIns="0" tIns="0" rIns="0" bIns="0" rtlCol="0" anchor="ctr"/>
          <a:lstStyle/>
          <a:p>
            <a:pPr algn="l" indent="0" marL="0">
              <a:buNone/>
            </a:pPr>
            <a:r>
              <a:rPr lang="en-US" sz="1500" b="1" dirty="0">
                <a:solidFill>
                  <a:srgbClr val="1F2937"/>
                </a:solidFill>
                <a:latin typeface="Noto Sans JP" pitchFamily="34" charset="0"/>
                <a:ea typeface="Noto Sans JP" pitchFamily="34" charset="-122"/>
                <a:cs typeface="Noto Sans JP" pitchFamily="34" charset="-120"/>
              </a:rPr>
              <a:t>03-6914-3633</a:t>
            </a:r>
            <a:endParaRPr lang="en-US" sz="1500" dirty="0"/>
          </a:p>
        </p:txBody>
      </p:sp>
      <p:sp>
        <p:nvSpPr>
          <p:cNvPr id="43" name="Text 33"/>
          <p:cNvSpPr txBox="1"/>
          <p:nvPr/>
        </p:nvSpPr>
        <p:spPr>
          <a:xfrm>
            <a:off x="7614209" y="4153205"/>
            <a:ext cx="459943" cy="152705"/>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MOBILE</a:t>
            </a:r>
            <a:endParaRPr lang="en-US" sz="800" dirty="0"/>
          </a:p>
        </p:txBody>
      </p:sp>
      <p:sp>
        <p:nvSpPr>
          <p:cNvPr id="44" name="Text 34"/>
          <p:cNvSpPr txBox="1"/>
          <p:nvPr/>
        </p:nvSpPr>
        <p:spPr>
          <a:xfrm>
            <a:off x="7614209" y="4328770"/>
            <a:ext cx="1181405" cy="228600"/>
          </a:xfrm>
          <a:prstGeom prst="rect">
            <a:avLst/>
          </a:prstGeom>
          <a:noFill/>
          <a:ln/>
        </p:spPr>
        <p:txBody>
          <a:bodyPr wrap="square" lIns="0" tIns="0" rIns="0" bIns="0" rtlCol="0" anchor="ctr"/>
          <a:lstStyle/>
          <a:p>
            <a:pPr algn="l" indent="0" marL="0">
              <a:buNone/>
            </a:pPr>
            <a:r>
              <a:rPr lang="en-US" sz="1200" dirty="0">
                <a:solidFill>
                  <a:srgbClr val="374151"/>
                </a:solidFill>
                <a:latin typeface="Noto Sans JP" pitchFamily="34" charset="0"/>
                <a:ea typeface="Noto Sans JP" pitchFamily="34" charset="-122"/>
                <a:cs typeface="Noto Sans JP" pitchFamily="34" charset="-120"/>
              </a:rPr>
              <a:t>080-4363-2780</a:t>
            </a:r>
            <a:endParaRPr lang="en-US" sz="1200" dirty="0"/>
          </a:p>
        </p:txBody>
      </p:sp>
      <p:sp>
        <p:nvSpPr>
          <p:cNvPr id="45" name="Text 35"/>
          <p:cNvSpPr txBox="1"/>
          <p:nvPr/>
        </p:nvSpPr>
        <p:spPr>
          <a:xfrm>
            <a:off x="7614209" y="4710074"/>
            <a:ext cx="384048" cy="152705"/>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EMAIL</a:t>
            </a:r>
            <a:endParaRPr lang="en-US" sz="800" dirty="0"/>
          </a:p>
        </p:txBody>
      </p:sp>
      <p:sp>
        <p:nvSpPr>
          <p:cNvPr id="46" name="Text 36"/>
          <p:cNvSpPr txBox="1"/>
          <p:nvPr/>
        </p:nvSpPr>
        <p:spPr>
          <a:xfrm>
            <a:off x="7614209" y="4886554"/>
            <a:ext cx="1257300" cy="228600"/>
          </a:xfrm>
          <a:prstGeom prst="rect">
            <a:avLst/>
          </a:prstGeom>
          <a:noFill/>
          <a:ln/>
        </p:spPr>
        <p:txBody>
          <a:bodyPr wrap="square" lIns="0" tIns="0" rIns="0" bIns="0" rtlCol="0" anchor="ctr"/>
          <a:lstStyle/>
          <a:p>
            <a:pPr algn="l" indent="0" marL="0">
              <a:buNone/>
            </a:pPr>
            <a:r>
              <a:rPr lang="en-US" sz="1200" dirty="0">
                <a:solidFill>
                  <a:srgbClr val="374151"/>
                </a:solidFill>
                <a:latin typeface="Noto Sans JP" pitchFamily="34" charset="0"/>
                <a:ea typeface="Noto Sans JP" pitchFamily="34" charset="-122"/>
                <a:cs typeface="Noto Sans JP" pitchFamily="34" charset="-120"/>
              </a:rPr>
              <a:t>info@fvnix.com</a:t>
            </a:r>
            <a:endParaRPr lang="en-US" sz="1200" dirty="0"/>
          </a:p>
        </p:txBody>
      </p:sp>
      <p:sp>
        <p:nvSpPr>
          <p:cNvPr id="47" name="Text 37"/>
          <p:cNvSpPr txBox="1"/>
          <p:nvPr/>
        </p:nvSpPr>
        <p:spPr>
          <a:xfrm>
            <a:off x="7614209" y="5266944"/>
            <a:ext cx="545897" cy="152705"/>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ADDRESS</a:t>
            </a:r>
            <a:endParaRPr lang="en-US" sz="800" dirty="0"/>
          </a:p>
        </p:txBody>
      </p:sp>
      <p:sp>
        <p:nvSpPr>
          <p:cNvPr id="48" name="Text 38"/>
          <p:cNvSpPr txBox="1"/>
          <p:nvPr/>
        </p:nvSpPr>
        <p:spPr>
          <a:xfrm>
            <a:off x="7614209" y="5443423"/>
            <a:ext cx="814730" cy="191110"/>
          </a:xfrm>
          <a:prstGeom prst="rect">
            <a:avLst/>
          </a:prstGeom>
          <a:noFill/>
          <a:ln/>
        </p:spPr>
        <p:txBody>
          <a:bodyPr wrap="square" lIns="0" tIns="0" rIns="0" bIns="0" rtlCol="0" anchor="ctr"/>
          <a:lstStyle/>
          <a:p>
            <a:pPr algn="l" indent="0" marL="0">
              <a:buNone/>
            </a:pPr>
            <a:r>
              <a:rPr lang="en-US" sz="1000" dirty="0">
                <a:solidFill>
                  <a:srgbClr val="374151"/>
                </a:solidFill>
                <a:latin typeface="Noto Sans JP" pitchFamily="34" charset="0"/>
                <a:ea typeface="Noto Sans JP" pitchFamily="34" charset="-122"/>
                <a:cs typeface="Noto Sans JP" pitchFamily="34" charset="-120"/>
              </a:rPr>
              <a:t>〒171-0033</a:t>
            </a:r>
            <a:endParaRPr lang="en-US" sz="1000" dirty="0"/>
          </a:p>
        </p:txBody>
      </p:sp>
      <p:sp>
        <p:nvSpPr>
          <p:cNvPr id="49" name="Text 39"/>
          <p:cNvSpPr txBox="1"/>
          <p:nvPr/>
        </p:nvSpPr>
        <p:spPr>
          <a:xfrm>
            <a:off x="7614209" y="5643677"/>
            <a:ext cx="2395728" cy="191110"/>
          </a:xfrm>
          <a:prstGeom prst="rect">
            <a:avLst/>
          </a:prstGeom>
          <a:noFill/>
          <a:ln/>
        </p:spPr>
        <p:txBody>
          <a:bodyPr wrap="square" lIns="0" tIns="0" rIns="0" bIns="0" rtlCol="0" anchor="ctr"/>
          <a:lstStyle/>
          <a:p>
            <a:pPr algn="l" indent="0" marL="0">
              <a:buNone/>
            </a:pPr>
            <a:r>
              <a:rPr lang="en-US" sz="1000" dirty="0">
                <a:solidFill>
                  <a:srgbClr val="374151"/>
                </a:solidFill>
                <a:latin typeface="Noto Sans JP" pitchFamily="34" charset="0"/>
                <a:ea typeface="Noto Sans JP" pitchFamily="34" charset="-122"/>
                <a:cs typeface="Noto Sans JP" pitchFamily="34" charset="-120"/>
              </a:rPr>
              <a:t>東京都豊島区高田3-16-4 Golje Bld. 6F</a:t>
            </a:r>
            <a:endParaRPr lang="en-US" sz="1000" dirty="0"/>
          </a:p>
        </p:txBody>
      </p:sp>
      <p:sp>
        <p:nvSpPr>
          <p:cNvPr id="50" name="Shape 40"/>
          <p:cNvSpPr/>
          <p:nvPr/>
        </p:nvSpPr>
        <p:spPr>
          <a:xfrm>
            <a:off x="7385609" y="6072530"/>
            <a:ext cx="3752698" cy="428854"/>
          </a:xfrm>
          <a:prstGeom prst="roundRect">
            <a:avLst>
              <a:gd name="adj" fmla="val 37906"/>
            </a:avLst>
          </a:prstGeom>
          <a:solidFill>
            <a:srgbClr val="374151"/>
          </a:solidFill>
          <a:ln/>
        </p:spPr>
      </p:sp>
      <p:pic>
        <p:nvPicPr>
          <p:cNvPr id="51" name="Image 8" descr="preencoded.png">    </p:cNvPr>
          <p:cNvPicPr>
            <a:picLocks noChangeAspect="1"/>
          </p:cNvPicPr>
          <p:nvPr/>
        </p:nvPicPr>
        <p:blipFill>
          <a:blip r:embed="rId9"/>
          <a:srcRect l="0" r="0" t="0" b="0"/>
          <a:stretch/>
        </p:blipFill>
        <p:spPr>
          <a:xfrm>
            <a:off x="10810951" y="6219749"/>
            <a:ext cx="133502" cy="133502"/>
          </a:xfrm>
          <a:prstGeom prst="rect">
            <a:avLst/>
          </a:prstGeom>
        </p:spPr>
      </p:pic>
      <p:sp>
        <p:nvSpPr>
          <p:cNvPr id="52" name="Text 41"/>
          <p:cNvSpPr txBox="1"/>
          <p:nvPr/>
        </p:nvSpPr>
        <p:spPr>
          <a:xfrm>
            <a:off x="7576718" y="6186830"/>
            <a:ext cx="1110082" cy="191110"/>
          </a:xfrm>
          <a:prstGeom prst="rect">
            <a:avLst/>
          </a:prstGeom>
          <a:noFill/>
          <a:ln/>
        </p:spPr>
        <p:txBody>
          <a:bodyPr wrap="square" lIns="0" tIns="0" rIns="0" bIns="0" rtlCol="0" anchor="ctr"/>
          <a:lstStyle/>
          <a:p>
            <a:pPr algn="l" indent="0" marL="0">
              <a:buNone/>
            </a:pPr>
            <a:r>
              <a:rPr lang="en-US" sz="1000" b="1" dirty="0">
                <a:solidFill>
                  <a:srgbClr val="FFFFFF"/>
                </a:solidFill>
                <a:latin typeface="Noto Sans JP" pitchFamily="34" charset="0"/>
                <a:ea typeface="Noto Sans JP" pitchFamily="34" charset="-122"/>
                <a:cs typeface="Noto Sans JP" pitchFamily="34" charset="-120"/>
              </a:rPr>
              <a:t>www.fvnix.com</a:t>
            </a:r>
            <a:endParaRPr lang="en-US" sz="1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2191695" cy="6905549"/>
          </a:xfrm>
          <a:prstGeom prst="rect">
            <a:avLst/>
          </a:prstGeom>
          <a:solidFill>
            <a:srgbClr val="F3F4F6"/>
          </a:solidFill>
          <a:ln/>
        </p:spPr>
      </p:sp>
      <p:sp>
        <p:nvSpPr>
          <p:cNvPr id="3" name="Shape 1"/>
          <p:cNvSpPr/>
          <p:nvPr/>
        </p:nvSpPr>
        <p:spPr>
          <a:xfrm>
            <a:off x="0" y="0"/>
            <a:ext cx="12191695" cy="6905549"/>
          </a:xfrm>
          <a:prstGeom prst="rect">
            <a:avLst/>
          </a:prstGeom>
          <a:solidFill>
            <a:srgbClr val="FFFFFF"/>
          </a:solidFill>
          <a:ln/>
        </p:spPr>
      </p:sp>
      <p:sp>
        <p:nvSpPr>
          <p:cNvPr id="4" name="Shape 2"/>
          <p:cNvSpPr/>
          <p:nvPr/>
        </p:nvSpPr>
        <p:spPr>
          <a:xfrm>
            <a:off x="571500" y="1010412"/>
            <a:ext cx="11048695" cy="9144"/>
          </a:xfrm>
          <a:prstGeom prst="rect">
            <a:avLst/>
          </a:prstGeom>
          <a:solidFill>
            <a:srgbClr val="E5E7EB"/>
          </a:solidFill>
          <a:ln/>
        </p:spPr>
      </p:sp>
      <p:sp>
        <p:nvSpPr>
          <p:cNvPr id="5" name="Text 3"/>
          <p:cNvSpPr txBox="1"/>
          <p:nvPr/>
        </p:nvSpPr>
        <p:spPr>
          <a:xfrm>
            <a:off x="571500" y="381305"/>
            <a:ext cx="1648663" cy="162763"/>
          </a:xfrm>
          <a:prstGeom prst="rect">
            <a:avLst/>
          </a:prstGeom>
          <a:noFill/>
          <a:ln/>
        </p:spPr>
        <p:txBody>
          <a:bodyPr wrap="square" lIns="0" tIns="0" rIns="0" bIns="0" rtlCol="0" anchor="ctr"/>
          <a:lstStyle/>
          <a:p>
            <a:pPr algn="l" indent="0" marL="0">
              <a:buNone/>
            </a:pPr>
            <a:r>
              <a:rPr lang="en-US" sz="900" b="1" dirty="0">
                <a:solidFill>
                  <a:srgbClr val="BE185D"/>
                </a:solidFill>
                <a:latin typeface="Noto Sans JP" pitchFamily="34" charset="0"/>
                <a:ea typeface="Noto Sans JP" pitchFamily="34" charset="-122"/>
                <a:cs typeface="Noto Sans JP" pitchFamily="34" charset="-120"/>
              </a:rPr>
              <a:t>PRODUCT CATALOG 01</a:t>
            </a:r>
            <a:endParaRPr lang="en-US" sz="900" dirty="0"/>
          </a:p>
        </p:txBody>
      </p:sp>
      <p:sp>
        <p:nvSpPr>
          <p:cNvPr id="6" name="Text 4"/>
          <p:cNvSpPr txBox="1"/>
          <p:nvPr/>
        </p:nvSpPr>
        <p:spPr>
          <a:xfrm>
            <a:off x="571500" y="523951"/>
            <a:ext cx="4506163"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JP" pitchFamily="34" charset="0"/>
                <a:ea typeface="Noto Serif JP" pitchFamily="34" charset="-122"/>
                <a:cs typeface="Noto Serif JP" pitchFamily="34" charset="-120"/>
              </a:rPr>
              <a:t>製品カタログ｜花・花序系精油</a:t>
            </a:r>
            <a:endParaRPr lang="en-US" sz="2400" dirty="0"/>
          </a:p>
        </p:txBody>
      </p:sp>
      <p:sp>
        <p:nvSpPr>
          <p:cNvPr id="7" name="Text 5"/>
          <p:cNvSpPr txBox="1"/>
          <p:nvPr/>
        </p:nvSpPr>
        <p:spPr>
          <a:xfrm>
            <a:off x="11135563" y="376733"/>
            <a:ext cx="829361"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JP" pitchFamily="34" charset="0"/>
                <a:ea typeface="Noto Serif JP" pitchFamily="34" charset="-122"/>
                <a:cs typeface="Noto Serif JP" pitchFamily="34" charset="-120"/>
              </a:rPr>
              <a:t>12</a:t>
            </a:r>
            <a:endParaRPr lang="en-US" sz="3600" dirty="0"/>
          </a:p>
        </p:txBody>
      </p:sp>
      <p:sp>
        <p:nvSpPr>
          <p:cNvPr id="8" name="Shape 6"/>
          <p:cNvSpPr/>
          <p:nvPr/>
        </p:nvSpPr>
        <p:spPr>
          <a:xfrm>
            <a:off x="571500" y="1248156"/>
            <a:ext cx="3161995" cy="333756"/>
          </a:xfrm>
          <a:prstGeom prst="roundRect">
            <a:avLst>
              <a:gd name="adj" fmla="val 156556"/>
            </a:avLst>
          </a:prstGeom>
          <a:solidFill>
            <a:srgbClr val="FDF2F8"/>
          </a:solidFill>
          <a:ln w="12700">
            <a:solidFill>
              <a:srgbClr val="FBCFE8"/>
            </a:solidFill>
            <a:prstDash val="solid"/>
          </a:ln>
        </p:spPr>
      </p:sp>
      <p:pic>
        <p:nvPicPr>
          <p:cNvPr id="9" name="Image 0" descr="preencoded.png">    </p:cNvPr>
          <p:cNvPicPr>
            <a:picLocks noChangeAspect="1"/>
          </p:cNvPicPr>
          <p:nvPr/>
        </p:nvPicPr>
        <p:blipFill>
          <a:blip r:embed="rId1"/>
          <a:srcRect l="0" r="0" t="0" b="0"/>
          <a:stretch/>
        </p:blipFill>
        <p:spPr>
          <a:xfrm>
            <a:off x="694944" y="1347826"/>
            <a:ext cx="133502" cy="133502"/>
          </a:xfrm>
          <a:prstGeom prst="rect">
            <a:avLst/>
          </a:prstGeom>
        </p:spPr>
      </p:pic>
      <p:sp>
        <p:nvSpPr>
          <p:cNvPr id="10" name="Text 7"/>
          <p:cNvSpPr txBox="1"/>
          <p:nvPr/>
        </p:nvSpPr>
        <p:spPr>
          <a:xfrm>
            <a:off x="828446" y="1314907"/>
            <a:ext cx="2882189" cy="200254"/>
          </a:xfrm>
          <a:prstGeom prst="rect">
            <a:avLst/>
          </a:prstGeom>
          <a:noFill/>
          <a:ln/>
        </p:spPr>
        <p:txBody>
          <a:bodyPr wrap="square" lIns="0" tIns="0" rIns="0" bIns="0" rtlCol="0" anchor="ctr"/>
          <a:lstStyle/>
          <a:p>
            <a:pPr algn="l" indent="0" marL="0">
              <a:buNone/>
            </a:pPr>
            <a:r>
              <a:rPr lang="en-US" sz="1000" b="1" dirty="0">
                <a:solidFill>
                  <a:srgbClr val="BE185D"/>
                </a:solidFill>
                <a:latin typeface="Noto Sans JP" pitchFamily="34" charset="0"/>
                <a:ea typeface="Noto Sans JP" pitchFamily="34" charset="-122"/>
                <a:cs typeface="Noto Sans JP" pitchFamily="34" charset="-120"/>
              </a:rPr>
              <a:t>Flower &amp; Inflorescence / 抽出部位：花・花序</a:t>
            </a:r>
            <a:endParaRPr lang="en-US" sz="1000" dirty="0"/>
          </a:p>
        </p:txBody>
      </p:sp>
      <p:sp>
        <p:nvSpPr>
          <p:cNvPr id="11" name="Text 8"/>
          <p:cNvSpPr txBox="1"/>
          <p:nvPr/>
        </p:nvSpPr>
        <p:spPr>
          <a:xfrm>
            <a:off x="9844430" y="1411834"/>
            <a:ext cx="1859890"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JP" pitchFamily="34" charset="0"/>
                <a:ea typeface="Noto Sans JP" pitchFamily="34" charset="-122"/>
                <a:cs typeface="Noto Sans JP" pitchFamily="34" charset="-120"/>
              </a:rPr>
              <a:t>※INCI名は化粧品表示名称の参考です</a:t>
            </a:r>
            <a:endParaRPr lang="en-US" sz="800" dirty="0"/>
          </a:p>
        </p:txBody>
      </p:sp>
      <p:sp>
        <p:nvSpPr>
          <p:cNvPr id="12" name="Shape 9"/>
          <p:cNvSpPr/>
          <p:nvPr/>
        </p:nvSpPr>
        <p:spPr>
          <a:xfrm>
            <a:off x="571500" y="1828800"/>
            <a:ext cx="2648102" cy="2276856"/>
          </a:xfrm>
          <a:prstGeom prst="roundRect">
            <a:avLst>
              <a:gd name="adj" fmla="val 13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3" name="Shape 10"/>
          <p:cNvSpPr/>
          <p:nvPr/>
        </p:nvSpPr>
        <p:spPr>
          <a:xfrm>
            <a:off x="571500" y="1828800"/>
            <a:ext cx="38405" cy="2251253"/>
          </a:xfrm>
          <a:prstGeom prst="rect">
            <a:avLst/>
          </a:prstGeom>
          <a:solidFill>
            <a:srgbClr val="FBCFE8"/>
          </a:solidFill>
          <a:ln/>
        </p:spPr>
      </p:sp>
      <p:sp>
        <p:nvSpPr>
          <p:cNvPr id="14" name="Shape 11"/>
          <p:cNvSpPr/>
          <p:nvPr/>
        </p:nvSpPr>
        <p:spPr>
          <a:xfrm>
            <a:off x="828446" y="1990649"/>
            <a:ext cx="437998" cy="200254"/>
          </a:xfrm>
          <a:prstGeom prst="roundRect">
            <a:avLst>
              <a:gd name="adj" fmla="val 86975"/>
            </a:avLst>
          </a:prstGeom>
          <a:solidFill>
            <a:srgbClr val="F3F4F6"/>
          </a:solidFill>
          <a:ln/>
        </p:spPr>
      </p:sp>
      <p:sp>
        <p:nvSpPr>
          <p:cNvPr id="15" name="Text 12"/>
          <p:cNvSpPr txBox="1"/>
          <p:nvPr/>
        </p:nvSpPr>
        <p:spPr>
          <a:xfrm>
            <a:off x="886054" y="20189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PH001</a:t>
            </a:r>
            <a:endParaRPr lang="en-US" sz="800" dirty="0"/>
          </a:p>
        </p:txBody>
      </p:sp>
      <p:sp>
        <p:nvSpPr>
          <p:cNvPr id="16" name="Shape 13"/>
          <p:cNvSpPr/>
          <p:nvPr/>
        </p:nvSpPr>
        <p:spPr>
          <a:xfrm>
            <a:off x="2705710" y="1990649"/>
            <a:ext cx="57607" cy="57607"/>
          </a:xfrm>
          <a:prstGeom prst="ellipse">
            <a:avLst/>
          </a:prstGeom>
          <a:solidFill>
            <a:srgbClr val="D1D5DB"/>
          </a:solidFill>
          <a:ln/>
        </p:spPr>
      </p:sp>
      <p:sp>
        <p:nvSpPr>
          <p:cNvPr id="17" name="Text 14"/>
          <p:cNvSpPr txBox="1"/>
          <p:nvPr/>
        </p:nvSpPr>
        <p:spPr>
          <a:xfrm>
            <a:off x="2800807" y="19906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18" name="Text 15"/>
          <p:cNvSpPr txBox="1"/>
          <p:nvPr/>
        </p:nvSpPr>
        <p:spPr>
          <a:xfrm>
            <a:off x="828446" y="2243023"/>
            <a:ext cx="1791310"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JP" pitchFamily="34" charset="0"/>
                <a:ea typeface="Noto Serif JP" pitchFamily="34" charset="-122"/>
                <a:cs typeface="Noto Serif JP" pitchFamily="34" charset="-120"/>
              </a:rPr>
              <a:t>白蘭花油（マグノリア）</a:t>
            </a:r>
            <a:endParaRPr lang="en-US" sz="1200" dirty="0"/>
          </a:p>
        </p:txBody>
      </p:sp>
      <p:sp>
        <p:nvSpPr>
          <p:cNvPr id="19" name="Shape 16"/>
          <p:cNvSpPr/>
          <p:nvPr/>
        </p:nvSpPr>
        <p:spPr>
          <a:xfrm>
            <a:off x="733349" y="2717597"/>
            <a:ext cx="2324405" cy="9144"/>
          </a:xfrm>
          <a:prstGeom prst="rect">
            <a:avLst/>
          </a:prstGeom>
          <a:solidFill>
            <a:srgbClr val="F3F4F6"/>
          </a:solidFill>
          <a:ln/>
        </p:spPr>
      </p:sp>
      <p:sp>
        <p:nvSpPr>
          <p:cNvPr id="20" name="Text 17"/>
          <p:cNvSpPr txBox="1"/>
          <p:nvPr/>
        </p:nvSpPr>
        <p:spPr>
          <a:xfrm>
            <a:off x="828446" y="2478938"/>
            <a:ext cx="1240841"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Michelia Alba Flower Oil</a:t>
            </a:r>
            <a:endParaRPr lang="en-US" sz="800" dirty="0"/>
          </a:p>
        </p:txBody>
      </p:sp>
      <p:sp>
        <p:nvSpPr>
          <p:cNvPr id="21" name="Text 18"/>
          <p:cNvSpPr txBox="1"/>
          <p:nvPr/>
        </p:nvSpPr>
        <p:spPr>
          <a:xfrm>
            <a:off x="828446" y="2817266"/>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22" name="Text 19"/>
          <p:cNvSpPr txBox="1"/>
          <p:nvPr/>
        </p:nvSpPr>
        <p:spPr>
          <a:xfrm>
            <a:off x="828446" y="2941625"/>
            <a:ext cx="1200607"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MICHELIA ALBA FLOWER OIL</a:t>
            </a:r>
            <a:endParaRPr lang="en-US" sz="800" dirty="0"/>
          </a:p>
        </p:txBody>
      </p:sp>
      <p:sp>
        <p:nvSpPr>
          <p:cNvPr id="23" name="Shape 20"/>
          <p:cNvSpPr/>
          <p:nvPr/>
        </p:nvSpPr>
        <p:spPr>
          <a:xfrm>
            <a:off x="828446" y="3343961"/>
            <a:ext cx="2229307" cy="599846"/>
          </a:xfrm>
          <a:prstGeom prst="roundRect">
            <a:avLst>
              <a:gd name="adj" fmla="val 14518"/>
            </a:avLst>
          </a:prstGeom>
          <a:solidFill>
            <a:srgbClr val="FDF2F8"/>
          </a:solidFill>
          <a:ln/>
        </p:spPr>
      </p:sp>
      <p:sp>
        <p:nvSpPr>
          <p:cNvPr id="24" name="Text 21"/>
          <p:cNvSpPr txBox="1"/>
          <p:nvPr/>
        </p:nvSpPr>
        <p:spPr>
          <a:xfrm>
            <a:off x="923544" y="3410712"/>
            <a:ext cx="2070202" cy="448056"/>
          </a:xfrm>
          <a:prstGeom prst="rect">
            <a:avLst/>
          </a:prstGeom>
          <a:noFill/>
          <a:ln/>
        </p:spPr>
        <p:txBody>
          <a:bodyPr wrap="square" lIns="0" tIns="0" rIns="0" bIns="0" rtlCol="0" anchor="ctr"/>
          <a:lstStyle/>
          <a:p>
            <a:pPr algn="l" indent="0" marL="0">
              <a:buNone/>
            </a:pPr>
            <a:r>
              <a:rPr lang="en-US" sz="800" dirty="0">
                <a:solidFill>
                  <a:srgbClr val="831843"/>
                </a:solidFill>
                <a:latin typeface="Noto Sans JP" pitchFamily="34" charset="0"/>
                <a:ea typeface="Noto Sans JP" pitchFamily="34" charset="-122"/>
                <a:cs typeface="Noto Sans JP" pitchFamily="34" charset="-120"/>
              </a:rPr>
              <a:t>ミケリア科アルバ属の花から抽出。甘くエキゾチックなフローラル調の香気で、フレッシュな花の香りが特徴です。</a:t>
            </a:r>
            <a:endParaRPr lang="en-US" sz="800" dirty="0"/>
          </a:p>
        </p:txBody>
      </p:sp>
      <p:sp>
        <p:nvSpPr>
          <p:cNvPr id="25" name="Shape 22"/>
          <p:cNvSpPr/>
          <p:nvPr/>
        </p:nvSpPr>
        <p:spPr>
          <a:xfrm>
            <a:off x="3372307" y="1828800"/>
            <a:ext cx="2648102" cy="2276856"/>
          </a:xfrm>
          <a:prstGeom prst="roundRect">
            <a:avLst>
              <a:gd name="adj" fmla="val 13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26" name="Shape 23"/>
          <p:cNvSpPr/>
          <p:nvPr/>
        </p:nvSpPr>
        <p:spPr>
          <a:xfrm>
            <a:off x="3372307" y="1828800"/>
            <a:ext cx="38405" cy="2251253"/>
          </a:xfrm>
          <a:prstGeom prst="rect">
            <a:avLst/>
          </a:prstGeom>
          <a:solidFill>
            <a:srgbClr val="FBCFE8"/>
          </a:solidFill>
          <a:ln/>
        </p:spPr>
      </p:sp>
      <p:sp>
        <p:nvSpPr>
          <p:cNvPr id="27" name="Shape 24"/>
          <p:cNvSpPr/>
          <p:nvPr/>
        </p:nvSpPr>
        <p:spPr>
          <a:xfrm>
            <a:off x="3629254" y="1990649"/>
            <a:ext cx="437998" cy="200254"/>
          </a:xfrm>
          <a:prstGeom prst="roundRect">
            <a:avLst>
              <a:gd name="adj" fmla="val 86975"/>
            </a:avLst>
          </a:prstGeom>
          <a:solidFill>
            <a:srgbClr val="F3F4F6"/>
          </a:solidFill>
          <a:ln/>
        </p:spPr>
      </p:sp>
      <p:sp>
        <p:nvSpPr>
          <p:cNvPr id="28" name="Text 25"/>
          <p:cNvSpPr txBox="1"/>
          <p:nvPr/>
        </p:nvSpPr>
        <p:spPr>
          <a:xfrm>
            <a:off x="3685946" y="20189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PH002</a:t>
            </a:r>
            <a:endParaRPr lang="en-US" sz="800" dirty="0"/>
          </a:p>
        </p:txBody>
      </p:sp>
      <p:sp>
        <p:nvSpPr>
          <p:cNvPr id="29" name="Shape 26"/>
          <p:cNvSpPr/>
          <p:nvPr/>
        </p:nvSpPr>
        <p:spPr>
          <a:xfrm>
            <a:off x="5505602" y="1990649"/>
            <a:ext cx="57607" cy="57607"/>
          </a:xfrm>
          <a:prstGeom prst="ellipse">
            <a:avLst/>
          </a:prstGeom>
          <a:solidFill>
            <a:srgbClr val="D1D5DB"/>
          </a:solidFill>
          <a:ln/>
        </p:spPr>
      </p:sp>
      <p:sp>
        <p:nvSpPr>
          <p:cNvPr id="30" name="Text 27"/>
          <p:cNvSpPr txBox="1"/>
          <p:nvPr/>
        </p:nvSpPr>
        <p:spPr>
          <a:xfrm>
            <a:off x="5601614" y="19906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31" name="Text 28"/>
          <p:cNvSpPr txBox="1"/>
          <p:nvPr/>
        </p:nvSpPr>
        <p:spPr>
          <a:xfrm>
            <a:off x="3629254" y="2243023"/>
            <a:ext cx="2153412"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JP" pitchFamily="34" charset="0"/>
                <a:ea typeface="Noto Serif JP" pitchFamily="34" charset="-122"/>
                <a:cs typeface="Noto Serif JP" pitchFamily="34" charset="-120"/>
              </a:rPr>
              <a:t>玳玳花油（ネロリ/ダイダイ）</a:t>
            </a:r>
            <a:endParaRPr lang="en-US" sz="1200" dirty="0"/>
          </a:p>
        </p:txBody>
      </p:sp>
      <p:sp>
        <p:nvSpPr>
          <p:cNvPr id="32" name="Shape 29"/>
          <p:cNvSpPr/>
          <p:nvPr/>
        </p:nvSpPr>
        <p:spPr>
          <a:xfrm>
            <a:off x="3534156" y="2717597"/>
            <a:ext cx="2324405" cy="9144"/>
          </a:xfrm>
          <a:prstGeom prst="rect">
            <a:avLst/>
          </a:prstGeom>
          <a:solidFill>
            <a:srgbClr val="F3F4F6"/>
          </a:solidFill>
          <a:ln/>
        </p:spPr>
      </p:sp>
      <p:sp>
        <p:nvSpPr>
          <p:cNvPr id="33" name="Text 30"/>
          <p:cNvSpPr txBox="1"/>
          <p:nvPr/>
        </p:nvSpPr>
        <p:spPr>
          <a:xfrm>
            <a:off x="3629254" y="2478938"/>
            <a:ext cx="1641348"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Neroli (Bitter Orange Flower) Oil</a:t>
            </a:r>
            <a:endParaRPr lang="en-US" sz="800" dirty="0"/>
          </a:p>
        </p:txBody>
      </p:sp>
      <p:sp>
        <p:nvSpPr>
          <p:cNvPr id="34" name="Text 31"/>
          <p:cNvSpPr txBox="1"/>
          <p:nvPr/>
        </p:nvSpPr>
        <p:spPr>
          <a:xfrm>
            <a:off x="3629254" y="2817266"/>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35" name="Text 32"/>
          <p:cNvSpPr txBox="1"/>
          <p:nvPr/>
        </p:nvSpPr>
        <p:spPr>
          <a:xfrm>
            <a:off x="3629254" y="2941625"/>
            <a:ext cx="1696212"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CITRUS AURANTIUM AMARA FLOWER OIL</a:t>
            </a:r>
            <a:endParaRPr lang="en-US" sz="800" dirty="0"/>
          </a:p>
        </p:txBody>
      </p:sp>
      <p:sp>
        <p:nvSpPr>
          <p:cNvPr id="36" name="Shape 33"/>
          <p:cNvSpPr/>
          <p:nvPr/>
        </p:nvSpPr>
        <p:spPr>
          <a:xfrm>
            <a:off x="3629254" y="3343961"/>
            <a:ext cx="2229307" cy="599846"/>
          </a:xfrm>
          <a:prstGeom prst="roundRect">
            <a:avLst>
              <a:gd name="adj" fmla="val 14518"/>
            </a:avLst>
          </a:prstGeom>
          <a:solidFill>
            <a:srgbClr val="FDF2F8"/>
          </a:solidFill>
          <a:ln/>
        </p:spPr>
      </p:sp>
      <p:sp>
        <p:nvSpPr>
          <p:cNvPr id="37" name="Text 34"/>
          <p:cNvSpPr txBox="1"/>
          <p:nvPr/>
        </p:nvSpPr>
        <p:spPr>
          <a:xfrm>
            <a:off x="3724351" y="3410712"/>
            <a:ext cx="2070202" cy="448056"/>
          </a:xfrm>
          <a:prstGeom prst="rect">
            <a:avLst/>
          </a:prstGeom>
          <a:noFill/>
          <a:ln/>
        </p:spPr>
        <p:txBody>
          <a:bodyPr wrap="square" lIns="0" tIns="0" rIns="0" bIns="0" rtlCol="0" anchor="ctr"/>
          <a:lstStyle/>
          <a:p>
            <a:pPr algn="l" indent="0" marL="0">
              <a:buNone/>
            </a:pPr>
            <a:r>
              <a:rPr lang="en-US" sz="800" dirty="0">
                <a:solidFill>
                  <a:srgbClr val="831843"/>
                </a:solidFill>
                <a:latin typeface="Noto Sans JP" pitchFamily="34" charset="0"/>
                <a:ea typeface="Noto Sans JP" pitchFamily="34" charset="-122"/>
                <a:cs typeface="Noto Sans JP" pitchFamily="34" charset="-120"/>
              </a:rPr>
              <a:t>ミカン科ダイダイ花の精油。甘さと淡い苦味のある上品なフローラルな香りが特徴です。</a:t>
            </a:r>
            <a:endParaRPr lang="en-US" sz="800" dirty="0"/>
          </a:p>
        </p:txBody>
      </p:sp>
      <p:sp>
        <p:nvSpPr>
          <p:cNvPr id="38" name="Shape 35"/>
          <p:cNvSpPr/>
          <p:nvPr/>
        </p:nvSpPr>
        <p:spPr>
          <a:xfrm>
            <a:off x="6172200" y="1828800"/>
            <a:ext cx="2648102" cy="2276856"/>
          </a:xfrm>
          <a:prstGeom prst="roundRect">
            <a:avLst>
              <a:gd name="adj" fmla="val 13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39" name="Shape 36"/>
          <p:cNvSpPr/>
          <p:nvPr/>
        </p:nvSpPr>
        <p:spPr>
          <a:xfrm>
            <a:off x="6172200" y="1828800"/>
            <a:ext cx="38405" cy="2251253"/>
          </a:xfrm>
          <a:prstGeom prst="rect">
            <a:avLst/>
          </a:prstGeom>
          <a:solidFill>
            <a:srgbClr val="FBCFE8"/>
          </a:solidFill>
          <a:ln/>
        </p:spPr>
      </p:sp>
      <p:sp>
        <p:nvSpPr>
          <p:cNvPr id="40" name="Shape 37"/>
          <p:cNvSpPr/>
          <p:nvPr/>
        </p:nvSpPr>
        <p:spPr>
          <a:xfrm>
            <a:off x="6429146" y="1990649"/>
            <a:ext cx="437998" cy="200254"/>
          </a:xfrm>
          <a:prstGeom prst="roundRect">
            <a:avLst>
              <a:gd name="adj" fmla="val 86975"/>
            </a:avLst>
          </a:prstGeom>
          <a:solidFill>
            <a:srgbClr val="F3F4F6"/>
          </a:solidFill>
          <a:ln/>
        </p:spPr>
      </p:sp>
      <p:sp>
        <p:nvSpPr>
          <p:cNvPr id="41" name="Text 38"/>
          <p:cNvSpPr txBox="1"/>
          <p:nvPr/>
        </p:nvSpPr>
        <p:spPr>
          <a:xfrm>
            <a:off x="6486754" y="20189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PH003</a:t>
            </a:r>
            <a:endParaRPr lang="en-US" sz="800" dirty="0"/>
          </a:p>
        </p:txBody>
      </p:sp>
      <p:sp>
        <p:nvSpPr>
          <p:cNvPr id="42" name="Shape 39"/>
          <p:cNvSpPr/>
          <p:nvPr/>
        </p:nvSpPr>
        <p:spPr>
          <a:xfrm>
            <a:off x="8306410" y="1990649"/>
            <a:ext cx="57607" cy="57607"/>
          </a:xfrm>
          <a:prstGeom prst="ellipse">
            <a:avLst/>
          </a:prstGeom>
          <a:solidFill>
            <a:srgbClr val="D1D5DB"/>
          </a:solidFill>
          <a:ln/>
        </p:spPr>
      </p:sp>
      <p:sp>
        <p:nvSpPr>
          <p:cNvPr id="43" name="Text 40"/>
          <p:cNvSpPr txBox="1"/>
          <p:nvPr/>
        </p:nvSpPr>
        <p:spPr>
          <a:xfrm>
            <a:off x="8401507" y="19906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44" name="Text 41"/>
          <p:cNvSpPr txBox="1"/>
          <p:nvPr/>
        </p:nvSpPr>
        <p:spPr>
          <a:xfrm>
            <a:off x="6429146" y="2243023"/>
            <a:ext cx="2257654"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JP" pitchFamily="34" charset="0"/>
                <a:ea typeface="Noto Serif JP" pitchFamily="34" charset="-122"/>
                <a:cs typeface="Noto Serif JP" pitchFamily="34" charset="-120"/>
              </a:rPr>
              <a:t>茉莉花净油（ジャスミンABS）</a:t>
            </a:r>
            <a:endParaRPr lang="en-US" sz="1200" dirty="0"/>
          </a:p>
        </p:txBody>
      </p:sp>
      <p:sp>
        <p:nvSpPr>
          <p:cNvPr id="45" name="Shape 42"/>
          <p:cNvSpPr/>
          <p:nvPr/>
        </p:nvSpPr>
        <p:spPr>
          <a:xfrm>
            <a:off x="6334049" y="2717597"/>
            <a:ext cx="2324405" cy="9144"/>
          </a:xfrm>
          <a:prstGeom prst="rect">
            <a:avLst/>
          </a:prstGeom>
          <a:solidFill>
            <a:srgbClr val="F3F4F6"/>
          </a:solidFill>
          <a:ln/>
        </p:spPr>
      </p:sp>
      <p:sp>
        <p:nvSpPr>
          <p:cNvPr id="46" name="Text 43"/>
          <p:cNvSpPr txBox="1"/>
          <p:nvPr/>
        </p:nvSpPr>
        <p:spPr>
          <a:xfrm>
            <a:off x="6429146" y="2478938"/>
            <a:ext cx="945490"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Jasmine Absolute</a:t>
            </a:r>
            <a:endParaRPr lang="en-US" sz="800" dirty="0"/>
          </a:p>
        </p:txBody>
      </p:sp>
      <p:sp>
        <p:nvSpPr>
          <p:cNvPr id="47" name="Text 44"/>
          <p:cNvSpPr txBox="1"/>
          <p:nvPr/>
        </p:nvSpPr>
        <p:spPr>
          <a:xfrm>
            <a:off x="6429146" y="2817266"/>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48" name="Text 45"/>
          <p:cNvSpPr txBox="1"/>
          <p:nvPr/>
        </p:nvSpPr>
        <p:spPr>
          <a:xfrm>
            <a:off x="6429146" y="2941625"/>
            <a:ext cx="1924812"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JASMINUM GRANDIFLORUM FLOWER EXTRACT</a:t>
            </a:r>
            <a:endParaRPr lang="en-US" sz="800" dirty="0"/>
          </a:p>
        </p:txBody>
      </p:sp>
      <p:sp>
        <p:nvSpPr>
          <p:cNvPr id="49" name="Shape 46"/>
          <p:cNvSpPr/>
          <p:nvPr/>
        </p:nvSpPr>
        <p:spPr>
          <a:xfrm>
            <a:off x="6429146" y="3343961"/>
            <a:ext cx="2229307" cy="599846"/>
          </a:xfrm>
          <a:prstGeom prst="roundRect">
            <a:avLst>
              <a:gd name="adj" fmla="val 14518"/>
            </a:avLst>
          </a:prstGeom>
          <a:solidFill>
            <a:srgbClr val="FDF2F8"/>
          </a:solidFill>
          <a:ln/>
        </p:spPr>
      </p:sp>
      <p:sp>
        <p:nvSpPr>
          <p:cNvPr id="50" name="Text 47"/>
          <p:cNvSpPr txBox="1"/>
          <p:nvPr/>
        </p:nvSpPr>
        <p:spPr>
          <a:xfrm>
            <a:off x="6524244" y="3410712"/>
            <a:ext cx="2070202" cy="448056"/>
          </a:xfrm>
          <a:prstGeom prst="rect">
            <a:avLst/>
          </a:prstGeom>
          <a:noFill/>
          <a:ln/>
        </p:spPr>
        <p:txBody>
          <a:bodyPr wrap="square" lIns="0" tIns="0" rIns="0" bIns="0" rtlCol="0" anchor="ctr"/>
          <a:lstStyle/>
          <a:p>
            <a:pPr algn="l" indent="0" marL="0">
              <a:buNone/>
            </a:pPr>
            <a:r>
              <a:rPr lang="en-US" sz="800" dirty="0">
                <a:solidFill>
                  <a:srgbClr val="831843"/>
                </a:solidFill>
                <a:latin typeface="Noto Sans JP" pitchFamily="34" charset="0"/>
                <a:ea typeface="Noto Sans JP" pitchFamily="34" charset="-122"/>
                <a:cs typeface="Noto Sans JP" pitchFamily="34" charset="-120"/>
              </a:rPr>
              <a:t>溶剤抽出法で得られた高濃度芳香物質。濃厚で甘美なフローラル香を持ち、「香りの王様」とも呼ばれます。</a:t>
            </a:r>
            <a:endParaRPr lang="en-US" sz="800" dirty="0"/>
          </a:p>
        </p:txBody>
      </p:sp>
      <p:sp>
        <p:nvSpPr>
          <p:cNvPr id="51" name="Shape 48"/>
          <p:cNvSpPr/>
          <p:nvPr/>
        </p:nvSpPr>
        <p:spPr>
          <a:xfrm>
            <a:off x="8973007" y="1828800"/>
            <a:ext cx="2648102" cy="2276856"/>
          </a:xfrm>
          <a:prstGeom prst="roundRect">
            <a:avLst>
              <a:gd name="adj" fmla="val 13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52" name="Shape 49"/>
          <p:cNvSpPr/>
          <p:nvPr/>
        </p:nvSpPr>
        <p:spPr>
          <a:xfrm>
            <a:off x="8973007" y="1828800"/>
            <a:ext cx="38405" cy="2251253"/>
          </a:xfrm>
          <a:prstGeom prst="rect">
            <a:avLst/>
          </a:prstGeom>
          <a:solidFill>
            <a:srgbClr val="FBCFE8"/>
          </a:solidFill>
          <a:ln/>
        </p:spPr>
      </p:sp>
      <p:sp>
        <p:nvSpPr>
          <p:cNvPr id="53" name="Shape 50"/>
          <p:cNvSpPr/>
          <p:nvPr/>
        </p:nvSpPr>
        <p:spPr>
          <a:xfrm>
            <a:off x="9229954" y="1990649"/>
            <a:ext cx="437998" cy="200254"/>
          </a:xfrm>
          <a:prstGeom prst="roundRect">
            <a:avLst>
              <a:gd name="adj" fmla="val 86975"/>
            </a:avLst>
          </a:prstGeom>
          <a:solidFill>
            <a:srgbClr val="F3F4F6"/>
          </a:solidFill>
          <a:ln/>
        </p:spPr>
      </p:sp>
      <p:sp>
        <p:nvSpPr>
          <p:cNvPr id="54" name="Text 51"/>
          <p:cNvSpPr txBox="1"/>
          <p:nvPr/>
        </p:nvSpPr>
        <p:spPr>
          <a:xfrm>
            <a:off x="9286646" y="2018995"/>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PH004</a:t>
            </a:r>
            <a:endParaRPr lang="en-US" sz="800" dirty="0"/>
          </a:p>
        </p:txBody>
      </p:sp>
      <p:sp>
        <p:nvSpPr>
          <p:cNvPr id="55" name="Shape 52"/>
          <p:cNvSpPr/>
          <p:nvPr/>
        </p:nvSpPr>
        <p:spPr>
          <a:xfrm>
            <a:off x="11106302" y="1990649"/>
            <a:ext cx="57607" cy="57607"/>
          </a:xfrm>
          <a:prstGeom prst="ellipse">
            <a:avLst/>
          </a:prstGeom>
          <a:solidFill>
            <a:srgbClr val="D1D5DB"/>
          </a:solidFill>
          <a:ln/>
        </p:spPr>
      </p:sp>
      <p:sp>
        <p:nvSpPr>
          <p:cNvPr id="56" name="Text 53"/>
          <p:cNvSpPr txBox="1"/>
          <p:nvPr/>
        </p:nvSpPr>
        <p:spPr>
          <a:xfrm>
            <a:off x="11202314" y="1990649"/>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57" name="Text 54"/>
          <p:cNvSpPr txBox="1"/>
          <p:nvPr/>
        </p:nvSpPr>
        <p:spPr>
          <a:xfrm>
            <a:off x="9229954" y="2243023"/>
            <a:ext cx="2257654"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JP" pitchFamily="34" charset="0"/>
                <a:ea typeface="Noto Serif JP" pitchFamily="34" charset="-122"/>
                <a:cs typeface="Noto Serif JP" pitchFamily="34" charset="-120"/>
              </a:rPr>
              <a:t>桂花净油（キンモクセイABS）</a:t>
            </a:r>
            <a:endParaRPr lang="en-US" sz="1200" dirty="0"/>
          </a:p>
        </p:txBody>
      </p:sp>
      <p:sp>
        <p:nvSpPr>
          <p:cNvPr id="58" name="Shape 55"/>
          <p:cNvSpPr/>
          <p:nvPr/>
        </p:nvSpPr>
        <p:spPr>
          <a:xfrm>
            <a:off x="9134856" y="2717597"/>
            <a:ext cx="2324405" cy="9144"/>
          </a:xfrm>
          <a:prstGeom prst="rect">
            <a:avLst/>
          </a:prstGeom>
          <a:solidFill>
            <a:srgbClr val="F3F4F6"/>
          </a:solidFill>
          <a:ln/>
        </p:spPr>
      </p:sp>
      <p:sp>
        <p:nvSpPr>
          <p:cNvPr id="59" name="Text 56"/>
          <p:cNvSpPr txBox="1"/>
          <p:nvPr/>
        </p:nvSpPr>
        <p:spPr>
          <a:xfrm>
            <a:off x="9229954" y="2478938"/>
            <a:ext cx="1098194"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Osmanthus Absolute</a:t>
            </a:r>
            <a:endParaRPr lang="en-US" sz="800" dirty="0"/>
          </a:p>
        </p:txBody>
      </p:sp>
      <p:sp>
        <p:nvSpPr>
          <p:cNvPr id="60" name="Text 57"/>
          <p:cNvSpPr txBox="1"/>
          <p:nvPr/>
        </p:nvSpPr>
        <p:spPr>
          <a:xfrm>
            <a:off x="9229954" y="2817266"/>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61" name="Text 58"/>
          <p:cNvSpPr txBox="1"/>
          <p:nvPr/>
        </p:nvSpPr>
        <p:spPr>
          <a:xfrm>
            <a:off x="9229954" y="2941625"/>
            <a:ext cx="1781251"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OSMANTHUS FRAGRANS FLOWER EXTRACT</a:t>
            </a:r>
            <a:endParaRPr lang="en-US" sz="800" dirty="0"/>
          </a:p>
        </p:txBody>
      </p:sp>
      <p:sp>
        <p:nvSpPr>
          <p:cNvPr id="62" name="Shape 59"/>
          <p:cNvSpPr/>
          <p:nvPr/>
        </p:nvSpPr>
        <p:spPr>
          <a:xfrm>
            <a:off x="9229954" y="3343961"/>
            <a:ext cx="2229307" cy="599846"/>
          </a:xfrm>
          <a:prstGeom prst="roundRect">
            <a:avLst>
              <a:gd name="adj" fmla="val 14518"/>
            </a:avLst>
          </a:prstGeom>
          <a:solidFill>
            <a:srgbClr val="FDF2F8"/>
          </a:solidFill>
          <a:ln/>
        </p:spPr>
      </p:sp>
      <p:sp>
        <p:nvSpPr>
          <p:cNvPr id="63" name="Text 60"/>
          <p:cNvSpPr txBox="1"/>
          <p:nvPr/>
        </p:nvSpPr>
        <p:spPr>
          <a:xfrm>
            <a:off x="9325051" y="3410712"/>
            <a:ext cx="2070202" cy="448056"/>
          </a:xfrm>
          <a:prstGeom prst="rect">
            <a:avLst/>
          </a:prstGeom>
          <a:noFill/>
          <a:ln/>
        </p:spPr>
        <p:txBody>
          <a:bodyPr wrap="square" lIns="0" tIns="0" rIns="0" bIns="0" rtlCol="0" anchor="ctr"/>
          <a:lstStyle/>
          <a:p>
            <a:pPr algn="l" indent="0" marL="0">
              <a:buNone/>
            </a:pPr>
            <a:r>
              <a:rPr lang="en-US" sz="800" dirty="0">
                <a:solidFill>
                  <a:srgbClr val="831843"/>
                </a:solidFill>
                <a:latin typeface="Noto Sans JP" pitchFamily="34" charset="0"/>
                <a:ea typeface="Noto Sans JP" pitchFamily="34" charset="-122"/>
                <a:cs typeface="Noto Sans JP" pitchFamily="34" charset="-120"/>
              </a:rPr>
              <a:t>溶剤抽出法による高濃度芳香物質。フルーティーで甘い、秋の訪れを告げるキンモクセイ特有の芳醇な香り。</a:t>
            </a:r>
            <a:endParaRPr lang="en-US" sz="800" dirty="0"/>
          </a:p>
        </p:txBody>
      </p:sp>
      <p:sp>
        <p:nvSpPr>
          <p:cNvPr id="64" name="Shape 61"/>
          <p:cNvSpPr/>
          <p:nvPr/>
        </p:nvSpPr>
        <p:spPr>
          <a:xfrm>
            <a:off x="571500" y="4251046"/>
            <a:ext cx="2648102" cy="2276856"/>
          </a:xfrm>
          <a:prstGeom prst="roundRect">
            <a:avLst>
              <a:gd name="adj" fmla="val 13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65" name="Shape 62"/>
          <p:cNvSpPr/>
          <p:nvPr/>
        </p:nvSpPr>
        <p:spPr>
          <a:xfrm>
            <a:off x="571500" y="4251046"/>
            <a:ext cx="38405" cy="2251253"/>
          </a:xfrm>
          <a:prstGeom prst="rect">
            <a:avLst/>
          </a:prstGeom>
          <a:solidFill>
            <a:srgbClr val="FBCFE8"/>
          </a:solidFill>
          <a:ln/>
        </p:spPr>
      </p:sp>
      <p:sp>
        <p:nvSpPr>
          <p:cNvPr id="66" name="Shape 63"/>
          <p:cNvSpPr/>
          <p:nvPr/>
        </p:nvSpPr>
        <p:spPr>
          <a:xfrm>
            <a:off x="828446" y="4412894"/>
            <a:ext cx="437998" cy="200254"/>
          </a:xfrm>
          <a:prstGeom prst="roundRect">
            <a:avLst>
              <a:gd name="adj" fmla="val 86975"/>
            </a:avLst>
          </a:prstGeom>
          <a:solidFill>
            <a:srgbClr val="F3F4F6"/>
          </a:solidFill>
          <a:ln/>
        </p:spPr>
      </p:sp>
      <p:sp>
        <p:nvSpPr>
          <p:cNvPr id="67" name="Text 64"/>
          <p:cNvSpPr txBox="1"/>
          <p:nvPr/>
        </p:nvSpPr>
        <p:spPr>
          <a:xfrm>
            <a:off x="886054" y="4441241"/>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PH005</a:t>
            </a:r>
            <a:endParaRPr lang="en-US" sz="800" dirty="0"/>
          </a:p>
        </p:txBody>
      </p:sp>
      <p:sp>
        <p:nvSpPr>
          <p:cNvPr id="68" name="Shape 65"/>
          <p:cNvSpPr/>
          <p:nvPr/>
        </p:nvSpPr>
        <p:spPr>
          <a:xfrm>
            <a:off x="2705710" y="4412894"/>
            <a:ext cx="57607" cy="57607"/>
          </a:xfrm>
          <a:prstGeom prst="ellipse">
            <a:avLst/>
          </a:prstGeom>
          <a:solidFill>
            <a:srgbClr val="D1D5DB"/>
          </a:solidFill>
          <a:ln/>
        </p:spPr>
      </p:sp>
      <p:sp>
        <p:nvSpPr>
          <p:cNvPr id="69" name="Text 66"/>
          <p:cNvSpPr txBox="1"/>
          <p:nvPr/>
        </p:nvSpPr>
        <p:spPr>
          <a:xfrm>
            <a:off x="2800807" y="4412894"/>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70" name="Text 67"/>
          <p:cNvSpPr txBox="1"/>
          <p:nvPr/>
        </p:nvSpPr>
        <p:spPr>
          <a:xfrm>
            <a:off x="828446" y="4665269"/>
            <a:ext cx="2400300"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JP" pitchFamily="34" charset="0"/>
                <a:ea typeface="Noto Serif JP" pitchFamily="34" charset="-122"/>
                <a:cs typeface="Noto Serif JP" pitchFamily="34" charset="-120"/>
              </a:rPr>
              <a:t>真实薰衣草油（真正ラベンダー）</a:t>
            </a:r>
            <a:endParaRPr lang="en-US" sz="1200" dirty="0"/>
          </a:p>
        </p:txBody>
      </p:sp>
      <p:sp>
        <p:nvSpPr>
          <p:cNvPr id="71" name="Shape 68"/>
          <p:cNvSpPr/>
          <p:nvPr/>
        </p:nvSpPr>
        <p:spPr>
          <a:xfrm>
            <a:off x="733349" y="5140757"/>
            <a:ext cx="2324405" cy="9144"/>
          </a:xfrm>
          <a:prstGeom prst="rect">
            <a:avLst/>
          </a:prstGeom>
          <a:solidFill>
            <a:srgbClr val="F3F4F6"/>
          </a:solidFill>
          <a:ln/>
        </p:spPr>
      </p:sp>
      <p:sp>
        <p:nvSpPr>
          <p:cNvPr id="72" name="Text 69"/>
          <p:cNvSpPr txBox="1"/>
          <p:nvPr/>
        </p:nvSpPr>
        <p:spPr>
          <a:xfrm>
            <a:off x="828446" y="4902098"/>
            <a:ext cx="945490"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True Lavender Oil</a:t>
            </a:r>
            <a:endParaRPr lang="en-US" sz="800" dirty="0"/>
          </a:p>
        </p:txBody>
      </p:sp>
      <p:sp>
        <p:nvSpPr>
          <p:cNvPr id="73" name="Text 70"/>
          <p:cNvSpPr txBox="1"/>
          <p:nvPr/>
        </p:nvSpPr>
        <p:spPr>
          <a:xfrm>
            <a:off x="828446" y="5239512"/>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74" name="Text 71"/>
          <p:cNvSpPr txBox="1"/>
          <p:nvPr/>
        </p:nvSpPr>
        <p:spPr>
          <a:xfrm>
            <a:off x="828446" y="5363870"/>
            <a:ext cx="1324051"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LAVANDULA ANGUSTIFOLIA OIL</a:t>
            </a:r>
            <a:endParaRPr lang="en-US" sz="800" dirty="0"/>
          </a:p>
        </p:txBody>
      </p:sp>
      <p:sp>
        <p:nvSpPr>
          <p:cNvPr id="75" name="Shape 72"/>
          <p:cNvSpPr/>
          <p:nvPr/>
        </p:nvSpPr>
        <p:spPr>
          <a:xfrm>
            <a:off x="828446" y="5766206"/>
            <a:ext cx="2229307" cy="599846"/>
          </a:xfrm>
          <a:prstGeom prst="roundRect">
            <a:avLst>
              <a:gd name="adj" fmla="val 14518"/>
            </a:avLst>
          </a:prstGeom>
          <a:solidFill>
            <a:srgbClr val="FDF2F8"/>
          </a:solidFill>
          <a:ln/>
        </p:spPr>
      </p:sp>
      <p:sp>
        <p:nvSpPr>
          <p:cNvPr id="76" name="Text 73"/>
          <p:cNvSpPr txBox="1"/>
          <p:nvPr/>
        </p:nvSpPr>
        <p:spPr>
          <a:xfrm>
            <a:off x="923544" y="5832958"/>
            <a:ext cx="2070202" cy="448056"/>
          </a:xfrm>
          <a:prstGeom prst="rect">
            <a:avLst/>
          </a:prstGeom>
          <a:noFill/>
          <a:ln/>
        </p:spPr>
        <p:txBody>
          <a:bodyPr wrap="square" lIns="0" tIns="0" rIns="0" bIns="0" rtlCol="0" anchor="ctr"/>
          <a:lstStyle/>
          <a:p>
            <a:pPr algn="l" indent="0" marL="0">
              <a:buNone/>
            </a:pPr>
            <a:r>
              <a:rPr lang="en-US" sz="800" dirty="0">
                <a:solidFill>
                  <a:srgbClr val="831843"/>
                </a:solidFill>
                <a:latin typeface="Noto Sans JP" pitchFamily="34" charset="0"/>
                <a:ea typeface="Noto Sans JP" pitchFamily="34" charset="-122"/>
                <a:cs typeface="Noto Sans JP" pitchFamily="34" charset="-120"/>
              </a:rPr>
              <a:t>シソ科ラヴァンドラ属の花の精油。ハーバルかつカンファー調の香気で、爽やかで清涼感のあるハーブらしい香り。</a:t>
            </a:r>
            <a:endParaRPr lang="en-US" sz="800" dirty="0"/>
          </a:p>
        </p:txBody>
      </p:sp>
      <p:sp>
        <p:nvSpPr>
          <p:cNvPr id="77" name="Shape 74"/>
          <p:cNvSpPr/>
          <p:nvPr/>
        </p:nvSpPr>
        <p:spPr>
          <a:xfrm>
            <a:off x="3372307" y="4251046"/>
            <a:ext cx="2648102" cy="2276856"/>
          </a:xfrm>
          <a:prstGeom prst="roundRect">
            <a:avLst>
              <a:gd name="adj" fmla="val 13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78" name="Shape 75"/>
          <p:cNvSpPr/>
          <p:nvPr/>
        </p:nvSpPr>
        <p:spPr>
          <a:xfrm>
            <a:off x="3372307" y="4251046"/>
            <a:ext cx="38405" cy="2251253"/>
          </a:xfrm>
          <a:prstGeom prst="rect">
            <a:avLst/>
          </a:prstGeom>
          <a:solidFill>
            <a:srgbClr val="FBCFE8"/>
          </a:solidFill>
          <a:ln/>
        </p:spPr>
      </p:sp>
      <p:sp>
        <p:nvSpPr>
          <p:cNvPr id="79" name="Shape 76"/>
          <p:cNvSpPr/>
          <p:nvPr/>
        </p:nvSpPr>
        <p:spPr>
          <a:xfrm>
            <a:off x="3629254" y="4412894"/>
            <a:ext cx="437998" cy="200254"/>
          </a:xfrm>
          <a:prstGeom prst="roundRect">
            <a:avLst>
              <a:gd name="adj" fmla="val 86975"/>
            </a:avLst>
          </a:prstGeom>
          <a:solidFill>
            <a:srgbClr val="F3F4F6"/>
          </a:solidFill>
          <a:ln/>
        </p:spPr>
      </p:sp>
      <p:sp>
        <p:nvSpPr>
          <p:cNvPr id="80" name="Text 77"/>
          <p:cNvSpPr txBox="1"/>
          <p:nvPr/>
        </p:nvSpPr>
        <p:spPr>
          <a:xfrm>
            <a:off x="3685946" y="4441241"/>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PH006</a:t>
            </a:r>
            <a:endParaRPr lang="en-US" sz="800" dirty="0"/>
          </a:p>
        </p:txBody>
      </p:sp>
      <p:sp>
        <p:nvSpPr>
          <p:cNvPr id="81" name="Shape 78"/>
          <p:cNvSpPr/>
          <p:nvPr/>
        </p:nvSpPr>
        <p:spPr>
          <a:xfrm>
            <a:off x="5505602" y="4412894"/>
            <a:ext cx="57607" cy="57607"/>
          </a:xfrm>
          <a:prstGeom prst="ellipse">
            <a:avLst/>
          </a:prstGeom>
          <a:solidFill>
            <a:srgbClr val="D1D5DB"/>
          </a:solidFill>
          <a:ln/>
        </p:spPr>
      </p:sp>
      <p:sp>
        <p:nvSpPr>
          <p:cNvPr id="82" name="Text 79"/>
          <p:cNvSpPr txBox="1"/>
          <p:nvPr/>
        </p:nvSpPr>
        <p:spPr>
          <a:xfrm>
            <a:off x="5601614" y="4412894"/>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83" name="Text 80"/>
          <p:cNvSpPr txBox="1"/>
          <p:nvPr/>
        </p:nvSpPr>
        <p:spPr>
          <a:xfrm>
            <a:off x="3629254" y="4665269"/>
            <a:ext cx="2257654" cy="419710"/>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JP" pitchFamily="34" charset="0"/>
                <a:ea typeface="Noto Serif JP" pitchFamily="34" charset="-122"/>
                <a:cs typeface="Noto Serif JP" pitchFamily="34" charset="-120"/>
              </a:rPr>
              <a:t>罗马洋甘菊油（ローマンカモミール）</a:t>
            </a:r>
            <a:endParaRPr lang="en-US" sz="1200" dirty="0"/>
          </a:p>
        </p:txBody>
      </p:sp>
      <p:sp>
        <p:nvSpPr>
          <p:cNvPr id="84" name="Shape 81"/>
          <p:cNvSpPr/>
          <p:nvPr/>
        </p:nvSpPr>
        <p:spPr>
          <a:xfrm>
            <a:off x="3534156" y="5338267"/>
            <a:ext cx="2324405" cy="9144"/>
          </a:xfrm>
          <a:prstGeom prst="rect">
            <a:avLst/>
          </a:prstGeom>
          <a:solidFill>
            <a:srgbClr val="F3F4F6"/>
          </a:solidFill>
          <a:ln/>
        </p:spPr>
      </p:sp>
      <p:sp>
        <p:nvSpPr>
          <p:cNvPr id="85" name="Text 82"/>
          <p:cNvSpPr txBox="1"/>
          <p:nvPr/>
        </p:nvSpPr>
        <p:spPr>
          <a:xfrm>
            <a:off x="3629254" y="5099609"/>
            <a:ext cx="1174090"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Roman Chamomile Oil</a:t>
            </a:r>
            <a:endParaRPr lang="en-US" sz="800" dirty="0"/>
          </a:p>
        </p:txBody>
      </p:sp>
      <p:sp>
        <p:nvSpPr>
          <p:cNvPr id="86" name="Text 83"/>
          <p:cNvSpPr txBox="1"/>
          <p:nvPr/>
        </p:nvSpPr>
        <p:spPr>
          <a:xfrm>
            <a:off x="3629254" y="5437937"/>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87" name="Text 84"/>
          <p:cNvSpPr txBox="1"/>
          <p:nvPr/>
        </p:nvSpPr>
        <p:spPr>
          <a:xfrm>
            <a:off x="3629254" y="5561381"/>
            <a:ext cx="1362456"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ANTHEMIS NOBILIS FLOWER OIL</a:t>
            </a:r>
            <a:endParaRPr lang="en-US" sz="800" dirty="0"/>
          </a:p>
        </p:txBody>
      </p:sp>
      <p:sp>
        <p:nvSpPr>
          <p:cNvPr id="88" name="Shape 85"/>
          <p:cNvSpPr/>
          <p:nvPr/>
        </p:nvSpPr>
        <p:spPr>
          <a:xfrm>
            <a:off x="3629254" y="5766206"/>
            <a:ext cx="2229307" cy="599846"/>
          </a:xfrm>
          <a:prstGeom prst="roundRect">
            <a:avLst>
              <a:gd name="adj" fmla="val 14518"/>
            </a:avLst>
          </a:prstGeom>
          <a:solidFill>
            <a:srgbClr val="FDF2F8"/>
          </a:solidFill>
          <a:ln/>
        </p:spPr>
      </p:sp>
      <p:sp>
        <p:nvSpPr>
          <p:cNvPr id="89" name="Text 86"/>
          <p:cNvSpPr txBox="1"/>
          <p:nvPr/>
        </p:nvSpPr>
        <p:spPr>
          <a:xfrm>
            <a:off x="3724351" y="5832958"/>
            <a:ext cx="2070202" cy="448056"/>
          </a:xfrm>
          <a:prstGeom prst="rect">
            <a:avLst/>
          </a:prstGeom>
          <a:noFill/>
          <a:ln/>
        </p:spPr>
        <p:txBody>
          <a:bodyPr wrap="square" lIns="0" tIns="0" rIns="0" bIns="0" rtlCol="0" anchor="ctr"/>
          <a:lstStyle/>
          <a:p>
            <a:pPr algn="l" indent="0" marL="0">
              <a:buNone/>
            </a:pPr>
            <a:r>
              <a:rPr lang="en-US" sz="800" dirty="0">
                <a:solidFill>
                  <a:srgbClr val="831843"/>
                </a:solidFill>
                <a:latin typeface="Noto Sans JP" pitchFamily="34" charset="0"/>
                <a:ea typeface="Noto Sans JP" pitchFamily="34" charset="-122"/>
                <a:cs typeface="Noto Sans JP" pitchFamily="34" charset="-120"/>
              </a:rPr>
              <a:t>キク科の花から抽出。「大地のリンゴ」とも呼ばれ、甘いリンゴに似たフルーティーで優しい香りが特徴。</a:t>
            </a:r>
            <a:endParaRPr lang="en-US" sz="800" dirty="0"/>
          </a:p>
        </p:txBody>
      </p:sp>
      <p:sp>
        <p:nvSpPr>
          <p:cNvPr id="90" name="Shape 87"/>
          <p:cNvSpPr/>
          <p:nvPr/>
        </p:nvSpPr>
        <p:spPr>
          <a:xfrm>
            <a:off x="6172200" y="4251046"/>
            <a:ext cx="2648102" cy="2276856"/>
          </a:xfrm>
          <a:prstGeom prst="roundRect">
            <a:avLst>
              <a:gd name="adj" fmla="val 13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91" name="Shape 88"/>
          <p:cNvSpPr/>
          <p:nvPr/>
        </p:nvSpPr>
        <p:spPr>
          <a:xfrm>
            <a:off x="6172200" y="4251046"/>
            <a:ext cx="38405" cy="2251253"/>
          </a:xfrm>
          <a:prstGeom prst="rect">
            <a:avLst/>
          </a:prstGeom>
          <a:solidFill>
            <a:srgbClr val="FBCFE8"/>
          </a:solidFill>
          <a:ln/>
        </p:spPr>
      </p:sp>
      <p:sp>
        <p:nvSpPr>
          <p:cNvPr id="92" name="Shape 89"/>
          <p:cNvSpPr/>
          <p:nvPr/>
        </p:nvSpPr>
        <p:spPr>
          <a:xfrm>
            <a:off x="6429146" y="4412894"/>
            <a:ext cx="437998" cy="200254"/>
          </a:xfrm>
          <a:prstGeom prst="roundRect">
            <a:avLst>
              <a:gd name="adj" fmla="val 86975"/>
            </a:avLst>
          </a:prstGeom>
          <a:solidFill>
            <a:srgbClr val="F3F4F6"/>
          </a:solidFill>
          <a:ln/>
        </p:spPr>
      </p:sp>
      <p:sp>
        <p:nvSpPr>
          <p:cNvPr id="93" name="Text 90"/>
          <p:cNvSpPr txBox="1"/>
          <p:nvPr/>
        </p:nvSpPr>
        <p:spPr>
          <a:xfrm>
            <a:off x="6486754" y="4441241"/>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PH007</a:t>
            </a:r>
            <a:endParaRPr lang="en-US" sz="800" dirty="0"/>
          </a:p>
        </p:txBody>
      </p:sp>
      <p:sp>
        <p:nvSpPr>
          <p:cNvPr id="94" name="Shape 91"/>
          <p:cNvSpPr/>
          <p:nvPr/>
        </p:nvSpPr>
        <p:spPr>
          <a:xfrm>
            <a:off x="8306410" y="4412894"/>
            <a:ext cx="57607" cy="57607"/>
          </a:xfrm>
          <a:prstGeom prst="ellipse">
            <a:avLst/>
          </a:prstGeom>
          <a:solidFill>
            <a:srgbClr val="D1D5DB"/>
          </a:solidFill>
          <a:ln/>
        </p:spPr>
      </p:sp>
      <p:sp>
        <p:nvSpPr>
          <p:cNvPr id="95" name="Text 92"/>
          <p:cNvSpPr txBox="1"/>
          <p:nvPr/>
        </p:nvSpPr>
        <p:spPr>
          <a:xfrm>
            <a:off x="8401507" y="4412894"/>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96" name="Text 93"/>
          <p:cNvSpPr txBox="1"/>
          <p:nvPr/>
        </p:nvSpPr>
        <p:spPr>
          <a:xfrm>
            <a:off x="6429146" y="4665269"/>
            <a:ext cx="1933956" cy="219456"/>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JP" pitchFamily="34" charset="0"/>
                <a:ea typeface="Noto Serif JP" pitchFamily="34" charset="-122"/>
                <a:cs typeface="Noto Serif JP" pitchFamily="34" charset="-120"/>
              </a:rPr>
              <a:t>香紫苏油（クラリセージ）</a:t>
            </a:r>
            <a:endParaRPr lang="en-US" sz="1200" dirty="0"/>
          </a:p>
        </p:txBody>
      </p:sp>
      <p:sp>
        <p:nvSpPr>
          <p:cNvPr id="97" name="Shape 94"/>
          <p:cNvSpPr/>
          <p:nvPr/>
        </p:nvSpPr>
        <p:spPr>
          <a:xfrm>
            <a:off x="6334049" y="5140757"/>
            <a:ext cx="2324405" cy="9144"/>
          </a:xfrm>
          <a:prstGeom prst="rect">
            <a:avLst/>
          </a:prstGeom>
          <a:solidFill>
            <a:srgbClr val="F3F4F6"/>
          </a:solidFill>
          <a:ln/>
        </p:spPr>
      </p:sp>
      <p:sp>
        <p:nvSpPr>
          <p:cNvPr id="98" name="Text 95"/>
          <p:cNvSpPr txBox="1"/>
          <p:nvPr/>
        </p:nvSpPr>
        <p:spPr>
          <a:xfrm>
            <a:off x="6429146" y="4902098"/>
            <a:ext cx="755294"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Clary Sage Oil</a:t>
            </a:r>
            <a:endParaRPr lang="en-US" sz="800" dirty="0"/>
          </a:p>
        </p:txBody>
      </p:sp>
      <p:sp>
        <p:nvSpPr>
          <p:cNvPr id="99" name="Text 96"/>
          <p:cNvSpPr txBox="1"/>
          <p:nvPr/>
        </p:nvSpPr>
        <p:spPr>
          <a:xfrm>
            <a:off x="6429146" y="5239512"/>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100" name="Text 97"/>
          <p:cNvSpPr txBox="1"/>
          <p:nvPr/>
        </p:nvSpPr>
        <p:spPr>
          <a:xfrm>
            <a:off x="6429146" y="5363870"/>
            <a:ext cx="886054"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SALVIA SCLAREA OIL</a:t>
            </a:r>
            <a:endParaRPr lang="en-US" sz="800" dirty="0"/>
          </a:p>
        </p:txBody>
      </p:sp>
      <p:sp>
        <p:nvSpPr>
          <p:cNvPr id="101" name="Shape 98"/>
          <p:cNvSpPr/>
          <p:nvPr/>
        </p:nvSpPr>
        <p:spPr>
          <a:xfrm>
            <a:off x="6429146" y="5766206"/>
            <a:ext cx="2229307" cy="599846"/>
          </a:xfrm>
          <a:prstGeom prst="roundRect">
            <a:avLst>
              <a:gd name="adj" fmla="val 14518"/>
            </a:avLst>
          </a:prstGeom>
          <a:solidFill>
            <a:srgbClr val="FDF2F8"/>
          </a:solidFill>
          <a:ln/>
        </p:spPr>
      </p:sp>
      <p:sp>
        <p:nvSpPr>
          <p:cNvPr id="102" name="Text 99"/>
          <p:cNvSpPr txBox="1"/>
          <p:nvPr/>
        </p:nvSpPr>
        <p:spPr>
          <a:xfrm>
            <a:off x="6524244" y="5832958"/>
            <a:ext cx="2070202" cy="448056"/>
          </a:xfrm>
          <a:prstGeom prst="rect">
            <a:avLst/>
          </a:prstGeom>
          <a:noFill/>
          <a:ln/>
        </p:spPr>
        <p:txBody>
          <a:bodyPr wrap="square" lIns="0" tIns="0" rIns="0" bIns="0" rtlCol="0" anchor="ctr"/>
          <a:lstStyle/>
          <a:p>
            <a:pPr algn="l" indent="0" marL="0">
              <a:buNone/>
            </a:pPr>
            <a:r>
              <a:rPr lang="en-US" sz="800" dirty="0">
                <a:solidFill>
                  <a:srgbClr val="831843"/>
                </a:solidFill>
                <a:latin typeface="Noto Sans JP" pitchFamily="34" charset="0"/>
                <a:ea typeface="Noto Sans JP" pitchFamily="34" charset="-122"/>
                <a:cs typeface="Noto Sans JP" pitchFamily="34" charset="-120"/>
              </a:rPr>
              <a:t>シソ科アキギリ属の一年草精油。アンバー調の香気を持ち、ナッツのような甘さとハーブの香りが混ざり合います。</a:t>
            </a:r>
            <a:endParaRPr lang="en-US" sz="800" dirty="0"/>
          </a:p>
        </p:txBody>
      </p:sp>
      <p:sp>
        <p:nvSpPr>
          <p:cNvPr id="103" name="Shape 100"/>
          <p:cNvSpPr/>
          <p:nvPr/>
        </p:nvSpPr>
        <p:spPr>
          <a:xfrm>
            <a:off x="8973007" y="4251046"/>
            <a:ext cx="2648102" cy="2276856"/>
          </a:xfrm>
          <a:prstGeom prst="roundRect">
            <a:avLst>
              <a:gd name="adj" fmla="val 13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04" name="Shape 101"/>
          <p:cNvSpPr/>
          <p:nvPr/>
        </p:nvSpPr>
        <p:spPr>
          <a:xfrm>
            <a:off x="8973007" y="4251046"/>
            <a:ext cx="38405" cy="2251253"/>
          </a:xfrm>
          <a:prstGeom prst="rect">
            <a:avLst/>
          </a:prstGeom>
          <a:solidFill>
            <a:srgbClr val="FBCFE8"/>
          </a:solidFill>
          <a:ln/>
        </p:spPr>
      </p:sp>
      <p:sp>
        <p:nvSpPr>
          <p:cNvPr id="105" name="Shape 102"/>
          <p:cNvSpPr/>
          <p:nvPr/>
        </p:nvSpPr>
        <p:spPr>
          <a:xfrm>
            <a:off x="9229954" y="4412894"/>
            <a:ext cx="437998" cy="200254"/>
          </a:xfrm>
          <a:prstGeom prst="roundRect">
            <a:avLst>
              <a:gd name="adj" fmla="val 86975"/>
            </a:avLst>
          </a:prstGeom>
          <a:solidFill>
            <a:srgbClr val="F3F4F6"/>
          </a:solidFill>
          <a:ln/>
        </p:spPr>
      </p:sp>
      <p:sp>
        <p:nvSpPr>
          <p:cNvPr id="106" name="Text 103"/>
          <p:cNvSpPr txBox="1"/>
          <p:nvPr/>
        </p:nvSpPr>
        <p:spPr>
          <a:xfrm>
            <a:off x="9286646" y="4441241"/>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PH008</a:t>
            </a:r>
            <a:endParaRPr lang="en-US" sz="800" dirty="0"/>
          </a:p>
        </p:txBody>
      </p:sp>
      <p:sp>
        <p:nvSpPr>
          <p:cNvPr id="107" name="Shape 104"/>
          <p:cNvSpPr/>
          <p:nvPr/>
        </p:nvSpPr>
        <p:spPr>
          <a:xfrm>
            <a:off x="11106302" y="4412894"/>
            <a:ext cx="57607" cy="57607"/>
          </a:xfrm>
          <a:prstGeom prst="ellipse">
            <a:avLst/>
          </a:prstGeom>
          <a:solidFill>
            <a:srgbClr val="D1D5DB"/>
          </a:solidFill>
          <a:ln/>
        </p:spPr>
      </p:sp>
      <p:sp>
        <p:nvSpPr>
          <p:cNvPr id="108" name="Text 105"/>
          <p:cNvSpPr txBox="1"/>
          <p:nvPr/>
        </p:nvSpPr>
        <p:spPr>
          <a:xfrm>
            <a:off x="11202314" y="4412894"/>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109" name="Text 106"/>
          <p:cNvSpPr txBox="1"/>
          <p:nvPr/>
        </p:nvSpPr>
        <p:spPr>
          <a:xfrm>
            <a:off x="9229954" y="4665269"/>
            <a:ext cx="2257654" cy="419710"/>
          </a:xfrm>
          <a:prstGeom prst="rect">
            <a:avLst/>
          </a:prstGeom>
          <a:noFill/>
          <a:ln/>
        </p:spPr>
        <p:txBody>
          <a:bodyPr wrap="square" lIns="0" tIns="0" rIns="0" bIns="0" rtlCol="0" anchor="ctr"/>
          <a:lstStyle/>
          <a:p>
            <a:pPr algn="l" indent="0" marL="0">
              <a:buNone/>
            </a:pPr>
            <a:r>
              <a:rPr lang="en-US" sz="1200" b="1" dirty="0">
                <a:solidFill>
                  <a:srgbClr val="1F2937"/>
                </a:solidFill>
                <a:latin typeface="Noto Serif JP" pitchFamily="34" charset="0"/>
                <a:ea typeface="Noto Serif JP" pitchFamily="34" charset="-122"/>
                <a:cs typeface="Noto Serif JP" pitchFamily="34" charset="-120"/>
              </a:rPr>
              <a:t>大马士革玫瑰油（ダマスクローズ）</a:t>
            </a:r>
            <a:endParaRPr lang="en-US" sz="1200" dirty="0"/>
          </a:p>
        </p:txBody>
      </p:sp>
      <p:sp>
        <p:nvSpPr>
          <p:cNvPr id="110" name="Shape 107"/>
          <p:cNvSpPr/>
          <p:nvPr/>
        </p:nvSpPr>
        <p:spPr>
          <a:xfrm>
            <a:off x="9134856" y="5338267"/>
            <a:ext cx="2324405" cy="9144"/>
          </a:xfrm>
          <a:prstGeom prst="rect">
            <a:avLst/>
          </a:prstGeom>
          <a:solidFill>
            <a:srgbClr val="F3F4F6"/>
          </a:solidFill>
          <a:ln/>
        </p:spPr>
      </p:sp>
      <p:sp>
        <p:nvSpPr>
          <p:cNvPr id="111" name="Text 108"/>
          <p:cNvSpPr txBox="1"/>
          <p:nvPr/>
        </p:nvSpPr>
        <p:spPr>
          <a:xfrm>
            <a:off x="9229954" y="5099609"/>
            <a:ext cx="897941" cy="152705"/>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Damask Rose Oil</a:t>
            </a:r>
            <a:endParaRPr lang="en-US" sz="800" dirty="0"/>
          </a:p>
        </p:txBody>
      </p:sp>
      <p:sp>
        <p:nvSpPr>
          <p:cNvPr id="112" name="Text 109"/>
          <p:cNvSpPr txBox="1"/>
          <p:nvPr/>
        </p:nvSpPr>
        <p:spPr>
          <a:xfrm>
            <a:off x="9229954" y="5437937"/>
            <a:ext cx="476402" cy="105156"/>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113" name="Text 110"/>
          <p:cNvSpPr txBox="1"/>
          <p:nvPr/>
        </p:nvSpPr>
        <p:spPr>
          <a:xfrm>
            <a:off x="9229954" y="5561381"/>
            <a:ext cx="1334110"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ROSA DAMASCENA FLOWER OIL</a:t>
            </a:r>
            <a:endParaRPr lang="en-US" sz="800" dirty="0"/>
          </a:p>
        </p:txBody>
      </p:sp>
      <p:sp>
        <p:nvSpPr>
          <p:cNvPr id="114" name="Shape 111"/>
          <p:cNvSpPr/>
          <p:nvPr/>
        </p:nvSpPr>
        <p:spPr>
          <a:xfrm>
            <a:off x="9229954" y="5766206"/>
            <a:ext cx="2229307" cy="599846"/>
          </a:xfrm>
          <a:prstGeom prst="roundRect">
            <a:avLst>
              <a:gd name="adj" fmla="val 14518"/>
            </a:avLst>
          </a:prstGeom>
          <a:solidFill>
            <a:srgbClr val="FDF2F8"/>
          </a:solidFill>
          <a:ln/>
        </p:spPr>
      </p:sp>
      <p:sp>
        <p:nvSpPr>
          <p:cNvPr id="115" name="Text 112"/>
          <p:cNvSpPr txBox="1"/>
          <p:nvPr/>
        </p:nvSpPr>
        <p:spPr>
          <a:xfrm>
            <a:off x="9325051" y="5832958"/>
            <a:ext cx="2070202" cy="448056"/>
          </a:xfrm>
          <a:prstGeom prst="rect">
            <a:avLst/>
          </a:prstGeom>
          <a:noFill/>
          <a:ln/>
        </p:spPr>
        <p:txBody>
          <a:bodyPr wrap="square" lIns="0" tIns="0" rIns="0" bIns="0" rtlCol="0" anchor="ctr"/>
          <a:lstStyle/>
          <a:p>
            <a:pPr algn="l" indent="0" marL="0">
              <a:buNone/>
            </a:pPr>
            <a:r>
              <a:rPr lang="en-US" sz="800" dirty="0">
                <a:solidFill>
                  <a:srgbClr val="831843"/>
                </a:solidFill>
                <a:latin typeface="Noto Sans JP" pitchFamily="34" charset="0"/>
                <a:ea typeface="Noto Sans JP" pitchFamily="34" charset="-122"/>
                <a:cs typeface="Noto Sans JP" pitchFamily="34" charset="-120"/>
              </a:rPr>
              <a:t>バラ科ダマスクローズの花精油。華やかで瑞々しい、深みのあるローズ調の香りで「香りの女王」と称されます。</a:t>
            </a:r>
            <a:endParaRPr lang="en-US" sz="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3F4F6"/>
          </a:solidFill>
          <a:ln/>
        </p:spPr>
      </p:sp>
      <p:sp>
        <p:nvSpPr>
          <p:cNvPr id="3" name="Shape 1"/>
          <p:cNvSpPr/>
          <p:nvPr/>
        </p:nvSpPr>
        <p:spPr>
          <a:xfrm>
            <a:off x="0" y="0"/>
            <a:ext cx="12191695" cy="6858000"/>
          </a:xfrm>
          <a:prstGeom prst="rect">
            <a:avLst/>
          </a:prstGeom>
          <a:solidFill>
            <a:srgbClr val="FFFFFF"/>
          </a:solidFill>
          <a:ln/>
        </p:spPr>
      </p:sp>
      <p:sp>
        <p:nvSpPr>
          <p:cNvPr id="4" name="Shape 2"/>
          <p:cNvSpPr/>
          <p:nvPr/>
        </p:nvSpPr>
        <p:spPr>
          <a:xfrm>
            <a:off x="571500" y="1010412"/>
            <a:ext cx="11048695" cy="9144"/>
          </a:xfrm>
          <a:prstGeom prst="rect">
            <a:avLst/>
          </a:prstGeom>
          <a:solidFill>
            <a:srgbClr val="E5E7EB"/>
          </a:solidFill>
          <a:ln/>
        </p:spPr>
      </p:sp>
      <p:sp>
        <p:nvSpPr>
          <p:cNvPr id="5" name="Text 3"/>
          <p:cNvSpPr txBox="1"/>
          <p:nvPr/>
        </p:nvSpPr>
        <p:spPr>
          <a:xfrm>
            <a:off x="571500" y="381305"/>
            <a:ext cx="1648663"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JP" pitchFamily="34" charset="0"/>
                <a:ea typeface="Noto Sans JP" pitchFamily="34" charset="-122"/>
                <a:cs typeface="Noto Sans JP" pitchFamily="34" charset="-120"/>
              </a:rPr>
              <a:t>PRODUCT CATALOG 02</a:t>
            </a:r>
            <a:endParaRPr lang="en-US" sz="900" dirty="0"/>
          </a:p>
        </p:txBody>
      </p:sp>
      <p:sp>
        <p:nvSpPr>
          <p:cNvPr id="6" name="Text 4"/>
          <p:cNvSpPr txBox="1"/>
          <p:nvPr/>
        </p:nvSpPr>
        <p:spPr>
          <a:xfrm>
            <a:off x="571500" y="523951"/>
            <a:ext cx="4200754"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JP" pitchFamily="34" charset="0"/>
                <a:ea typeface="Noto Serif JP" pitchFamily="34" charset="-122"/>
                <a:cs typeface="Noto Serif JP" pitchFamily="34" charset="-120"/>
              </a:rPr>
              <a:t>製品カタログ｜葉・茎系精油</a:t>
            </a:r>
            <a:endParaRPr lang="en-US" sz="2400" dirty="0"/>
          </a:p>
        </p:txBody>
      </p:sp>
      <p:sp>
        <p:nvSpPr>
          <p:cNvPr id="7" name="Text 5"/>
          <p:cNvSpPr txBox="1"/>
          <p:nvPr/>
        </p:nvSpPr>
        <p:spPr>
          <a:xfrm>
            <a:off x="11136478" y="376733"/>
            <a:ext cx="829361"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JP" pitchFamily="34" charset="0"/>
                <a:ea typeface="Noto Serif JP" pitchFamily="34" charset="-122"/>
                <a:cs typeface="Noto Serif JP" pitchFamily="34" charset="-120"/>
              </a:rPr>
              <a:t>13</a:t>
            </a:r>
            <a:endParaRPr lang="en-US" sz="3600" dirty="0"/>
          </a:p>
        </p:txBody>
      </p:sp>
      <p:sp>
        <p:nvSpPr>
          <p:cNvPr id="8" name="Shape 6"/>
          <p:cNvSpPr/>
          <p:nvPr/>
        </p:nvSpPr>
        <p:spPr>
          <a:xfrm>
            <a:off x="571500" y="1248156"/>
            <a:ext cx="2562149" cy="333756"/>
          </a:xfrm>
          <a:prstGeom prst="roundRect">
            <a:avLst>
              <a:gd name="adj" fmla="val 156556"/>
            </a:avLst>
          </a:prstGeom>
          <a:solidFill>
            <a:srgbClr val="ECFDF5"/>
          </a:solidFill>
          <a:ln w="12700">
            <a:solidFill>
              <a:srgbClr val="A7F3D0"/>
            </a:solidFill>
            <a:prstDash val="solid"/>
          </a:ln>
        </p:spPr>
      </p:sp>
      <p:pic>
        <p:nvPicPr>
          <p:cNvPr id="9" name="Image 0" descr="preencoded.png">    </p:cNvPr>
          <p:cNvPicPr>
            <a:picLocks noChangeAspect="1"/>
          </p:cNvPicPr>
          <p:nvPr/>
        </p:nvPicPr>
        <p:blipFill>
          <a:blip r:embed="rId1"/>
          <a:srcRect l="0" r="0" t="0" b="0"/>
          <a:stretch/>
        </p:blipFill>
        <p:spPr>
          <a:xfrm>
            <a:off x="694944" y="1347826"/>
            <a:ext cx="133502" cy="133502"/>
          </a:xfrm>
          <a:prstGeom prst="rect">
            <a:avLst/>
          </a:prstGeom>
        </p:spPr>
      </p:pic>
      <p:sp>
        <p:nvSpPr>
          <p:cNvPr id="10" name="Text 7"/>
          <p:cNvSpPr txBox="1"/>
          <p:nvPr/>
        </p:nvSpPr>
        <p:spPr>
          <a:xfrm>
            <a:off x="828446" y="1314907"/>
            <a:ext cx="2281428" cy="200254"/>
          </a:xfrm>
          <a:prstGeom prst="rect">
            <a:avLst/>
          </a:prstGeom>
          <a:noFill/>
          <a:ln/>
        </p:spPr>
        <p:txBody>
          <a:bodyPr wrap="square" lIns="0" tIns="0" rIns="0" bIns="0" rtlCol="0" anchor="ctr"/>
          <a:lstStyle/>
          <a:p>
            <a:pPr algn="l" indent="0" marL="0">
              <a:buNone/>
            </a:pPr>
            <a:r>
              <a:rPr lang="en-US" sz="1000" b="1" dirty="0">
                <a:solidFill>
                  <a:srgbClr val="059669"/>
                </a:solidFill>
                <a:latin typeface="Noto Sans JP" pitchFamily="34" charset="0"/>
                <a:ea typeface="Noto Sans JP" pitchFamily="34" charset="-122"/>
                <a:cs typeface="Noto Sans JP" pitchFamily="34" charset="-120"/>
              </a:rPr>
              <a:t>Stems &amp; Leaves / 抽出部位：葉・茎</a:t>
            </a:r>
            <a:endParaRPr lang="en-US" sz="1000" dirty="0"/>
          </a:p>
        </p:txBody>
      </p:sp>
      <p:sp>
        <p:nvSpPr>
          <p:cNvPr id="11" name="Text 8"/>
          <p:cNvSpPr txBox="1"/>
          <p:nvPr/>
        </p:nvSpPr>
        <p:spPr>
          <a:xfrm>
            <a:off x="9844430" y="1411834"/>
            <a:ext cx="1859890"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JP" pitchFamily="34" charset="0"/>
                <a:ea typeface="Noto Sans JP" pitchFamily="34" charset="-122"/>
                <a:cs typeface="Noto Sans JP" pitchFamily="34" charset="-120"/>
              </a:rPr>
              <a:t>※INCI名は化粧品表示名称の参考です</a:t>
            </a:r>
            <a:endParaRPr lang="en-US" sz="800" dirty="0"/>
          </a:p>
        </p:txBody>
      </p:sp>
      <p:sp>
        <p:nvSpPr>
          <p:cNvPr id="12" name="Shape 9"/>
          <p:cNvSpPr/>
          <p:nvPr/>
        </p:nvSpPr>
        <p:spPr>
          <a:xfrm>
            <a:off x="571500" y="1828800"/>
            <a:ext cx="2124151" cy="2266798"/>
          </a:xfrm>
          <a:prstGeom prst="roundRect">
            <a:avLst>
              <a:gd name="adj" fmla="val 15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3" name="Shape 10"/>
          <p:cNvSpPr/>
          <p:nvPr/>
        </p:nvSpPr>
        <p:spPr>
          <a:xfrm>
            <a:off x="571500" y="1828800"/>
            <a:ext cx="38405" cy="2247595"/>
          </a:xfrm>
          <a:prstGeom prst="rect">
            <a:avLst/>
          </a:prstGeom>
          <a:solidFill>
            <a:srgbClr val="A7F3D0"/>
          </a:solidFill>
          <a:ln/>
        </p:spPr>
      </p:sp>
      <p:sp>
        <p:nvSpPr>
          <p:cNvPr id="14" name="Shape 11"/>
          <p:cNvSpPr/>
          <p:nvPr/>
        </p:nvSpPr>
        <p:spPr>
          <a:xfrm>
            <a:off x="790956" y="1971446"/>
            <a:ext cx="390449" cy="181051"/>
          </a:xfrm>
          <a:prstGeom prst="roundRect">
            <a:avLst>
              <a:gd name="adj" fmla="val 106327"/>
            </a:avLst>
          </a:prstGeom>
          <a:solidFill>
            <a:srgbClr val="F3F4F6"/>
          </a:solidFill>
          <a:ln/>
        </p:spPr>
      </p:sp>
      <p:sp>
        <p:nvSpPr>
          <p:cNvPr id="15" name="Text 12"/>
          <p:cNvSpPr txBox="1"/>
          <p:nvPr/>
        </p:nvSpPr>
        <p:spPr>
          <a:xfrm>
            <a:off x="838505" y="2009851"/>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PH009</a:t>
            </a:r>
            <a:endParaRPr lang="en-US" sz="800" dirty="0"/>
          </a:p>
        </p:txBody>
      </p:sp>
      <p:sp>
        <p:nvSpPr>
          <p:cNvPr id="16" name="Shape 13"/>
          <p:cNvSpPr/>
          <p:nvPr/>
        </p:nvSpPr>
        <p:spPr>
          <a:xfrm>
            <a:off x="2239366" y="1971446"/>
            <a:ext cx="47549" cy="47549"/>
          </a:xfrm>
          <a:prstGeom prst="ellipse">
            <a:avLst/>
          </a:prstGeom>
          <a:solidFill>
            <a:srgbClr val="D1D5DB"/>
          </a:solidFill>
          <a:ln/>
        </p:spPr>
      </p:sp>
      <p:sp>
        <p:nvSpPr>
          <p:cNvPr id="17" name="Text 14"/>
          <p:cNvSpPr txBox="1"/>
          <p:nvPr/>
        </p:nvSpPr>
        <p:spPr>
          <a:xfrm>
            <a:off x="2316175" y="1971446"/>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18" name="Text 15"/>
          <p:cNvSpPr txBox="1"/>
          <p:nvPr/>
        </p:nvSpPr>
        <p:spPr>
          <a:xfrm>
            <a:off x="790956" y="2200046"/>
            <a:ext cx="1824228" cy="372161"/>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JP" pitchFamily="34" charset="0"/>
                <a:ea typeface="Noto Serif JP" pitchFamily="34" charset="-122"/>
                <a:cs typeface="Noto Serif JP" pitchFamily="34" charset="-120"/>
              </a:rPr>
              <a:t>亚洲薄荷油（アジアンペパーミント）</a:t>
            </a:r>
            <a:endParaRPr lang="en-US" sz="1000" dirty="0"/>
          </a:p>
        </p:txBody>
      </p:sp>
      <p:sp>
        <p:nvSpPr>
          <p:cNvPr id="19" name="Shape 16"/>
          <p:cNvSpPr/>
          <p:nvPr/>
        </p:nvSpPr>
        <p:spPr>
          <a:xfrm>
            <a:off x="714146" y="2776118"/>
            <a:ext cx="1837944" cy="9144"/>
          </a:xfrm>
          <a:prstGeom prst="rect">
            <a:avLst/>
          </a:prstGeom>
          <a:solidFill>
            <a:srgbClr val="F3F4F6"/>
          </a:solidFill>
          <a:ln/>
        </p:spPr>
      </p:sp>
      <p:sp>
        <p:nvSpPr>
          <p:cNvPr id="20" name="Text 17"/>
          <p:cNvSpPr txBox="1"/>
          <p:nvPr/>
        </p:nvSpPr>
        <p:spPr>
          <a:xfrm>
            <a:off x="790956" y="2575865"/>
            <a:ext cx="1019556"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Asian Peppermint Oil</a:t>
            </a:r>
            <a:endParaRPr lang="en-US" sz="800" dirty="0"/>
          </a:p>
        </p:txBody>
      </p:sp>
      <p:sp>
        <p:nvSpPr>
          <p:cNvPr id="21" name="Text 18"/>
          <p:cNvSpPr txBox="1"/>
          <p:nvPr/>
        </p:nvSpPr>
        <p:spPr>
          <a:xfrm>
            <a:off x="790956" y="2861158"/>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22" name="Text 19"/>
          <p:cNvSpPr txBox="1"/>
          <p:nvPr/>
        </p:nvSpPr>
        <p:spPr>
          <a:xfrm>
            <a:off x="790956" y="2970886"/>
            <a:ext cx="1086307"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MENTHA ARVENSIS LEAF OIL</a:t>
            </a:r>
            <a:endParaRPr lang="en-US" sz="800" dirty="0"/>
          </a:p>
        </p:txBody>
      </p:sp>
      <p:sp>
        <p:nvSpPr>
          <p:cNvPr id="23" name="Shape 20"/>
          <p:cNvSpPr/>
          <p:nvPr/>
        </p:nvSpPr>
        <p:spPr>
          <a:xfrm>
            <a:off x="790956" y="3305556"/>
            <a:ext cx="1762049" cy="647395"/>
          </a:xfrm>
          <a:prstGeom prst="roundRect">
            <a:avLst>
              <a:gd name="adj" fmla="val 12463"/>
            </a:avLst>
          </a:prstGeom>
          <a:solidFill>
            <a:srgbClr val="ECFDF5"/>
          </a:solidFill>
          <a:ln/>
        </p:spPr>
      </p:sp>
      <p:sp>
        <p:nvSpPr>
          <p:cNvPr id="24" name="Text 21"/>
          <p:cNvSpPr txBox="1"/>
          <p:nvPr/>
        </p:nvSpPr>
        <p:spPr>
          <a:xfrm>
            <a:off x="866851" y="3353105"/>
            <a:ext cx="1600200"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JP" pitchFamily="34" charset="0"/>
                <a:ea typeface="Noto Sans JP" pitchFamily="34" charset="-122"/>
                <a:cs typeface="Noto Sans JP" pitchFamily="34" charset="-120"/>
              </a:rPr>
              <a:t>シソ科ハッカ属の多年草精油。ミンティ調の香気が特徴で、口腔ケア製品などにも広く利用される爽快感があります。</a:t>
            </a:r>
            <a:endParaRPr lang="en-US" sz="800" dirty="0"/>
          </a:p>
        </p:txBody>
      </p:sp>
      <p:sp>
        <p:nvSpPr>
          <p:cNvPr id="25" name="Shape 22"/>
          <p:cNvSpPr/>
          <p:nvPr/>
        </p:nvSpPr>
        <p:spPr>
          <a:xfrm>
            <a:off x="2804465" y="1828800"/>
            <a:ext cx="2124151" cy="2266798"/>
          </a:xfrm>
          <a:prstGeom prst="roundRect">
            <a:avLst>
              <a:gd name="adj" fmla="val 15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26" name="Shape 23"/>
          <p:cNvSpPr/>
          <p:nvPr/>
        </p:nvSpPr>
        <p:spPr>
          <a:xfrm>
            <a:off x="2804465" y="1828800"/>
            <a:ext cx="38405" cy="2247595"/>
          </a:xfrm>
          <a:prstGeom prst="rect">
            <a:avLst/>
          </a:prstGeom>
          <a:solidFill>
            <a:srgbClr val="A7F3D0"/>
          </a:solidFill>
          <a:ln/>
        </p:spPr>
      </p:sp>
      <p:sp>
        <p:nvSpPr>
          <p:cNvPr id="27" name="Shape 24"/>
          <p:cNvSpPr/>
          <p:nvPr/>
        </p:nvSpPr>
        <p:spPr>
          <a:xfrm>
            <a:off x="3023006" y="1971446"/>
            <a:ext cx="390449" cy="181051"/>
          </a:xfrm>
          <a:prstGeom prst="roundRect">
            <a:avLst>
              <a:gd name="adj" fmla="val 106327"/>
            </a:avLst>
          </a:prstGeom>
          <a:solidFill>
            <a:srgbClr val="F3F4F6"/>
          </a:solidFill>
          <a:ln/>
        </p:spPr>
      </p:sp>
      <p:sp>
        <p:nvSpPr>
          <p:cNvPr id="28" name="Text 25"/>
          <p:cNvSpPr txBox="1"/>
          <p:nvPr/>
        </p:nvSpPr>
        <p:spPr>
          <a:xfrm>
            <a:off x="3070555" y="2009851"/>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PH010</a:t>
            </a:r>
            <a:endParaRPr lang="en-US" sz="800" dirty="0"/>
          </a:p>
        </p:txBody>
      </p:sp>
      <p:sp>
        <p:nvSpPr>
          <p:cNvPr id="29" name="Shape 26"/>
          <p:cNvSpPr/>
          <p:nvPr/>
        </p:nvSpPr>
        <p:spPr>
          <a:xfrm>
            <a:off x="4472330" y="1971446"/>
            <a:ext cx="47549" cy="47549"/>
          </a:xfrm>
          <a:prstGeom prst="ellipse">
            <a:avLst/>
          </a:prstGeom>
          <a:solidFill>
            <a:srgbClr val="D1D5DB"/>
          </a:solidFill>
          <a:ln/>
        </p:spPr>
      </p:sp>
      <p:sp>
        <p:nvSpPr>
          <p:cNvPr id="30" name="Text 27"/>
          <p:cNvSpPr txBox="1"/>
          <p:nvPr/>
        </p:nvSpPr>
        <p:spPr>
          <a:xfrm>
            <a:off x="4548226" y="1971446"/>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31" name="Text 28"/>
          <p:cNvSpPr txBox="1"/>
          <p:nvPr/>
        </p:nvSpPr>
        <p:spPr>
          <a:xfrm>
            <a:off x="3023006" y="2200046"/>
            <a:ext cx="1690726" cy="372161"/>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JP" pitchFamily="34" charset="0"/>
                <a:ea typeface="Noto Serif JP" pitchFamily="34" charset="-122"/>
                <a:cs typeface="Noto Serif JP" pitchFamily="34" charset="-120"/>
              </a:rPr>
              <a:t>冬青油（ウィンターグリーン）</a:t>
            </a:r>
            <a:endParaRPr lang="en-US" sz="1000" dirty="0"/>
          </a:p>
        </p:txBody>
      </p:sp>
      <p:sp>
        <p:nvSpPr>
          <p:cNvPr id="32" name="Shape 29"/>
          <p:cNvSpPr/>
          <p:nvPr/>
        </p:nvSpPr>
        <p:spPr>
          <a:xfrm>
            <a:off x="2947111" y="2776118"/>
            <a:ext cx="1837944" cy="9144"/>
          </a:xfrm>
          <a:prstGeom prst="rect">
            <a:avLst/>
          </a:prstGeom>
          <a:solidFill>
            <a:srgbClr val="F3F4F6"/>
          </a:solidFill>
          <a:ln/>
        </p:spPr>
      </p:sp>
      <p:sp>
        <p:nvSpPr>
          <p:cNvPr id="33" name="Text 30"/>
          <p:cNvSpPr txBox="1"/>
          <p:nvPr/>
        </p:nvSpPr>
        <p:spPr>
          <a:xfrm>
            <a:off x="3023006" y="2575865"/>
            <a:ext cx="771754"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Wintergreen Oil</a:t>
            </a:r>
            <a:endParaRPr lang="en-US" sz="800" dirty="0"/>
          </a:p>
        </p:txBody>
      </p:sp>
      <p:sp>
        <p:nvSpPr>
          <p:cNvPr id="34" name="Text 31"/>
          <p:cNvSpPr txBox="1"/>
          <p:nvPr/>
        </p:nvSpPr>
        <p:spPr>
          <a:xfrm>
            <a:off x="3023006" y="2861158"/>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35" name="Text 32"/>
          <p:cNvSpPr txBox="1"/>
          <p:nvPr/>
        </p:nvSpPr>
        <p:spPr>
          <a:xfrm>
            <a:off x="3023006" y="2970886"/>
            <a:ext cx="1381658"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GAULTHERIA PROCUMBENS LEAF OIL</a:t>
            </a:r>
            <a:endParaRPr lang="en-US" sz="800" dirty="0"/>
          </a:p>
        </p:txBody>
      </p:sp>
      <p:sp>
        <p:nvSpPr>
          <p:cNvPr id="36" name="Shape 33"/>
          <p:cNvSpPr/>
          <p:nvPr/>
        </p:nvSpPr>
        <p:spPr>
          <a:xfrm>
            <a:off x="3023006" y="3305556"/>
            <a:ext cx="1762049" cy="647395"/>
          </a:xfrm>
          <a:prstGeom prst="roundRect">
            <a:avLst>
              <a:gd name="adj" fmla="val 12463"/>
            </a:avLst>
          </a:prstGeom>
          <a:solidFill>
            <a:srgbClr val="ECFDF5"/>
          </a:solidFill>
          <a:ln/>
        </p:spPr>
      </p:sp>
      <p:sp>
        <p:nvSpPr>
          <p:cNvPr id="37" name="Text 34"/>
          <p:cNvSpPr txBox="1"/>
          <p:nvPr/>
        </p:nvSpPr>
        <p:spPr>
          <a:xfrm>
            <a:off x="3098902" y="3353105"/>
            <a:ext cx="1600200"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JP" pitchFamily="34" charset="0"/>
                <a:ea typeface="Noto Sans JP" pitchFamily="34" charset="-122"/>
                <a:cs typeface="Noto Sans JP" pitchFamily="34" charset="-120"/>
              </a:rPr>
              <a:t>強い清涼感と甘い薬用香が特徴。サリチル酸メチルを主成分とし、スポーツ後のケア製品などに使用されます。</a:t>
            </a:r>
            <a:endParaRPr lang="en-US" sz="800" dirty="0"/>
          </a:p>
        </p:txBody>
      </p:sp>
      <p:sp>
        <p:nvSpPr>
          <p:cNvPr id="38" name="Shape 35"/>
          <p:cNvSpPr/>
          <p:nvPr/>
        </p:nvSpPr>
        <p:spPr>
          <a:xfrm>
            <a:off x="5036515" y="1828800"/>
            <a:ext cx="2124151" cy="2266798"/>
          </a:xfrm>
          <a:prstGeom prst="roundRect">
            <a:avLst>
              <a:gd name="adj" fmla="val 15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39" name="Shape 36"/>
          <p:cNvSpPr/>
          <p:nvPr/>
        </p:nvSpPr>
        <p:spPr>
          <a:xfrm>
            <a:off x="5036515" y="1828800"/>
            <a:ext cx="38405" cy="2247595"/>
          </a:xfrm>
          <a:prstGeom prst="rect">
            <a:avLst/>
          </a:prstGeom>
          <a:solidFill>
            <a:srgbClr val="A7F3D0"/>
          </a:solidFill>
          <a:ln/>
        </p:spPr>
      </p:sp>
      <p:sp>
        <p:nvSpPr>
          <p:cNvPr id="40" name="Shape 37"/>
          <p:cNvSpPr/>
          <p:nvPr/>
        </p:nvSpPr>
        <p:spPr>
          <a:xfrm>
            <a:off x="5255971" y="1971446"/>
            <a:ext cx="390449" cy="181051"/>
          </a:xfrm>
          <a:prstGeom prst="roundRect">
            <a:avLst>
              <a:gd name="adj" fmla="val 106327"/>
            </a:avLst>
          </a:prstGeom>
          <a:solidFill>
            <a:srgbClr val="F3F4F6"/>
          </a:solidFill>
          <a:ln/>
        </p:spPr>
      </p:sp>
      <p:sp>
        <p:nvSpPr>
          <p:cNvPr id="41" name="Text 38"/>
          <p:cNvSpPr txBox="1"/>
          <p:nvPr/>
        </p:nvSpPr>
        <p:spPr>
          <a:xfrm>
            <a:off x="5303520" y="2009851"/>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PH011</a:t>
            </a:r>
            <a:endParaRPr lang="en-US" sz="800" dirty="0"/>
          </a:p>
        </p:txBody>
      </p:sp>
      <p:sp>
        <p:nvSpPr>
          <p:cNvPr id="42" name="Shape 39"/>
          <p:cNvSpPr/>
          <p:nvPr/>
        </p:nvSpPr>
        <p:spPr>
          <a:xfrm>
            <a:off x="6705295" y="1971446"/>
            <a:ext cx="47549" cy="47549"/>
          </a:xfrm>
          <a:prstGeom prst="ellipse">
            <a:avLst/>
          </a:prstGeom>
          <a:solidFill>
            <a:srgbClr val="D1D5DB"/>
          </a:solidFill>
          <a:ln/>
        </p:spPr>
      </p:sp>
      <p:sp>
        <p:nvSpPr>
          <p:cNvPr id="43" name="Text 40"/>
          <p:cNvSpPr txBox="1"/>
          <p:nvPr/>
        </p:nvSpPr>
        <p:spPr>
          <a:xfrm>
            <a:off x="6781190" y="1971446"/>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44" name="Text 41"/>
          <p:cNvSpPr txBox="1"/>
          <p:nvPr/>
        </p:nvSpPr>
        <p:spPr>
          <a:xfrm>
            <a:off x="5255971" y="2200046"/>
            <a:ext cx="170078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JP" pitchFamily="34" charset="0"/>
                <a:ea typeface="Noto Serif JP" pitchFamily="34" charset="-122"/>
                <a:cs typeface="Noto Serif JP" pitchFamily="34" charset="-120"/>
              </a:rPr>
              <a:t>迷迭香油（ローズマリー）</a:t>
            </a:r>
            <a:endParaRPr lang="en-US" sz="1000" dirty="0"/>
          </a:p>
        </p:txBody>
      </p:sp>
      <p:sp>
        <p:nvSpPr>
          <p:cNvPr id="45" name="Shape 42"/>
          <p:cNvSpPr/>
          <p:nvPr/>
        </p:nvSpPr>
        <p:spPr>
          <a:xfrm>
            <a:off x="5180076" y="2776118"/>
            <a:ext cx="1837944" cy="9144"/>
          </a:xfrm>
          <a:prstGeom prst="rect">
            <a:avLst/>
          </a:prstGeom>
          <a:solidFill>
            <a:srgbClr val="F3F4F6"/>
          </a:solidFill>
          <a:ln/>
        </p:spPr>
      </p:sp>
      <p:sp>
        <p:nvSpPr>
          <p:cNvPr id="46" name="Text 43"/>
          <p:cNvSpPr txBox="1"/>
          <p:nvPr/>
        </p:nvSpPr>
        <p:spPr>
          <a:xfrm>
            <a:off x="5255971" y="2575865"/>
            <a:ext cx="667512"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Rosemary Oil</a:t>
            </a:r>
            <a:endParaRPr lang="en-US" sz="800" dirty="0"/>
          </a:p>
        </p:txBody>
      </p:sp>
      <p:sp>
        <p:nvSpPr>
          <p:cNvPr id="47" name="Text 44"/>
          <p:cNvSpPr txBox="1"/>
          <p:nvPr/>
        </p:nvSpPr>
        <p:spPr>
          <a:xfrm>
            <a:off x="5255971" y="2861158"/>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48" name="Text 45"/>
          <p:cNvSpPr txBox="1"/>
          <p:nvPr/>
        </p:nvSpPr>
        <p:spPr>
          <a:xfrm>
            <a:off x="5255971" y="2970886"/>
            <a:ext cx="1162202"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ROSMARINUS OFFICINALIS OIL</a:t>
            </a:r>
            <a:endParaRPr lang="en-US" sz="800" dirty="0"/>
          </a:p>
        </p:txBody>
      </p:sp>
      <p:sp>
        <p:nvSpPr>
          <p:cNvPr id="49" name="Shape 46"/>
          <p:cNvSpPr/>
          <p:nvPr/>
        </p:nvSpPr>
        <p:spPr>
          <a:xfrm>
            <a:off x="5255971" y="3305556"/>
            <a:ext cx="1762049" cy="647395"/>
          </a:xfrm>
          <a:prstGeom prst="roundRect">
            <a:avLst>
              <a:gd name="adj" fmla="val 12463"/>
            </a:avLst>
          </a:prstGeom>
          <a:solidFill>
            <a:srgbClr val="ECFDF5"/>
          </a:solidFill>
          <a:ln/>
        </p:spPr>
      </p:sp>
      <p:sp>
        <p:nvSpPr>
          <p:cNvPr id="50" name="Text 47"/>
          <p:cNvSpPr txBox="1"/>
          <p:nvPr/>
        </p:nvSpPr>
        <p:spPr>
          <a:xfrm>
            <a:off x="5331866" y="3353105"/>
            <a:ext cx="1610258"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JP" pitchFamily="34" charset="0"/>
                <a:ea typeface="Noto Sans JP" pitchFamily="34" charset="-122"/>
                <a:cs typeface="Noto Sans JP" pitchFamily="34" charset="-120"/>
              </a:rPr>
              <a:t>シソ科アキギリ属の葉精油。ハーバルかつカンファー調で、頭脳を明晰にするようなフレッシュでクリアな強い香り。</a:t>
            </a:r>
            <a:endParaRPr lang="en-US" sz="800" dirty="0"/>
          </a:p>
        </p:txBody>
      </p:sp>
      <p:sp>
        <p:nvSpPr>
          <p:cNvPr id="51" name="Shape 48"/>
          <p:cNvSpPr/>
          <p:nvPr/>
        </p:nvSpPr>
        <p:spPr>
          <a:xfrm>
            <a:off x="7269480" y="1828800"/>
            <a:ext cx="2124151" cy="2266798"/>
          </a:xfrm>
          <a:prstGeom prst="roundRect">
            <a:avLst>
              <a:gd name="adj" fmla="val 15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52" name="Shape 49"/>
          <p:cNvSpPr/>
          <p:nvPr/>
        </p:nvSpPr>
        <p:spPr>
          <a:xfrm>
            <a:off x="7269480" y="1828800"/>
            <a:ext cx="38405" cy="2247595"/>
          </a:xfrm>
          <a:prstGeom prst="rect">
            <a:avLst/>
          </a:prstGeom>
          <a:solidFill>
            <a:srgbClr val="A7F3D0"/>
          </a:solidFill>
          <a:ln/>
        </p:spPr>
      </p:sp>
      <p:sp>
        <p:nvSpPr>
          <p:cNvPr id="53" name="Shape 50"/>
          <p:cNvSpPr/>
          <p:nvPr/>
        </p:nvSpPr>
        <p:spPr>
          <a:xfrm>
            <a:off x="7488022" y="1971446"/>
            <a:ext cx="390449" cy="181051"/>
          </a:xfrm>
          <a:prstGeom prst="roundRect">
            <a:avLst>
              <a:gd name="adj" fmla="val 106327"/>
            </a:avLst>
          </a:prstGeom>
          <a:solidFill>
            <a:srgbClr val="F3F4F6"/>
          </a:solidFill>
          <a:ln/>
        </p:spPr>
      </p:sp>
      <p:sp>
        <p:nvSpPr>
          <p:cNvPr id="54" name="Text 51"/>
          <p:cNvSpPr txBox="1"/>
          <p:nvPr/>
        </p:nvSpPr>
        <p:spPr>
          <a:xfrm>
            <a:off x="7536485" y="2009851"/>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PH012</a:t>
            </a:r>
            <a:endParaRPr lang="en-US" sz="800" dirty="0"/>
          </a:p>
        </p:txBody>
      </p:sp>
      <p:sp>
        <p:nvSpPr>
          <p:cNvPr id="55" name="Shape 52"/>
          <p:cNvSpPr/>
          <p:nvPr/>
        </p:nvSpPr>
        <p:spPr>
          <a:xfrm>
            <a:off x="8937346" y="1971446"/>
            <a:ext cx="47549" cy="47549"/>
          </a:xfrm>
          <a:prstGeom prst="ellipse">
            <a:avLst/>
          </a:prstGeom>
          <a:solidFill>
            <a:srgbClr val="D1D5DB"/>
          </a:solidFill>
          <a:ln/>
        </p:spPr>
      </p:sp>
      <p:sp>
        <p:nvSpPr>
          <p:cNvPr id="56" name="Text 53"/>
          <p:cNvSpPr txBox="1"/>
          <p:nvPr/>
        </p:nvSpPr>
        <p:spPr>
          <a:xfrm>
            <a:off x="9014155" y="1971446"/>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57" name="Text 54"/>
          <p:cNvSpPr txBox="1"/>
          <p:nvPr/>
        </p:nvSpPr>
        <p:spPr>
          <a:xfrm>
            <a:off x="7488022" y="2200046"/>
            <a:ext cx="1433779"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JP" pitchFamily="34" charset="0"/>
                <a:ea typeface="Noto Serif JP" pitchFamily="34" charset="-122"/>
                <a:cs typeface="Noto Serif JP" pitchFamily="34" charset="-120"/>
              </a:rPr>
              <a:t>香叶油（ゼラニウム）</a:t>
            </a:r>
            <a:endParaRPr lang="en-US" sz="1000" dirty="0"/>
          </a:p>
        </p:txBody>
      </p:sp>
      <p:sp>
        <p:nvSpPr>
          <p:cNvPr id="58" name="Shape 55"/>
          <p:cNvSpPr/>
          <p:nvPr/>
        </p:nvSpPr>
        <p:spPr>
          <a:xfrm>
            <a:off x="7412126" y="2776118"/>
            <a:ext cx="1837944" cy="9144"/>
          </a:xfrm>
          <a:prstGeom prst="rect">
            <a:avLst/>
          </a:prstGeom>
          <a:solidFill>
            <a:srgbClr val="F3F4F6"/>
          </a:solidFill>
          <a:ln/>
        </p:spPr>
      </p:sp>
      <p:sp>
        <p:nvSpPr>
          <p:cNvPr id="59" name="Text 56"/>
          <p:cNvSpPr txBox="1"/>
          <p:nvPr/>
        </p:nvSpPr>
        <p:spPr>
          <a:xfrm>
            <a:off x="7488022" y="2575865"/>
            <a:ext cx="667512"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Geranium Oil</a:t>
            </a:r>
            <a:endParaRPr lang="en-US" sz="800" dirty="0"/>
          </a:p>
        </p:txBody>
      </p:sp>
      <p:sp>
        <p:nvSpPr>
          <p:cNvPr id="60" name="Text 57"/>
          <p:cNvSpPr txBox="1"/>
          <p:nvPr/>
        </p:nvSpPr>
        <p:spPr>
          <a:xfrm>
            <a:off x="7488022" y="2861158"/>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61" name="Text 58"/>
          <p:cNvSpPr txBox="1"/>
          <p:nvPr/>
        </p:nvSpPr>
        <p:spPr>
          <a:xfrm>
            <a:off x="7488022" y="2970886"/>
            <a:ext cx="1248156"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PELARGONIUM GRAVEOLENS OIL</a:t>
            </a:r>
            <a:endParaRPr lang="en-US" sz="800" dirty="0"/>
          </a:p>
        </p:txBody>
      </p:sp>
      <p:sp>
        <p:nvSpPr>
          <p:cNvPr id="62" name="Shape 59"/>
          <p:cNvSpPr/>
          <p:nvPr/>
        </p:nvSpPr>
        <p:spPr>
          <a:xfrm>
            <a:off x="7488022" y="3305556"/>
            <a:ext cx="1762049" cy="647395"/>
          </a:xfrm>
          <a:prstGeom prst="roundRect">
            <a:avLst>
              <a:gd name="adj" fmla="val 12463"/>
            </a:avLst>
          </a:prstGeom>
          <a:solidFill>
            <a:srgbClr val="ECFDF5"/>
          </a:solidFill>
          <a:ln/>
        </p:spPr>
      </p:sp>
      <p:sp>
        <p:nvSpPr>
          <p:cNvPr id="63" name="Text 60"/>
          <p:cNvSpPr txBox="1"/>
          <p:nvPr/>
        </p:nvSpPr>
        <p:spPr>
          <a:xfrm>
            <a:off x="7564831" y="3353105"/>
            <a:ext cx="1600200"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JP" pitchFamily="34" charset="0"/>
                <a:ea typeface="Noto Sans JP" pitchFamily="34" charset="-122"/>
                <a:cs typeface="Noto Sans JP" pitchFamily="34" charset="-120"/>
              </a:rPr>
              <a:t>フウロソウ科の多年草精油。ローズを想起させるグリーンフローラル調の香りで、心身のバランス調整に優れます。</a:t>
            </a:r>
            <a:endParaRPr lang="en-US" sz="800" dirty="0"/>
          </a:p>
        </p:txBody>
      </p:sp>
      <p:sp>
        <p:nvSpPr>
          <p:cNvPr id="64" name="Shape 61"/>
          <p:cNvSpPr/>
          <p:nvPr/>
        </p:nvSpPr>
        <p:spPr>
          <a:xfrm>
            <a:off x="9502445" y="1828800"/>
            <a:ext cx="2124151" cy="2266798"/>
          </a:xfrm>
          <a:prstGeom prst="roundRect">
            <a:avLst>
              <a:gd name="adj" fmla="val 15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65" name="Shape 62"/>
          <p:cNvSpPr/>
          <p:nvPr/>
        </p:nvSpPr>
        <p:spPr>
          <a:xfrm>
            <a:off x="9502445" y="1828800"/>
            <a:ext cx="38405" cy="2247595"/>
          </a:xfrm>
          <a:prstGeom prst="rect">
            <a:avLst/>
          </a:prstGeom>
          <a:solidFill>
            <a:srgbClr val="A7F3D0"/>
          </a:solidFill>
          <a:ln/>
        </p:spPr>
      </p:sp>
      <p:sp>
        <p:nvSpPr>
          <p:cNvPr id="66" name="Shape 63"/>
          <p:cNvSpPr/>
          <p:nvPr/>
        </p:nvSpPr>
        <p:spPr>
          <a:xfrm>
            <a:off x="9720986" y="1971446"/>
            <a:ext cx="390449" cy="181051"/>
          </a:xfrm>
          <a:prstGeom prst="roundRect">
            <a:avLst>
              <a:gd name="adj" fmla="val 106327"/>
            </a:avLst>
          </a:prstGeom>
          <a:solidFill>
            <a:srgbClr val="F3F4F6"/>
          </a:solidFill>
          <a:ln/>
        </p:spPr>
      </p:sp>
      <p:sp>
        <p:nvSpPr>
          <p:cNvPr id="67" name="Text 64"/>
          <p:cNvSpPr txBox="1"/>
          <p:nvPr/>
        </p:nvSpPr>
        <p:spPr>
          <a:xfrm>
            <a:off x="9768535" y="2009851"/>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PH013</a:t>
            </a:r>
            <a:endParaRPr lang="en-US" sz="800" dirty="0"/>
          </a:p>
        </p:txBody>
      </p:sp>
      <p:sp>
        <p:nvSpPr>
          <p:cNvPr id="68" name="Shape 65"/>
          <p:cNvSpPr/>
          <p:nvPr/>
        </p:nvSpPr>
        <p:spPr>
          <a:xfrm>
            <a:off x="11170310" y="1971446"/>
            <a:ext cx="47549" cy="47549"/>
          </a:xfrm>
          <a:prstGeom prst="ellipse">
            <a:avLst/>
          </a:prstGeom>
          <a:solidFill>
            <a:srgbClr val="D1D5DB"/>
          </a:solidFill>
          <a:ln/>
        </p:spPr>
      </p:sp>
      <p:sp>
        <p:nvSpPr>
          <p:cNvPr id="69" name="Text 66"/>
          <p:cNvSpPr txBox="1"/>
          <p:nvPr/>
        </p:nvSpPr>
        <p:spPr>
          <a:xfrm>
            <a:off x="11246206" y="1971446"/>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70" name="Text 67"/>
          <p:cNvSpPr txBox="1"/>
          <p:nvPr/>
        </p:nvSpPr>
        <p:spPr>
          <a:xfrm>
            <a:off x="9720986" y="2200046"/>
            <a:ext cx="1433779"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JP" pitchFamily="34" charset="0"/>
                <a:ea typeface="Noto Serif JP" pitchFamily="34" charset="-122"/>
                <a:cs typeface="Noto Serif JP" pitchFamily="34" charset="-120"/>
              </a:rPr>
              <a:t>香茅油（シトロネラ）</a:t>
            </a:r>
            <a:endParaRPr lang="en-US" sz="1000" dirty="0"/>
          </a:p>
        </p:txBody>
      </p:sp>
      <p:sp>
        <p:nvSpPr>
          <p:cNvPr id="71" name="Shape 68"/>
          <p:cNvSpPr/>
          <p:nvPr/>
        </p:nvSpPr>
        <p:spPr>
          <a:xfrm>
            <a:off x="9645091" y="2776118"/>
            <a:ext cx="1837944" cy="9144"/>
          </a:xfrm>
          <a:prstGeom prst="rect">
            <a:avLst/>
          </a:prstGeom>
          <a:solidFill>
            <a:srgbClr val="F3F4F6"/>
          </a:solidFill>
          <a:ln/>
        </p:spPr>
      </p:sp>
      <p:sp>
        <p:nvSpPr>
          <p:cNvPr id="72" name="Text 69"/>
          <p:cNvSpPr txBox="1"/>
          <p:nvPr/>
        </p:nvSpPr>
        <p:spPr>
          <a:xfrm>
            <a:off x="9720986" y="2575865"/>
            <a:ext cx="657454"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Citronella Oil</a:t>
            </a:r>
            <a:endParaRPr lang="en-US" sz="800" dirty="0"/>
          </a:p>
        </p:txBody>
      </p:sp>
      <p:sp>
        <p:nvSpPr>
          <p:cNvPr id="73" name="Text 70"/>
          <p:cNvSpPr txBox="1"/>
          <p:nvPr/>
        </p:nvSpPr>
        <p:spPr>
          <a:xfrm>
            <a:off x="9720986" y="2861158"/>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74" name="Text 71"/>
          <p:cNvSpPr txBox="1"/>
          <p:nvPr/>
        </p:nvSpPr>
        <p:spPr>
          <a:xfrm>
            <a:off x="9720986" y="2970886"/>
            <a:ext cx="1067105"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CYMBOPOGON NARDUS OIL</a:t>
            </a:r>
            <a:endParaRPr lang="en-US" sz="800" dirty="0"/>
          </a:p>
        </p:txBody>
      </p:sp>
      <p:sp>
        <p:nvSpPr>
          <p:cNvPr id="75" name="Shape 72"/>
          <p:cNvSpPr/>
          <p:nvPr/>
        </p:nvSpPr>
        <p:spPr>
          <a:xfrm>
            <a:off x="9720986" y="3305556"/>
            <a:ext cx="1762049" cy="647395"/>
          </a:xfrm>
          <a:prstGeom prst="roundRect">
            <a:avLst>
              <a:gd name="adj" fmla="val 12463"/>
            </a:avLst>
          </a:prstGeom>
          <a:solidFill>
            <a:srgbClr val="ECFDF5"/>
          </a:solidFill>
          <a:ln/>
        </p:spPr>
      </p:sp>
      <p:sp>
        <p:nvSpPr>
          <p:cNvPr id="76" name="Text 73"/>
          <p:cNvSpPr txBox="1"/>
          <p:nvPr/>
        </p:nvSpPr>
        <p:spPr>
          <a:xfrm>
            <a:off x="9797796" y="3353105"/>
            <a:ext cx="1600200"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JP" pitchFamily="34" charset="0"/>
                <a:ea typeface="Noto Sans JP" pitchFamily="34" charset="-122"/>
                <a:cs typeface="Noto Sans JP" pitchFamily="34" charset="-120"/>
              </a:rPr>
              <a:t>イネ科の多年草精油。レモンのようなシトラス感とハーバル調を併せ持ち、世界的に虫除け製品の原料として有名。</a:t>
            </a:r>
            <a:endParaRPr lang="en-US" sz="800" dirty="0"/>
          </a:p>
        </p:txBody>
      </p:sp>
      <p:sp>
        <p:nvSpPr>
          <p:cNvPr id="77" name="Shape 74"/>
          <p:cNvSpPr/>
          <p:nvPr/>
        </p:nvSpPr>
        <p:spPr>
          <a:xfrm>
            <a:off x="571500" y="4209898"/>
            <a:ext cx="2124151" cy="2266798"/>
          </a:xfrm>
          <a:prstGeom prst="roundRect">
            <a:avLst>
              <a:gd name="adj" fmla="val 15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78" name="Shape 75"/>
          <p:cNvSpPr/>
          <p:nvPr/>
        </p:nvSpPr>
        <p:spPr>
          <a:xfrm>
            <a:off x="571500" y="4209898"/>
            <a:ext cx="38405" cy="2247595"/>
          </a:xfrm>
          <a:prstGeom prst="rect">
            <a:avLst/>
          </a:prstGeom>
          <a:solidFill>
            <a:srgbClr val="A7F3D0"/>
          </a:solidFill>
          <a:ln/>
        </p:spPr>
      </p:sp>
      <p:sp>
        <p:nvSpPr>
          <p:cNvPr id="79" name="Shape 76"/>
          <p:cNvSpPr/>
          <p:nvPr/>
        </p:nvSpPr>
        <p:spPr>
          <a:xfrm>
            <a:off x="790956" y="4352544"/>
            <a:ext cx="390449" cy="181051"/>
          </a:xfrm>
          <a:prstGeom prst="roundRect">
            <a:avLst>
              <a:gd name="adj" fmla="val 106327"/>
            </a:avLst>
          </a:prstGeom>
          <a:solidFill>
            <a:srgbClr val="F3F4F6"/>
          </a:solidFill>
          <a:ln/>
        </p:spPr>
      </p:sp>
      <p:sp>
        <p:nvSpPr>
          <p:cNvPr id="80" name="Text 77"/>
          <p:cNvSpPr txBox="1"/>
          <p:nvPr/>
        </p:nvSpPr>
        <p:spPr>
          <a:xfrm>
            <a:off x="838505" y="4390949"/>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PH014</a:t>
            </a:r>
            <a:endParaRPr lang="en-US" sz="800" dirty="0"/>
          </a:p>
        </p:txBody>
      </p:sp>
      <p:sp>
        <p:nvSpPr>
          <p:cNvPr id="81" name="Shape 78"/>
          <p:cNvSpPr/>
          <p:nvPr/>
        </p:nvSpPr>
        <p:spPr>
          <a:xfrm>
            <a:off x="2239366" y="4352544"/>
            <a:ext cx="47549" cy="47549"/>
          </a:xfrm>
          <a:prstGeom prst="ellipse">
            <a:avLst/>
          </a:prstGeom>
          <a:solidFill>
            <a:srgbClr val="D1D5DB"/>
          </a:solidFill>
          <a:ln/>
        </p:spPr>
      </p:sp>
      <p:sp>
        <p:nvSpPr>
          <p:cNvPr id="82" name="Text 79"/>
          <p:cNvSpPr txBox="1"/>
          <p:nvPr/>
        </p:nvSpPr>
        <p:spPr>
          <a:xfrm>
            <a:off x="2316175" y="4352544"/>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83" name="Text 80"/>
          <p:cNvSpPr txBox="1"/>
          <p:nvPr/>
        </p:nvSpPr>
        <p:spPr>
          <a:xfrm>
            <a:off x="790956" y="4581144"/>
            <a:ext cx="1433779"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JP" pitchFamily="34" charset="0"/>
                <a:ea typeface="Noto Serif JP" pitchFamily="34" charset="-122"/>
                <a:cs typeface="Noto Serif JP" pitchFamily="34" charset="-120"/>
              </a:rPr>
              <a:t>广藿香油（パチョリ）</a:t>
            </a:r>
            <a:endParaRPr lang="en-US" sz="1000" dirty="0"/>
          </a:p>
        </p:txBody>
      </p:sp>
      <p:sp>
        <p:nvSpPr>
          <p:cNvPr id="84" name="Shape 81"/>
          <p:cNvSpPr/>
          <p:nvPr/>
        </p:nvSpPr>
        <p:spPr>
          <a:xfrm>
            <a:off x="714146" y="5157216"/>
            <a:ext cx="1837944" cy="9144"/>
          </a:xfrm>
          <a:prstGeom prst="rect">
            <a:avLst/>
          </a:prstGeom>
          <a:solidFill>
            <a:srgbClr val="F3F4F6"/>
          </a:solidFill>
          <a:ln/>
        </p:spPr>
      </p:sp>
      <p:sp>
        <p:nvSpPr>
          <p:cNvPr id="85" name="Text 82"/>
          <p:cNvSpPr txBox="1"/>
          <p:nvPr/>
        </p:nvSpPr>
        <p:spPr>
          <a:xfrm>
            <a:off x="790956" y="4956962"/>
            <a:ext cx="648310"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Patchouli Oil</a:t>
            </a:r>
            <a:endParaRPr lang="en-US" sz="800" dirty="0"/>
          </a:p>
        </p:txBody>
      </p:sp>
      <p:sp>
        <p:nvSpPr>
          <p:cNvPr id="86" name="Text 83"/>
          <p:cNvSpPr txBox="1"/>
          <p:nvPr/>
        </p:nvSpPr>
        <p:spPr>
          <a:xfrm>
            <a:off x="790956" y="5242255"/>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87" name="Text 84"/>
          <p:cNvSpPr txBox="1"/>
          <p:nvPr/>
        </p:nvSpPr>
        <p:spPr>
          <a:xfrm>
            <a:off x="790956" y="5351983"/>
            <a:ext cx="1209751"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POGOSTEMON CABLIN LEAF OIL</a:t>
            </a:r>
            <a:endParaRPr lang="en-US" sz="800" dirty="0"/>
          </a:p>
        </p:txBody>
      </p:sp>
      <p:sp>
        <p:nvSpPr>
          <p:cNvPr id="88" name="Shape 85"/>
          <p:cNvSpPr/>
          <p:nvPr/>
        </p:nvSpPr>
        <p:spPr>
          <a:xfrm>
            <a:off x="790956" y="5686654"/>
            <a:ext cx="1762049" cy="647395"/>
          </a:xfrm>
          <a:prstGeom prst="roundRect">
            <a:avLst>
              <a:gd name="adj" fmla="val 12463"/>
            </a:avLst>
          </a:prstGeom>
          <a:solidFill>
            <a:srgbClr val="ECFDF5"/>
          </a:solidFill>
          <a:ln/>
        </p:spPr>
      </p:sp>
      <p:sp>
        <p:nvSpPr>
          <p:cNvPr id="89" name="Text 86"/>
          <p:cNvSpPr txBox="1"/>
          <p:nvPr/>
        </p:nvSpPr>
        <p:spPr>
          <a:xfrm>
            <a:off x="866851" y="5734202"/>
            <a:ext cx="1600200"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JP" pitchFamily="34" charset="0"/>
                <a:ea typeface="Noto Sans JP" pitchFamily="34" charset="-122"/>
                <a:cs typeface="Noto Sans JP" pitchFamily="34" charset="-120"/>
              </a:rPr>
              <a:t>シソ科パチョリ属の葉精油。深い土壌調・ウッディで、ムスクのような重厚な香りを持ち、香水の保留剤としても重要。</a:t>
            </a:r>
            <a:endParaRPr lang="en-US" sz="800" dirty="0"/>
          </a:p>
        </p:txBody>
      </p:sp>
      <p:sp>
        <p:nvSpPr>
          <p:cNvPr id="90" name="Shape 87"/>
          <p:cNvSpPr/>
          <p:nvPr/>
        </p:nvSpPr>
        <p:spPr>
          <a:xfrm>
            <a:off x="2804465" y="4209898"/>
            <a:ext cx="2124151" cy="2266798"/>
          </a:xfrm>
          <a:prstGeom prst="roundRect">
            <a:avLst>
              <a:gd name="adj" fmla="val 15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91" name="Shape 88"/>
          <p:cNvSpPr/>
          <p:nvPr/>
        </p:nvSpPr>
        <p:spPr>
          <a:xfrm>
            <a:off x="2804465" y="4209898"/>
            <a:ext cx="38405" cy="2247595"/>
          </a:xfrm>
          <a:prstGeom prst="rect">
            <a:avLst/>
          </a:prstGeom>
          <a:solidFill>
            <a:srgbClr val="A7F3D0"/>
          </a:solidFill>
          <a:ln/>
        </p:spPr>
      </p:sp>
      <p:sp>
        <p:nvSpPr>
          <p:cNvPr id="92" name="Shape 89"/>
          <p:cNvSpPr/>
          <p:nvPr/>
        </p:nvSpPr>
        <p:spPr>
          <a:xfrm>
            <a:off x="3023006" y="4352544"/>
            <a:ext cx="390449" cy="181051"/>
          </a:xfrm>
          <a:prstGeom prst="roundRect">
            <a:avLst>
              <a:gd name="adj" fmla="val 106327"/>
            </a:avLst>
          </a:prstGeom>
          <a:solidFill>
            <a:srgbClr val="F3F4F6"/>
          </a:solidFill>
          <a:ln/>
        </p:spPr>
      </p:sp>
      <p:sp>
        <p:nvSpPr>
          <p:cNvPr id="93" name="Text 90"/>
          <p:cNvSpPr txBox="1"/>
          <p:nvPr/>
        </p:nvSpPr>
        <p:spPr>
          <a:xfrm>
            <a:off x="3070555" y="4390949"/>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PH015</a:t>
            </a:r>
            <a:endParaRPr lang="en-US" sz="800" dirty="0"/>
          </a:p>
        </p:txBody>
      </p:sp>
      <p:sp>
        <p:nvSpPr>
          <p:cNvPr id="94" name="Shape 91"/>
          <p:cNvSpPr/>
          <p:nvPr/>
        </p:nvSpPr>
        <p:spPr>
          <a:xfrm>
            <a:off x="4472330" y="4352544"/>
            <a:ext cx="47549" cy="47549"/>
          </a:xfrm>
          <a:prstGeom prst="ellipse">
            <a:avLst/>
          </a:prstGeom>
          <a:solidFill>
            <a:srgbClr val="D1D5DB"/>
          </a:solidFill>
          <a:ln/>
        </p:spPr>
      </p:sp>
      <p:sp>
        <p:nvSpPr>
          <p:cNvPr id="95" name="Text 92"/>
          <p:cNvSpPr txBox="1"/>
          <p:nvPr/>
        </p:nvSpPr>
        <p:spPr>
          <a:xfrm>
            <a:off x="4548226" y="4352544"/>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96" name="Text 93"/>
          <p:cNvSpPr txBox="1"/>
          <p:nvPr/>
        </p:nvSpPr>
        <p:spPr>
          <a:xfrm>
            <a:off x="3023006" y="4581144"/>
            <a:ext cx="1834286" cy="372161"/>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JP" pitchFamily="34" charset="0"/>
                <a:ea typeface="Noto Serif JP" pitchFamily="34" charset="-122"/>
                <a:cs typeface="Noto Serif JP" pitchFamily="34" charset="-120"/>
              </a:rPr>
              <a:t>桉叶油（ユーカリ・グロブルス）</a:t>
            </a:r>
            <a:endParaRPr lang="en-US" sz="1000" dirty="0"/>
          </a:p>
        </p:txBody>
      </p:sp>
      <p:sp>
        <p:nvSpPr>
          <p:cNvPr id="97" name="Shape 94"/>
          <p:cNvSpPr/>
          <p:nvPr/>
        </p:nvSpPr>
        <p:spPr>
          <a:xfrm>
            <a:off x="2947111" y="5157216"/>
            <a:ext cx="1837944" cy="9144"/>
          </a:xfrm>
          <a:prstGeom prst="rect">
            <a:avLst/>
          </a:prstGeom>
          <a:solidFill>
            <a:srgbClr val="F3F4F6"/>
          </a:solidFill>
          <a:ln/>
        </p:spPr>
      </p:sp>
      <p:sp>
        <p:nvSpPr>
          <p:cNvPr id="98" name="Text 95"/>
          <p:cNvSpPr txBox="1"/>
          <p:nvPr/>
        </p:nvSpPr>
        <p:spPr>
          <a:xfrm>
            <a:off x="3023006" y="4956962"/>
            <a:ext cx="1133856"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Eucalyptus Globulus Oil</a:t>
            </a:r>
            <a:endParaRPr lang="en-US" sz="800" dirty="0"/>
          </a:p>
        </p:txBody>
      </p:sp>
      <p:sp>
        <p:nvSpPr>
          <p:cNvPr id="99" name="Text 96"/>
          <p:cNvSpPr txBox="1"/>
          <p:nvPr/>
        </p:nvSpPr>
        <p:spPr>
          <a:xfrm>
            <a:off x="3023006" y="5242255"/>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100" name="Text 97"/>
          <p:cNvSpPr txBox="1"/>
          <p:nvPr/>
        </p:nvSpPr>
        <p:spPr>
          <a:xfrm>
            <a:off x="3023006" y="5351983"/>
            <a:ext cx="1276502"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EUCALYPTUS GLOBULUS LEAF OIL</a:t>
            </a:r>
            <a:endParaRPr lang="en-US" sz="800" dirty="0"/>
          </a:p>
        </p:txBody>
      </p:sp>
      <p:sp>
        <p:nvSpPr>
          <p:cNvPr id="101" name="Shape 98"/>
          <p:cNvSpPr/>
          <p:nvPr/>
        </p:nvSpPr>
        <p:spPr>
          <a:xfrm>
            <a:off x="3023006" y="5686654"/>
            <a:ext cx="1762049" cy="647395"/>
          </a:xfrm>
          <a:prstGeom prst="roundRect">
            <a:avLst>
              <a:gd name="adj" fmla="val 12463"/>
            </a:avLst>
          </a:prstGeom>
          <a:solidFill>
            <a:srgbClr val="ECFDF5"/>
          </a:solidFill>
          <a:ln/>
        </p:spPr>
      </p:sp>
      <p:sp>
        <p:nvSpPr>
          <p:cNvPr id="102" name="Text 99"/>
          <p:cNvSpPr txBox="1"/>
          <p:nvPr/>
        </p:nvSpPr>
        <p:spPr>
          <a:xfrm>
            <a:off x="3098902" y="5734202"/>
            <a:ext cx="1600200"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JP" pitchFamily="34" charset="0"/>
                <a:ea typeface="Noto Sans JP" pitchFamily="34" charset="-122"/>
                <a:cs typeface="Noto Sans JP" pitchFamily="34" charset="-120"/>
              </a:rPr>
              <a:t>フトモモ科ユーカリ属の葉精油。カンファーかつハーバル調で、樟脳に似たシャープですっきりとした香りが特徴。</a:t>
            </a:r>
            <a:endParaRPr lang="en-US" sz="800" dirty="0"/>
          </a:p>
        </p:txBody>
      </p:sp>
      <p:sp>
        <p:nvSpPr>
          <p:cNvPr id="103" name="Shape 100"/>
          <p:cNvSpPr/>
          <p:nvPr/>
        </p:nvSpPr>
        <p:spPr>
          <a:xfrm>
            <a:off x="5036515" y="4209898"/>
            <a:ext cx="2124151" cy="2266798"/>
          </a:xfrm>
          <a:prstGeom prst="roundRect">
            <a:avLst>
              <a:gd name="adj" fmla="val 15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04" name="Shape 101"/>
          <p:cNvSpPr/>
          <p:nvPr/>
        </p:nvSpPr>
        <p:spPr>
          <a:xfrm>
            <a:off x="5036515" y="4209898"/>
            <a:ext cx="38405" cy="2247595"/>
          </a:xfrm>
          <a:prstGeom prst="rect">
            <a:avLst/>
          </a:prstGeom>
          <a:solidFill>
            <a:srgbClr val="A7F3D0"/>
          </a:solidFill>
          <a:ln/>
        </p:spPr>
      </p:sp>
      <p:sp>
        <p:nvSpPr>
          <p:cNvPr id="105" name="Shape 102"/>
          <p:cNvSpPr/>
          <p:nvPr/>
        </p:nvSpPr>
        <p:spPr>
          <a:xfrm>
            <a:off x="5255971" y="4352544"/>
            <a:ext cx="390449" cy="181051"/>
          </a:xfrm>
          <a:prstGeom prst="roundRect">
            <a:avLst>
              <a:gd name="adj" fmla="val 106327"/>
            </a:avLst>
          </a:prstGeom>
          <a:solidFill>
            <a:srgbClr val="F3F4F6"/>
          </a:solidFill>
          <a:ln/>
        </p:spPr>
      </p:sp>
      <p:sp>
        <p:nvSpPr>
          <p:cNvPr id="106" name="Text 103"/>
          <p:cNvSpPr txBox="1"/>
          <p:nvPr/>
        </p:nvSpPr>
        <p:spPr>
          <a:xfrm>
            <a:off x="5303520" y="4390949"/>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PH016</a:t>
            </a:r>
            <a:endParaRPr lang="en-US" sz="800" dirty="0"/>
          </a:p>
        </p:txBody>
      </p:sp>
      <p:sp>
        <p:nvSpPr>
          <p:cNvPr id="107" name="Shape 104"/>
          <p:cNvSpPr/>
          <p:nvPr/>
        </p:nvSpPr>
        <p:spPr>
          <a:xfrm>
            <a:off x="6705295" y="4352544"/>
            <a:ext cx="47549" cy="47549"/>
          </a:xfrm>
          <a:prstGeom prst="ellipse">
            <a:avLst/>
          </a:prstGeom>
          <a:solidFill>
            <a:srgbClr val="D1D5DB"/>
          </a:solidFill>
          <a:ln/>
        </p:spPr>
      </p:sp>
      <p:sp>
        <p:nvSpPr>
          <p:cNvPr id="108" name="Text 105"/>
          <p:cNvSpPr txBox="1"/>
          <p:nvPr/>
        </p:nvSpPr>
        <p:spPr>
          <a:xfrm>
            <a:off x="6781190" y="4352544"/>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109" name="Text 106"/>
          <p:cNvSpPr txBox="1"/>
          <p:nvPr/>
        </p:nvSpPr>
        <p:spPr>
          <a:xfrm>
            <a:off x="5255971" y="4581144"/>
            <a:ext cx="1748333"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JP" pitchFamily="34" charset="0"/>
                <a:ea typeface="Noto Serif JP" pitchFamily="34" charset="-122"/>
                <a:cs typeface="Noto Serif JP" pitchFamily="34" charset="-120"/>
              </a:rPr>
              <a:t>芳叶油（ホーリーフ/芳樟）</a:t>
            </a:r>
            <a:endParaRPr lang="en-US" sz="1000" dirty="0"/>
          </a:p>
        </p:txBody>
      </p:sp>
      <p:sp>
        <p:nvSpPr>
          <p:cNvPr id="110" name="Shape 107"/>
          <p:cNvSpPr/>
          <p:nvPr/>
        </p:nvSpPr>
        <p:spPr>
          <a:xfrm>
            <a:off x="5180076" y="5157216"/>
            <a:ext cx="1837944" cy="9144"/>
          </a:xfrm>
          <a:prstGeom prst="rect">
            <a:avLst/>
          </a:prstGeom>
          <a:solidFill>
            <a:srgbClr val="F3F4F6"/>
          </a:solidFill>
          <a:ln/>
        </p:spPr>
      </p:sp>
      <p:sp>
        <p:nvSpPr>
          <p:cNvPr id="111" name="Text 108"/>
          <p:cNvSpPr txBox="1"/>
          <p:nvPr/>
        </p:nvSpPr>
        <p:spPr>
          <a:xfrm>
            <a:off x="5255971" y="4956962"/>
            <a:ext cx="562356"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Ho Leaf Oil</a:t>
            </a:r>
            <a:endParaRPr lang="en-US" sz="800" dirty="0"/>
          </a:p>
        </p:txBody>
      </p:sp>
      <p:sp>
        <p:nvSpPr>
          <p:cNvPr id="112" name="Text 109"/>
          <p:cNvSpPr txBox="1"/>
          <p:nvPr/>
        </p:nvSpPr>
        <p:spPr>
          <a:xfrm>
            <a:off x="5255971" y="5242255"/>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113" name="Text 110"/>
          <p:cNvSpPr txBox="1"/>
          <p:nvPr/>
        </p:nvSpPr>
        <p:spPr>
          <a:xfrm>
            <a:off x="5255971" y="5351983"/>
            <a:ext cx="1362456"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CINNAMOMUM CAMPHORA LEAF OIL</a:t>
            </a:r>
            <a:endParaRPr lang="en-US" sz="800" dirty="0"/>
          </a:p>
        </p:txBody>
      </p:sp>
      <p:sp>
        <p:nvSpPr>
          <p:cNvPr id="114" name="Shape 111"/>
          <p:cNvSpPr/>
          <p:nvPr/>
        </p:nvSpPr>
        <p:spPr>
          <a:xfrm>
            <a:off x="5255971" y="5686654"/>
            <a:ext cx="1762049" cy="647395"/>
          </a:xfrm>
          <a:prstGeom prst="roundRect">
            <a:avLst>
              <a:gd name="adj" fmla="val 12463"/>
            </a:avLst>
          </a:prstGeom>
          <a:solidFill>
            <a:srgbClr val="ECFDF5"/>
          </a:solidFill>
          <a:ln/>
        </p:spPr>
      </p:sp>
      <p:sp>
        <p:nvSpPr>
          <p:cNvPr id="115" name="Text 112"/>
          <p:cNvSpPr txBox="1"/>
          <p:nvPr/>
        </p:nvSpPr>
        <p:spPr>
          <a:xfrm>
            <a:off x="5331866" y="5734202"/>
            <a:ext cx="1600200"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JP" pitchFamily="34" charset="0"/>
                <a:ea typeface="Noto Sans JP" pitchFamily="34" charset="-122"/>
                <a:cs typeface="Noto Sans JP" pitchFamily="34" charset="-120"/>
              </a:rPr>
              <a:t>クスノキ科の樹葉精油。ローズウッドに似たリナロールを多く含み、樟脳臭が少なく温かみのあるスッキリした香り。</a:t>
            </a:r>
            <a:endParaRPr lang="en-US" sz="800" dirty="0"/>
          </a:p>
        </p:txBody>
      </p:sp>
      <p:sp>
        <p:nvSpPr>
          <p:cNvPr id="116" name="Shape 113"/>
          <p:cNvSpPr/>
          <p:nvPr/>
        </p:nvSpPr>
        <p:spPr>
          <a:xfrm>
            <a:off x="7269480" y="4209898"/>
            <a:ext cx="2124151" cy="2266798"/>
          </a:xfrm>
          <a:prstGeom prst="roundRect">
            <a:avLst>
              <a:gd name="adj" fmla="val 15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17" name="Shape 114"/>
          <p:cNvSpPr/>
          <p:nvPr/>
        </p:nvSpPr>
        <p:spPr>
          <a:xfrm>
            <a:off x="7269480" y="4209898"/>
            <a:ext cx="38405" cy="2247595"/>
          </a:xfrm>
          <a:prstGeom prst="rect">
            <a:avLst/>
          </a:prstGeom>
          <a:solidFill>
            <a:srgbClr val="A7F3D0"/>
          </a:solidFill>
          <a:ln/>
        </p:spPr>
      </p:sp>
      <p:sp>
        <p:nvSpPr>
          <p:cNvPr id="118" name="Shape 115"/>
          <p:cNvSpPr/>
          <p:nvPr/>
        </p:nvSpPr>
        <p:spPr>
          <a:xfrm>
            <a:off x="7488022" y="4352544"/>
            <a:ext cx="390449" cy="181051"/>
          </a:xfrm>
          <a:prstGeom prst="roundRect">
            <a:avLst>
              <a:gd name="adj" fmla="val 106327"/>
            </a:avLst>
          </a:prstGeom>
          <a:solidFill>
            <a:srgbClr val="F3F4F6"/>
          </a:solidFill>
          <a:ln/>
        </p:spPr>
      </p:sp>
      <p:sp>
        <p:nvSpPr>
          <p:cNvPr id="119" name="Text 116"/>
          <p:cNvSpPr txBox="1"/>
          <p:nvPr/>
        </p:nvSpPr>
        <p:spPr>
          <a:xfrm>
            <a:off x="7536485" y="4390949"/>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PH017</a:t>
            </a:r>
            <a:endParaRPr lang="en-US" sz="800" dirty="0"/>
          </a:p>
        </p:txBody>
      </p:sp>
      <p:sp>
        <p:nvSpPr>
          <p:cNvPr id="120" name="Shape 117"/>
          <p:cNvSpPr/>
          <p:nvPr/>
        </p:nvSpPr>
        <p:spPr>
          <a:xfrm>
            <a:off x="8937346" y="4352544"/>
            <a:ext cx="47549" cy="47549"/>
          </a:xfrm>
          <a:prstGeom prst="ellipse">
            <a:avLst/>
          </a:prstGeom>
          <a:solidFill>
            <a:srgbClr val="D1D5DB"/>
          </a:solidFill>
          <a:ln/>
        </p:spPr>
      </p:sp>
      <p:sp>
        <p:nvSpPr>
          <p:cNvPr id="121" name="Text 118"/>
          <p:cNvSpPr txBox="1"/>
          <p:nvPr/>
        </p:nvSpPr>
        <p:spPr>
          <a:xfrm>
            <a:off x="9014155" y="4352544"/>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122" name="Text 119"/>
          <p:cNvSpPr txBox="1"/>
          <p:nvPr/>
        </p:nvSpPr>
        <p:spPr>
          <a:xfrm>
            <a:off x="7488022" y="4581144"/>
            <a:ext cx="1834286"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JP" pitchFamily="34" charset="0"/>
                <a:ea typeface="Noto Serif JP" pitchFamily="34" charset="-122"/>
                <a:cs typeface="Noto Serif JP" pitchFamily="34" charset="-120"/>
              </a:rPr>
              <a:t>柠檬桉油（レモンユーカリ）</a:t>
            </a:r>
            <a:endParaRPr lang="en-US" sz="1000" dirty="0"/>
          </a:p>
        </p:txBody>
      </p:sp>
      <p:sp>
        <p:nvSpPr>
          <p:cNvPr id="123" name="Shape 120"/>
          <p:cNvSpPr/>
          <p:nvPr/>
        </p:nvSpPr>
        <p:spPr>
          <a:xfrm>
            <a:off x="7412126" y="5157216"/>
            <a:ext cx="1837944" cy="9144"/>
          </a:xfrm>
          <a:prstGeom prst="rect">
            <a:avLst/>
          </a:prstGeom>
          <a:solidFill>
            <a:srgbClr val="F3F4F6"/>
          </a:solidFill>
          <a:ln/>
        </p:spPr>
      </p:sp>
      <p:sp>
        <p:nvSpPr>
          <p:cNvPr id="124" name="Text 121"/>
          <p:cNvSpPr txBox="1"/>
          <p:nvPr/>
        </p:nvSpPr>
        <p:spPr>
          <a:xfrm>
            <a:off x="7488022" y="4956962"/>
            <a:ext cx="1038758"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Lemon Eucalyptus Oil</a:t>
            </a:r>
            <a:endParaRPr lang="en-US" sz="800" dirty="0"/>
          </a:p>
        </p:txBody>
      </p:sp>
      <p:sp>
        <p:nvSpPr>
          <p:cNvPr id="125" name="Text 122"/>
          <p:cNvSpPr txBox="1"/>
          <p:nvPr/>
        </p:nvSpPr>
        <p:spPr>
          <a:xfrm>
            <a:off x="7488022" y="5242255"/>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126" name="Text 123"/>
          <p:cNvSpPr txBox="1"/>
          <p:nvPr/>
        </p:nvSpPr>
        <p:spPr>
          <a:xfrm>
            <a:off x="7488022" y="5351983"/>
            <a:ext cx="1143000"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EUCALYPTUS CITRIODORA OIL</a:t>
            </a:r>
            <a:endParaRPr lang="en-US" sz="800" dirty="0"/>
          </a:p>
        </p:txBody>
      </p:sp>
      <p:sp>
        <p:nvSpPr>
          <p:cNvPr id="127" name="Shape 124"/>
          <p:cNvSpPr/>
          <p:nvPr/>
        </p:nvSpPr>
        <p:spPr>
          <a:xfrm>
            <a:off x="7488022" y="5686654"/>
            <a:ext cx="1762049" cy="647395"/>
          </a:xfrm>
          <a:prstGeom prst="roundRect">
            <a:avLst>
              <a:gd name="adj" fmla="val 12463"/>
            </a:avLst>
          </a:prstGeom>
          <a:solidFill>
            <a:srgbClr val="ECFDF5"/>
          </a:solidFill>
          <a:ln/>
        </p:spPr>
      </p:sp>
      <p:sp>
        <p:nvSpPr>
          <p:cNvPr id="128" name="Text 125"/>
          <p:cNvSpPr txBox="1"/>
          <p:nvPr/>
        </p:nvSpPr>
        <p:spPr>
          <a:xfrm>
            <a:off x="7564831" y="5734202"/>
            <a:ext cx="1600200"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JP" pitchFamily="34" charset="0"/>
                <a:ea typeface="Noto Sans JP" pitchFamily="34" charset="-122"/>
                <a:cs typeface="Noto Sans JP" pitchFamily="34" charset="-120"/>
              </a:rPr>
              <a:t>葉からレモンのような香気が漂う常緑樹精油。シトロネラールを豊富に含み、虫よけスプレー等に利用されます。</a:t>
            </a:r>
            <a:endParaRPr lang="en-US" sz="800" dirty="0"/>
          </a:p>
        </p:txBody>
      </p:sp>
      <p:sp>
        <p:nvSpPr>
          <p:cNvPr id="129" name="Shape 126"/>
          <p:cNvSpPr/>
          <p:nvPr/>
        </p:nvSpPr>
        <p:spPr>
          <a:xfrm>
            <a:off x="9502445" y="4209898"/>
            <a:ext cx="2124151" cy="2266798"/>
          </a:xfrm>
          <a:prstGeom prst="roundRect">
            <a:avLst>
              <a:gd name="adj" fmla="val 1544"/>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30" name="Shape 127"/>
          <p:cNvSpPr/>
          <p:nvPr/>
        </p:nvSpPr>
        <p:spPr>
          <a:xfrm>
            <a:off x="9502445" y="4209898"/>
            <a:ext cx="38405" cy="2247595"/>
          </a:xfrm>
          <a:prstGeom prst="rect">
            <a:avLst/>
          </a:prstGeom>
          <a:solidFill>
            <a:srgbClr val="A7F3D0"/>
          </a:solidFill>
          <a:ln/>
        </p:spPr>
      </p:sp>
      <p:sp>
        <p:nvSpPr>
          <p:cNvPr id="131" name="Shape 128"/>
          <p:cNvSpPr/>
          <p:nvPr/>
        </p:nvSpPr>
        <p:spPr>
          <a:xfrm>
            <a:off x="9720986" y="4352544"/>
            <a:ext cx="390449" cy="181051"/>
          </a:xfrm>
          <a:prstGeom prst="roundRect">
            <a:avLst>
              <a:gd name="adj" fmla="val 106327"/>
            </a:avLst>
          </a:prstGeom>
          <a:solidFill>
            <a:srgbClr val="F3F4F6"/>
          </a:solidFill>
          <a:ln/>
        </p:spPr>
      </p:sp>
      <p:sp>
        <p:nvSpPr>
          <p:cNvPr id="132" name="Text 129"/>
          <p:cNvSpPr txBox="1"/>
          <p:nvPr/>
        </p:nvSpPr>
        <p:spPr>
          <a:xfrm>
            <a:off x="9768535" y="4390949"/>
            <a:ext cx="372161" cy="105156"/>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PH018</a:t>
            </a:r>
            <a:endParaRPr lang="en-US" sz="800" dirty="0"/>
          </a:p>
        </p:txBody>
      </p:sp>
      <p:sp>
        <p:nvSpPr>
          <p:cNvPr id="133" name="Shape 130"/>
          <p:cNvSpPr/>
          <p:nvPr/>
        </p:nvSpPr>
        <p:spPr>
          <a:xfrm>
            <a:off x="11170310" y="4352544"/>
            <a:ext cx="47549" cy="47549"/>
          </a:xfrm>
          <a:prstGeom prst="ellipse">
            <a:avLst/>
          </a:prstGeom>
          <a:solidFill>
            <a:srgbClr val="D1D5DB"/>
          </a:solidFill>
          <a:ln/>
        </p:spPr>
      </p:sp>
      <p:sp>
        <p:nvSpPr>
          <p:cNvPr id="134" name="Text 131"/>
          <p:cNvSpPr txBox="1"/>
          <p:nvPr/>
        </p:nvSpPr>
        <p:spPr>
          <a:xfrm>
            <a:off x="11246206" y="4352544"/>
            <a:ext cx="314554" cy="133502"/>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135" name="Text 132"/>
          <p:cNvSpPr txBox="1"/>
          <p:nvPr/>
        </p:nvSpPr>
        <p:spPr>
          <a:xfrm>
            <a:off x="9720986" y="4581144"/>
            <a:ext cx="1558138"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erif JP" pitchFamily="34" charset="0"/>
                <a:ea typeface="Noto Serif JP" pitchFamily="34" charset="-122"/>
                <a:cs typeface="Noto Serif JP" pitchFamily="34" charset="-120"/>
              </a:rPr>
              <a:t>茶树油（ティーツリー）</a:t>
            </a:r>
            <a:endParaRPr lang="en-US" sz="1000" dirty="0"/>
          </a:p>
        </p:txBody>
      </p:sp>
      <p:sp>
        <p:nvSpPr>
          <p:cNvPr id="136" name="Shape 133"/>
          <p:cNvSpPr/>
          <p:nvPr/>
        </p:nvSpPr>
        <p:spPr>
          <a:xfrm>
            <a:off x="9645091" y="5157216"/>
            <a:ext cx="1837944" cy="9144"/>
          </a:xfrm>
          <a:prstGeom prst="rect">
            <a:avLst/>
          </a:prstGeom>
          <a:solidFill>
            <a:srgbClr val="F3F4F6"/>
          </a:solidFill>
          <a:ln/>
        </p:spPr>
      </p:sp>
      <p:sp>
        <p:nvSpPr>
          <p:cNvPr id="137" name="Text 134"/>
          <p:cNvSpPr txBox="1"/>
          <p:nvPr/>
        </p:nvSpPr>
        <p:spPr>
          <a:xfrm>
            <a:off x="9720986" y="4956962"/>
            <a:ext cx="590702"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Tea Tree Oil</a:t>
            </a:r>
            <a:endParaRPr lang="en-US" sz="800" dirty="0"/>
          </a:p>
        </p:txBody>
      </p:sp>
      <p:sp>
        <p:nvSpPr>
          <p:cNvPr id="138" name="Text 135"/>
          <p:cNvSpPr txBox="1"/>
          <p:nvPr/>
        </p:nvSpPr>
        <p:spPr>
          <a:xfrm>
            <a:off x="9720986" y="5242255"/>
            <a:ext cx="428854" cy="96012"/>
          </a:xfrm>
          <a:prstGeom prst="rect">
            <a:avLst/>
          </a:prstGeom>
          <a:noFill/>
          <a:ln/>
        </p:spPr>
        <p:txBody>
          <a:bodyPr wrap="square" lIns="0" tIns="0" rIns="0" bIns="0" rtlCol="0" anchor="ctr"/>
          <a:lstStyle/>
          <a:p>
            <a:pPr algn="l" indent="0" marL="0">
              <a:buNone/>
            </a:pPr>
            <a:r>
              <a:rPr lang="en-US" sz="800" b="1" dirty="0">
                <a:solidFill>
                  <a:srgbClr val="9CA3AF"/>
                </a:solidFill>
                <a:latin typeface="Noto Sans JP" pitchFamily="34" charset="0"/>
                <a:ea typeface="Noto Sans JP" pitchFamily="34" charset="-122"/>
                <a:cs typeface="Noto Sans JP" pitchFamily="34" charset="-120"/>
              </a:rPr>
              <a:t>INCI NAME</a:t>
            </a:r>
            <a:endParaRPr lang="en-US" sz="800" dirty="0"/>
          </a:p>
        </p:txBody>
      </p:sp>
      <p:sp>
        <p:nvSpPr>
          <p:cNvPr id="139" name="Text 136"/>
          <p:cNvSpPr txBox="1"/>
          <p:nvPr/>
        </p:nvSpPr>
        <p:spPr>
          <a:xfrm>
            <a:off x="9720986" y="5351983"/>
            <a:ext cx="1362456" cy="105156"/>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MELALEUCA ALTERNIFOLIA LEAF OIL</a:t>
            </a:r>
            <a:endParaRPr lang="en-US" sz="800" dirty="0"/>
          </a:p>
        </p:txBody>
      </p:sp>
      <p:sp>
        <p:nvSpPr>
          <p:cNvPr id="140" name="Shape 137"/>
          <p:cNvSpPr/>
          <p:nvPr/>
        </p:nvSpPr>
        <p:spPr>
          <a:xfrm>
            <a:off x="9720986" y="5686654"/>
            <a:ext cx="1762049" cy="647395"/>
          </a:xfrm>
          <a:prstGeom prst="roundRect">
            <a:avLst>
              <a:gd name="adj" fmla="val 12463"/>
            </a:avLst>
          </a:prstGeom>
          <a:solidFill>
            <a:srgbClr val="ECFDF5"/>
          </a:solidFill>
          <a:ln/>
        </p:spPr>
      </p:sp>
      <p:sp>
        <p:nvSpPr>
          <p:cNvPr id="141" name="Text 138"/>
          <p:cNvSpPr txBox="1"/>
          <p:nvPr/>
        </p:nvSpPr>
        <p:spPr>
          <a:xfrm>
            <a:off x="9797796" y="5734202"/>
            <a:ext cx="1600200" cy="543154"/>
          </a:xfrm>
          <a:prstGeom prst="rect">
            <a:avLst/>
          </a:prstGeom>
          <a:noFill/>
          <a:ln/>
        </p:spPr>
        <p:txBody>
          <a:bodyPr wrap="square" lIns="0" tIns="0" rIns="0" bIns="0" rtlCol="0" anchor="ctr"/>
          <a:lstStyle/>
          <a:p>
            <a:pPr algn="l" indent="0" marL="0">
              <a:buNone/>
            </a:pPr>
            <a:r>
              <a:rPr lang="en-US" sz="800" dirty="0">
                <a:solidFill>
                  <a:srgbClr val="064E3B"/>
                </a:solidFill>
                <a:latin typeface="Noto Sans JP" pitchFamily="34" charset="0"/>
                <a:ea typeface="Noto Sans JP" pitchFamily="34" charset="-122"/>
                <a:cs typeface="Noto Sans JP" pitchFamily="34" charset="-120"/>
              </a:rPr>
              <a:t>フトモモ科メラレウカ属の葉精油。フレッシュでスパイシーなウッディ調の香り。優れた清浄作用で知られます。</a:t>
            </a:r>
            <a:endParaRPr lang="en-US" sz="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2191695" cy="7563002"/>
          </a:xfrm>
          <a:prstGeom prst="rect">
            <a:avLst/>
          </a:prstGeom>
          <a:solidFill>
            <a:srgbClr val="F3F4F6"/>
          </a:solidFill>
          <a:ln/>
        </p:spPr>
      </p:sp>
      <p:sp>
        <p:nvSpPr>
          <p:cNvPr id="3" name="Shape 1"/>
          <p:cNvSpPr/>
          <p:nvPr/>
        </p:nvSpPr>
        <p:spPr>
          <a:xfrm>
            <a:off x="0" y="0"/>
            <a:ext cx="12191695" cy="7563002"/>
          </a:xfrm>
          <a:prstGeom prst="rect">
            <a:avLst/>
          </a:prstGeom>
          <a:solidFill>
            <a:srgbClr val="FFFFFF"/>
          </a:solidFill>
          <a:ln/>
        </p:spPr>
      </p:sp>
      <p:sp>
        <p:nvSpPr>
          <p:cNvPr id="4" name="Shape 2"/>
          <p:cNvSpPr/>
          <p:nvPr/>
        </p:nvSpPr>
        <p:spPr>
          <a:xfrm>
            <a:off x="571500" y="1010412"/>
            <a:ext cx="11048695" cy="9144"/>
          </a:xfrm>
          <a:prstGeom prst="rect">
            <a:avLst/>
          </a:prstGeom>
          <a:solidFill>
            <a:srgbClr val="E5E7EB"/>
          </a:solidFill>
          <a:ln/>
        </p:spPr>
      </p:sp>
      <p:sp>
        <p:nvSpPr>
          <p:cNvPr id="5" name="Text 3"/>
          <p:cNvSpPr txBox="1"/>
          <p:nvPr/>
        </p:nvSpPr>
        <p:spPr>
          <a:xfrm>
            <a:off x="571500" y="381305"/>
            <a:ext cx="1648663" cy="162763"/>
          </a:xfrm>
          <a:prstGeom prst="rect">
            <a:avLst/>
          </a:prstGeom>
          <a:noFill/>
          <a:ln/>
        </p:spPr>
        <p:txBody>
          <a:bodyPr wrap="square" lIns="0" tIns="0" rIns="0" bIns="0" rtlCol="0" anchor="ctr"/>
          <a:lstStyle/>
          <a:p>
            <a:pPr algn="l" indent="0" marL="0">
              <a:buNone/>
            </a:pPr>
            <a:r>
              <a:rPr lang="en-US" sz="900" b="1" dirty="0">
                <a:solidFill>
                  <a:srgbClr val="92400E"/>
                </a:solidFill>
                <a:latin typeface="Noto Sans JP" pitchFamily="34" charset="0"/>
                <a:ea typeface="Noto Sans JP" pitchFamily="34" charset="-122"/>
                <a:cs typeface="Noto Sans JP" pitchFamily="34" charset="-120"/>
              </a:rPr>
              <a:t>PRODUCT CATALOG 03</a:t>
            </a:r>
            <a:endParaRPr lang="en-US" sz="900" dirty="0"/>
          </a:p>
        </p:txBody>
      </p:sp>
      <p:sp>
        <p:nvSpPr>
          <p:cNvPr id="6" name="Text 4"/>
          <p:cNvSpPr txBox="1"/>
          <p:nvPr/>
        </p:nvSpPr>
        <p:spPr>
          <a:xfrm>
            <a:off x="571500" y="523951"/>
            <a:ext cx="5725058"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JP" pitchFamily="34" charset="0"/>
                <a:ea typeface="Noto Serif JP" pitchFamily="34" charset="-122"/>
                <a:cs typeface="Noto Serif JP" pitchFamily="34" charset="-120"/>
              </a:rPr>
              <a:t>製品カタログ｜根・果実・木・皮系精油</a:t>
            </a:r>
            <a:endParaRPr lang="en-US" sz="2400" dirty="0"/>
          </a:p>
        </p:txBody>
      </p:sp>
      <p:sp>
        <p:nvSpPr>
          <p:cNvPr id="7" name="Text 5"/>
          <p:cNvSpPr txBox="1"/>
          <p:nvPr/>
        </p:nvSpPr>
        <p:spPr>
          <a:xfrm>
            <a:off x="11136478" y="376733"/>
            <a:ext cx="829361"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JP" pitchFamily="34" charset="0"/>
                <a:ea typeface="Noto Serif JP" pitchFamily="34" charset="-122"/>
                <a:cs typeface="Noto Serif JP" pitchFamily="34" charset="-120"/>
              </a:rPr>
              <a:t>14</a:t>
            </a:r>
            <a:endParaRPr lang="en-US" sz="3600" dirty="0"/>
          </a:p>
        </p:txBody>
      </p:sp>
      <p:sp>
        <p:nvSpPr>
          <p:cNvPr id="8" name="Shape 6"/>
          <p:cNvSpPr/>
          <p:nvPr/>
        </p:nvSpPr>
        <p:spPr>
          <a:xfrm>
            <a:off x="571500" y="1209751"/>
            <a:ext cx="3743554" cy="333756"/>
          </a:xfrm>
          <a:prstGeom prst="roundRect">
            <a:avLst>
              <a:gd name="adj" fmla="val 156556"/>
            </a:avLst>
          </a:prstGeom>
          <a:solidFill>
            <a:srgbClr val="FFFBEB"/>
          </a:solidFill>
          <a:ln w="12700">
            <a:solidFill>
              <a:srgbClr val="FCD34D"/>
            </a:solidFill>
            <a:prstDash val="solid"/>
          </a:ln>
        </p:spPr>
      </p:sp>
      <p:pic>
        <p:nvPicPr>
          <p:cNvPr id="9" name="Image 0" descr="preencoded.png">    </p:cNvPr>
          <p:cNvPicPr>
            <a:picLocks noChangeAspect="1"/>
          </p:cNvPicPr>
          <p:nvPr/>
        </p:nvPicPr>
        <p:blipFill>
          <a:blip r:embed="rId1"/>
          <a:srcRect l="0" r="0" t="-1100" b="-1100"/>
          <a:stretch/>
        </p:blipFill>
        <p:spPr>
          <a:xfrm>
            <a:off x="694944" y="1309421"/>
            <a:ext cx="114300" cy="133502"/>
          </a:xfrm>
          <a:prstGeom prst="rect">
            <a:avLst/>
          </a:prstGeom>
        </p:spPr>
      </p:pic>
      <p:sp>
        <p:nvSpPr>
          <p:cNvPr id="10" name="Text 7"/>
          <p:cNvSpPr txBox="1"/>
          <p:nvPr/>
        </p:nvSpPr>
        <p:spPr>
          <a:xfrm>
            <a:off x="809244" y="1276502"/>
            <a:ext cx="3482035" cy="200254"/>
          </a:xfrm>
          <a:prstGeom prst="rect">
            <a:avLst/>
          </a:prstGeom>
          <a:noFill/>
          <a:ln/>
        </p:spPr>
        <p:txBody>
          <a:bodyPr wrap="square" lIns="0" tIns="0" rIns="0" bIns="0" rtlCol="0" anchor="ctr"/>
          <a:lstStyle/>
          <a:p>
            <a:pPr algn="l" indent="0" marL="0">
              <a:buNone/>
            </a:pPr>
            <a:r>
              <a:rPr lang="en-US" sz="1000" b="1" dirty="0">
                <a:solidFill>
                  <a:srgbClr val="92400E"/>
                </a:solidFill>
                <a:latin typeface="Noto Sans JP" pitchFamily="34" charset="0"/>
                <a:ea typeface="Noto Sans JP" pitchFamily="34" charset="-122"/>
                <a:cs typeface="Noto Sans JP" pitchFamily="34" charset="-120"/>
              </a:rPr>
              <a:t>Root, Fruits, Wood, Peel / 抽出部位：根・果実・木・皮</a:t>
            </a:r>
            <a:endParaRPr lang="en-US" sz="1000" dirty="0"/>
          </a:p>
        </p:txBody>
      </p:sp>
      <p:sp>
        <p:nvSpPr>
          <p:cNvPr id="11" name="Text 8"/>
          <p:cNvSpPr txBox="1"/>
          <p:nvPr/>
        </p:nvSpPr>
        <p:spPr>
          <a:xfrm>
            <a:off x="9844430" y="1355141"/>
            <a:ext cx="1859890"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JP" pitchFamily="34" charset="0"/>
                <a:ea typeface="Noto Sans JP" pitchFamily="34" charset="-122"/>
                <a:cs typeface="Noto Sans JP" pitchFamily="34" charset="-120"/>
              </a:rPr>
              <a:t>※INCI名は化粧品表示名称の参考です</a:t>
            </a:r>
            <a:endParaRPr lang="en-US" sz="800" dirty="0"/>
          </a:p>
        </p:txBody>
      </p:sp>
      <p:sp>
        <p:nvSpPr>
          <p:cNvPr id="12" name="Shape 9"/>
          <p:cNvSpPr/>
          <p:nvPr/>
        </p:nvSpPr>
        <p:spPr>
          <a:xfrm>
            <a:off x="571500" y="1752905"/>
            <a:ext cx="3600907" cy="1723644"/>
          </a:xfrm>
          <a:prstGeom prst="roundRect">
            <a:avLst>
              <a:gd name="adj" fmla="val 2345"/>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3" name="Shape 10"/>
          <p:cNvSpPr/>
          <p:nvPr/>
        </p:nvSpPr>
        <p:spPr>
          <a:xfrm>
            <a:off x="571500" y="1752905"/>
            <a:ext cx="38405" cy="1699870"/>
          </a:xfrm>
          <a:prstGeom prst="rect">
            <a:avLst/>
          </a:prstGeom>
          <a:solidFill>
            <a:srgbClr val="FCD34D"/>
          </a:solidFill>
          <a:ln/>
        </p:spPr>
      </p:sp>
      <p:sp>
        <p:nvSpPr>
          <p:cNvPr id="14" name="Shape 11"/>
          <p:cNvSpPr/>
          <p:nvPr/>
        </p:nvSpPr>
        <p:spPr>
          <a:xfrm>
            <a:off x="809244" y="1895551"/>
            <a:ext cx="437998" cy="200254"/>
          </a:xfrm>
          <a:prstGeom prst="roundRect">
            <a:avLst>
              <a:gd name="adj" fmla="val 86975"/>
            </a:avLst>
          </a:prstGeom>
          <a:solidFill>
            <a:srgbClr val="F3F4F6"/>
          </a:solidFill>
          <a:ln/>
        </p:spPr>
      </p:sp>
      <p:sp>
        <p:nvSpPr>
          <p:cNvPr id="15" name="Text 12"/>
          <p:cNvSpPr txBox="1"/>
          <p:nvPr/>
        </p:nvSpPr>
        <p:spPr>
          <a:xfrm>
            <a:off x="866851" y="1923898"/>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PH019</a:t>
            </a:r>
            <a:endParaRPr lang="en-US" sz="800" dirty="0"/>
          </a:p>
        </p:txBody>
      </p:sp>
      <p:sp>
        <p:nvSpPr>
          <p:cNvPr id="16" name="Shape 13"/>
          <p:cNvSpPr/>
          <p:nvPr/>
        </p:nvSpPr>
        <p:spPr>
          <a:xfrm>
            <a:off x="3670402" y="1895551"/>
            <a:ext cx="57607" cy="57607"/>
          </a:xfrm>
          <a:prstGeom prst="ellipse">
            <a:avLst/>
          </a:prstGeom>
          <a:solidFill>
            <a:srgbClr val="D1D5DB"/>
          </a:solidFill>
          <a:ln/>
        </p:spPr>
      </p:sp>
      <p:sp>
        <p:nvSpPr>
          <p:cNvPr id="17" name="Text 14"/>
          <p:cNvSpPr txBox="1"/>
          <p:nvPr/>
        </p:nvSpPr>
        <p:spPr>
          <a:xfrm>
            <a:off x="3766414" y="1895551"/>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18" name="Text 15"/>
          <p:cNvSpPr txBox="1"/>
          <p:nvPr/>
        </p:nvSpPr>
        <p:spPr>
          <a:xfrm>
            <a:off x="809244" y="2138782"/>
            <a:ext cx="1384402"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erif JP" pitchFamily="34" charset="0"/>
                <a:ea typeface="Noto Serif JP" pitchFamily="34" charset="-122"/>
                <a:cs typeface="Noto Serif JP" pitchFamily="34" charset="-120"/>
              </a:rPr>
              <a:t>姜油（ジンジャー）</a:t>
            </a:r>
            <a:endParaRPr lang="en-US" sz="1100" dirty="0"/>
          </a:p>
        </p:txBody>
      </p:sp>
      <p:sp>
        <p:nvSpPr>
          <p:cNvPr id="19" name="Shape 16"/>
          <p:cNvSpPr/>
          <p:nvPr/>
        </p:nvSpPr>
        <p:spPr>
          <a:xfrm>
            <a:off x="714146" y="2553005"/>
            <a:ext cx="3314700" cy="9144"/>
          </a:xfrm>
          <a:prstGeom prst="rect">
            <a:avLst/>
          </a:prstGeom>
          <a:solidFill>
            <a:srgbClr val="F3F4F6"/>
          </a:solidFill>
          <a:ln/>
        </p:spPr>
      </p:sp>
      <p:sp>
        <p:nvSpPr>
          <p:cNvPr id="20" name="Text 17"/>
          <p:cNvSpPr txBox="1"/>
          <p:nvPr/>
        </p:nvSpPr>
        <p:spPr>
          <a:xfrm>
            <a:off x="809244" y="2352751"/>
            <a:ext cx="514807"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Ginger Oil</a:t>
            </a:r>
            <a:endParaRPr lang="en-US" sz="800" dirty="0"/>
          </a:p>
        </p:txBody>
      </p:sp>
      <p:sp>
        <p:nvSpPr>
          <p:cNvPr id="21" name="Text 18"/>
          <p:cNvSpPr txBox="1"/>
          <p:nvPr/>
        </p:nvSpPr>
        <p:spPr>
          <a:xfrm>
            <a:off x="809244" y="2638044"/>
            <a:ext cx="476402" cy="105156"/>
          </a:xfrm>
          <a:prstGeom prst="rect">
            <a:avLst/>
          </a:prstGeom>
          <a:noFill/>
          <a:ln/>
        </p:spPr>
        <p:txBody>
          <a:bodyPr wrap="square" lIns="0" tIns="0" rIns="0" bIns="0" rtlCol="0" anchor="ctr"/>
          <a:lstStyle/>
          <a:p>
            <a:pPr algn="l" indent="0" marL="0">
              <a:buNone/>
            </a:pPr>
            <a:r>
              <a:rPr lang="en-US" sz="800" b="1" dirty="0">
                <a:solidFill>
                  <a:srgbClr val="D97706"/>
                </a:solidFill>
                <a:latin typeface="Noto Sans JP" pitchFamily="34" charset="0"/>
                <a:ea typeface="Noto Sans JP" pitchFamily="34" charset="-122"/>
                <a:cs typeface="Noto Sans JP" pitchFamily="34" charset="-120"/>
              </a:rPr>
              <a:t>INCI NAME</a:t>
            </a:r>
            <a:endParaRPr lang="en-US" sz="800" dirty="0"/>
          </a:p>
        </p:txBody>
      </p:sp>
      <p:sp>
        <p:nvSpPr>
          <p:cNvPr id="22" name="Text 19"/>
          <p:cNvSpPr txBox="1"/>
          <p:nvPr/>
        </p:nvSpPr>
        <p:spPr>
          <a:xfrm>
            <a:off x="809244" y="2762402"/>
            <a:ext cx="1752905"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ZINGIBER OFFICINALE (GINGER) ROOT OIL</a:t>
            </a:r>
            <a:endParaRPr lang="en-US" sz="800" dirty="0"/>
          </a:p>
        </p:txBody>
      </p:sp>
      <p:sp>
        <p:nvSpPr>
          <p:cNvPr id="23" name="Shape 20"/>
          <p:cNvSpPr/>
          <p:nvPr/>
        </p:nvSpPr>
        <p:spPr>
          <a:xfrm>
            <a:off x="809244" y="2948026"/>
            <a:ext cx="3219602" cy="381305"/>
          </a:xfrm>
          <a:prstGeom prst="roundRect">
            <a:avLst>
              <a:gd name="adj" fmla="val 35971"/>
            </a:avLst>
          </a:prstGeom>
          <a:solidFill>
            <a:srgbClr val="FFFBEB"/>
          </a:solidFill>
          <a:ln/>
        </p:spPr>
      </p:sp>
      <p:sp>
        <p:nvSpPr>
          <p:cNvPr id="24" name="Text 21"/>
          <p:cNvSpPr txBox="1"/>
          <p:nvPr/>
        </p:nvSpPr>
        <p:spPr>
          <a:xfrm>
            <a:off x="905256" y="2995574"/>
            <a:ext cx="3029407" cy="277063"/>
          </a:xfrm>
          <a:prstGeom prst="rect">
            <a:avLst/>
          </a:prstGeom>
          <a:noFill/>
          <a:ln/>
        </p:spPr>
        <p:txBody>
          <a:bodyPr wrap="square" lIns="0" tIns="0" rIns="0" bIns="0" rtlCol="0" anchor="ctr"/>
          <a:lstStyle/>
          <a:p>
            <a:pPr algn="l" indent="0" marL="0">
              <a:buNone/>
            </a:pPr>
            <a:r>
              <a:rPr lang="en-US" sz="800" dirty="0">
                <a:solidFill>
                  <a:srgbClr val="78350F"/>
                </a:solidFill>
                <a:latin typeface="Noto Sans JP" pitchFamily="34" charset="0"/>
                <a:ea typeface="Noto Sans JP" pitchFamily="34" charset="-122"/>
                <a:cs typeface="Noto Sans JP" pitchFamily="34" charset="-120"/>
              </a:rPr>
              <a:t>ショウガ科の根から抽出。スパイシーで温かみのある香気。活力を与えるフレッシュで刺激的な香りが特徴。</a:t>
            </a:r>
            <a:endParaRPr lang="en-US" sz="800" dirty="0"/>
          </a:p>
        </p:txBody>
      </p:sp>
      <p:sp>
        <p:nvSpPr>
          <p:cNvPr id="25" name="Shape 22"/>
          <p:cNvSpPr/>
          <p:nvPr/>
        </p:nvSpPr>
        <p:spPr>
          <a:xfrm>
            <a:off x="4298594" y="1752905"/>
            <a:ext cx="3600907" cy="1723644"/>
          </a:xfrm>
          <a:prstGeom prst="roundRect">
            <a:avLst>
              <a:gd name="adj" fmla="val 2345"/>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26" name="Shape 23"/>
          <p:cNvSpPr/>
          <p:nvPr/>
        </p:nvSpPr>
        <p:spPr>
          <a:xfrm>
            <a:off x="4298594" y="1752905"/>
            <a:ext cx="38405" cy="1699870"/>
          </a:xfrm>
          <a:prstGeom prst="rect">
            <a:avLst/>
          </a:prstGeom>
          <a:solidFill>
            <a:srgbClr val="FCD34D"/>
          </a:solidFill>
          <a:ln/>
        </p:spPr>
      </p:sp>
      <p:sp>
        <p:nvSpPr>
          <p:cNvPr id="27" name="Shape 24"/>
          <p:cNvSpPr/>
          <p:nvPr/>
        </p:nvSpPr>
        <p:spPr>
          <a:xfrm>
            <a:off x="4537253" y="1895551"/>
            <a:ext cx="437998" cy="200254"/>
          </a:xfrm>
          <a:prstGeom prst="roundRect">
            <a:avLst>
              <a:gd name="adj" fmla="val 86975"/>
            </a:avLst>
          </a:prstGeom>
          <a:solidFill>
            <a:srgbClr val="F3F4F6"/>
          </a:solidFill>
          <a:ln/>
        </p:spPr>
      </p:sp>
      <p:sp>
        <p:nvSpPr>
          <p:cNvPr id="28" name="Text 25"/>
          <p:cNvSpPr txBox="1"/>
          <p:nvPr/>
        </p:nvSpPr>
        <p:spPr>
          <a:xfrm>
            <a:off x="4593946" y="1923898"/>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PH020</a:t>
            </a:r>
            <a:endParaRPr lang="en-US" sz="800" dirty="0"/>
          </a:p>
        </p:txBody>
      </p:sp>
      <p:sp>
        <p:nvSpPr>
          <p:cNvPr id="29" name="Shape 26"/>
          <p:cNvSpPr/>
          <p:nvPr/>
        </p:nvSpPr>
        <p:spPr>
          <a:xfrm>
            <a:off x="7398410" y="1895551"/>
            <a:ext cx="57607" cy="57607"/>
          </a:xfrm>
          <a:prstGeom prst="ellipse">
            <a:avLst/>
          </a:prstGeom>
          <a:solidFill>
            <a:srgbClr val="D1D5DB"/>
          </a:solidFill>
          <a:ln/>
        </p:spPr>
      </p:sp>
      <p:sp>
        <p:nvSpPr>
          <p:cNvPr id="30" name="Text 27"/>
          <p:cNvSpPr txBox="1"/>
          <p:nvPr/>
        </p:nvSpPr>
        <p:spPr>
          <a:xfrm>
            <a:off x="7493508" y="1895551"/>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31" name="Text 28"/>
          <p:cNvSpPr txBox="1"/>
          <p:nvPr/>
        </p:nvSpPr>
        <p:spPr>
          <a:xfrm>
            <a:off x="4537253" y="2138782"/>
            <a:ext cx="1393546"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erif JP" pitchFamily="34" charset="0"/>
                <a:ea typeface="Noto Serif JP" pitchFamily="34" charset="-122"/>
                <a:cs typeface="Noto Serif JP" pitchFamily="34" charset="-120"/>
              </a:rPr>
              <a:t>蒜油（ガーリック）</a:t>
            </a:r>
            <a:endParaRPr lang="en-US" sz="1100" dirty="0"/>
          </a:p>
        </p:txBody>
      </p:sp>
      <p:sp>
        <p:nvSpPr>
          <p:cNvPr id="32" name="Shape 29"/>
          <p:cNvSpPr/>
          <p:nvPr/>
        </p:nvSpPr>
        <p:spPr>
          <a:xfrm>
            <a:off x="4442155" y="2553005"/>
            <a:ext cx="3314700" cy="9144"/>
          </a:xfrm>
          <a:prstGeom prst="rect">
            <a:avLst/>
          </a:prstGeom>
          <a:solidFill>
            <a:srgbClr val="F3F4F6"/>
          </a:solidFill>
          <a:ln/>
        </p:spPr>
      </p:sp>
      <p:sp>
        <p:nvSpPr>
          <p:cNvPr id="33" name="Text 30"/>
          <p:cNvSpPr txBox="1"/>
          <p:nvPr/>
        </p:nvSpPr>
        <p:spPr>
          <a:xfrm>
            <a:off x="4537253" y="2352751"/>
            <a:ext cx="486461"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Garlic Oil</a:t>
            </a:r>
            <a:endParaRPr lang="en-US" sz="800" dirty="0"/>
          </a:p>
        </p:txBody>
      </p:sp>
      <p:sp>
        <p:nvSpPr>
          <p:cNvPr id="34" name="Text 31"/>
          <p:cNvSpPr txBox="1"/>
          <p:nvPr/>
        </p:nvSpPr>
        <p:spPr>
          <a:xfrm>
            <a:off x="4537253" y="2638044"/>
            <a:ext cx="476402" cy="105156"/>
          </a:xfrm>
          <a:prstGeom prst="rect">
            <a:avLst/>
          </a:prstGeom>
          <a:noFill/>
          <a:ln/>
        </p:spPr>
        <p:txBody>
          <a:bodyPr wrap="square" lIns="0" tIns="0" rIns="0" bIns="0" rtlCol="0" anchor="ctr"/>
          <a:lstStyle/>
          <a:p>
            <a:pPr algn="l" indent="0" marL="0">
              <a:buNone/>
            </a:pPr>
            <a:r>
              <a:rPr lang="en-US" sz="800" b="1" dirty="0">
                <a:solidFill>
                  <a:srgbClr val="D97706"/>
                </a:solidFill>
                <a:latin typeface="Noto Sans JP" pitchFamily="34" charset="0"/>
                <a:ea typeface="Noto Sans JP" pitchFamily="34" charset="-122"/>
                <a:cs typeface="Noto Sans JP" pitchFamily="34" charset="-120"/>
              </a:rPr>
              <a:t>INCI NAME</a:t>
            </a:r>
            <a:endParaRPr lang="en-US" sz="800" dirty="0"/>
          </a:p>
        </p:txBody>
      </p:sp>
      <p:sp>
        <p:nvSpPr>
          <p:cNvPr id="35" name="Text 32"/>
          <p:cNvSpPr txBox="1"/>
          <p:nvPr/>
        </p:nvSpPr>
        <p:spPr>
          <a:xfrm>
            <a:off x="4537253" y="2762402"/>
            <a:ext cx="1524305"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ALLIUM SATIVUM (GARLIC) ROOT OIL</a:t>
            </a:r>
            <a:endParaRPr lang="en-US" sz="800" dirty="0"/>
          </a:p>
        </p:txBody>
      </p:sp>
      <p:sp>
        <p:nvSpPr>
          <p:cNvPr id="36" name="Shape 33"/>
          <p:cNvSpPr/>
          <p:nvPr/>
        </p:nvSpPr>
        <p:spPr>
          <a:xfrm>
            <a:off x="4537253" y="2948026"/>
            <a:ext cx="3219602" cy="381305"/>
          </a:xfrm>
          <a:prstGeom prst="roundRect">
            <a:avLst>
              <a:gd name="adj" fmla="val 35971"/>
            </a:avLst>
          </a:prstGeom>
          <a:solidFill>
            <a:srgbClr val="FFFBEB"/>
          </a:solidFill>
          <a:ln/>
        </p:spPr>
      </p:sp>
      <p:sp>
        <p:nvSpPr>
          <p:cNvPr id="37" name="Text 34"/>
          <p:cNvSpPr txBox="1"/>
          <p:nvPr/>
        </p:nvSpPr>
        <p:spPr>
          <a:xfrm>
            <a:off x="4632350" y="2995574"/>
            <a:ext cx="3029407" cy="277063"/>
          </a:xfrm>
          <a:prstGeom prst="rect">
            <a:avLst/>
          </a:prstGeom>
          <a:noFill/>
          <a:ln/>
        </p:spPr>
        <p:txBody>
          <a:bodyPr wrap="square" lIns="0" tIns="0" rIns="0" bIns="0" rtlCol="0" anchor="ctr"/>
          <a:lstStyle/>
          <a:p>
            <a:pPr algn="l" indent="0" marL="0">
              <a:buNone/>
            </a:pPr>
            <a:r>
              <a:rPr lang="en-US" sz="800" dirty="0">
                <a:solidFill>
                  <a:srgbClr val="78350F"/>
                </a:solidFill>
                <a:latin typeface="Noto Sans JP" pitchFamily="34" charset="0"/>
                <a:ea typeface="Noto Sans JP" pitchFamily="34" charset="-122"/>
                <a:cs typeface="Noto Sans JP" pitchFamily="34" charset="-120"/>
              </a:rPr>
              <a:t>ユリ科ネギ属の根精油。特有の強力な香気を持ち、調味料や加工食品の風味付け、サプリメント原料として利用。</a:t>
            </a:r>
            <a:endParaRPr lang="en-US" sz="800" dirty="0"/>
          </a:p>
        </p:txBody>
      </p:sp>
      <p:sp>
        <p:nvSpPr>
          <p:cNvPr id="38" name="Shape 35"/>
          <p:cNvSpPr/>
          <p:nvPr/>
        </p:nvSpPr>
        <p:spPr>
          <a:xfrm>
            <a:off x="8026603" y="1752905"/>
            <a:ext cx="3600907" cy="1723644"/>
          </a:xfrm>
          <a:prstGeom prst="roundRect">
            <a:avLst>
              <a:gd name="adj" fmla="val 2345"/>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39" name="Shape 36"/>
          <p:cNvSpPr/>
          <p:nvPr/>
        </p:nvSpPr>
        <p:spPr>
          <a:xfrm>
            <a:off x="8026603" y="1752905"/>
            <a:ext cx="38405" cy="1699870"/>
          </a:xfrm>
          <a:prstGeom prst="rect">
            <a:avLst/>
          </a:prstGeom>
          <a:solidFill>
            <a:srgbClr val="FCD34D"/>
          </a:solidFill>
          <a:ln/>
        </p:spPr>
      </p:sp>
      <p:sp>
        <p:nvSpPr>
          <p:cNvPr id="40" name="Shape 37"/>
          <p:cNvSpPr/>
          <p:nvPr/>
        </p:nvSpPr>
        <p:spPr>
          <a:xfrm>
            <a:off x="8264347" y="1895551"/>
            <a:ext cx="437998" cy="200254"/>
          </a:xfrm>
          <a:prstGeom prst="roundRect">
            <a:avLst>
              <a:gd name="adj" fmla="val 86975"/>
            </a:avLst>
          </a:prstGeom>
          <a:solidFill>
            <a:srgbClr val="F3F4F6"/>
          </a:solidFill>
          <a:ln/>
        </p:spPr>
      </p:sp>
      <p:sp>
        <p:nvSpPr>
          <p:cNvPr id="41" name="Text 38"/>
          <p:cNvSpPr txBox="1"/>
          <p:nvPr/>
        </p:nvSpPr>
        <p:spPr>
          <a:xfrm>
            <a:off x="8321954" y="1923898"/>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PH021</a:t>
            </a:r>
            <a:endParaRPr lang="en-US" sz="800" dirty="0"/>
          </a:p>
        </p:txBody>
      </p:sp>
      <p:sp>
        <p:nvSpPr>
          <p:cNvPr id="42" name="Shape 39"/>
          <p:cNvSpPr/>
          <p:nvPr/>
        </p:nvSpPr>
        <p:spPr>
          <a:xfrm>
            <a:off x="11125505" y="1895551"/>
            <a:ext cx="57607" cy="57607"/>
          </a:xfrm>
          <a:prstGeom prst="ellipse">
            <a:avLst/>
          </a:prstGeom>
          <a:solidFill>
            <a:srgbClr val="D1D5DB"/>
          </a:solidFill>
          <a:ln/>
        </p:spPr>
      </p:sp>
      <p:sp>
        <p:nvSpPr>
          <p:cNvPr id="43" name="Text 40"/>
          <p:cNvSpPr txBox="1"/>
          <p:nvPr/>
        </p:nvSpPr>
        <p:spPr>
          <a:xfrm>
            <a:off x="11220602" y="1895551"/>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44" name="Text 41"/>
          <p:cNvSpPr txBox="1"/>
          <p:nvPr/>
        </p:nvSpPr>
        <p:spPr>
          <a:xfrm>
            <a:off x="8264347" y="2138782"/>
            <a:ext cx="1536192"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erif JP" pitchFamily="34" charset="0"/>
                <a:ea typeface="Noto Serif JP" pitchFamily="34" charset="-122"/>
                <a:cs typeface="Noto Serif JP" pitchFamily="34" charset="-120"/>
              </a:rPr>
              <a:t>缬草油（バレリアン）</a:t>
            </a:r>
            <a:endParaRPr lang="en-US" sz="1100" dirty="0"/>
          </a:p>
        </p:txBody>
      </p:sp>
      <p:sp>
        <p:nvSpPr>
          <p:cNvPr id="45" name="Shape 42"/>
          <p:cNvSpPr/>
          <p:nvPr/>
        </p:nvSpPr>
        <p:spPr>
          <a:xfrm>
            <a:off x="8169250" y="2553005"/>
            <a:ext cx="3314700" cy="9144"/>
          </a:xfrm>
          <a:prstGeom prst="rect">
            <a:avLst/>
          </a:prstGeom>
          <a:solidFill>
            <a:srgbClr val="F3F4F6"/>
          </a:solidFill>
          <a:ln/>
        </p:spPr>
      </p:sp>
      <p:sp>
        <p:nvSpPr>
          <p:cNvPr id="46" name="Text 43"/>
          <p:cNvSpPr txBox="1"/>
          <p:nvPr/>
        </p:nvSpPr>
        <p:spPr>
          <a:xfrm>
            <a:off x="8264347" y="2352751"/>
            <a:ext cx="590702"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Valerian Oil</a:t>
            </a:r>
            <a:endParaRPr lang="en-US" sz="800" dirty="0"/>
          </a:p>
        </p:txBody>
      </p:sp>
      <p:sp>
        <p:nvSpPr>
          <p:cNvPr id="47" name="Text 44"/>
          <p:cNvSpPr txBox="1"/>
          <p:nvPr/>
        </p:nvSpPr>
        <p:spPr>
          <a:xfrm>
            <a:off x="8264347" y="2638044"/>
            <a:ext cx="476402" cy="105156"/>
          </a:xfrm>
          <a:prstGeom prst="rect">
            <a:avLst/>
          </a:prstGeom>
          <a:noFill/>
          <a:ln/>
        </p:spPr>
        <p:txBody>
          <a:bodyPr wrap="square" lIns="0" tIns="0" rIns="0" bIns="0" rtlCol="0" anchor="ctr"/>
          <a:lstStyle/>
          <a:p>
            <a:pPr algn="l" indent="0" marL="0">
              <a:buNone/>
            </a:pPr>
            <a:r>
              <a:rPr lang="en-US" sz="800" b="1" dirty="0">
                <a:solidFill>
                  <a:srgbClr val="D97706"/>
                </a:solidFill>
                <a:latin typeface="Noto Sans JP" pitchFamily="34" charset="0"/>
                <a:ea typeface="Noto Sans JP" pitchFamily="34" charset="-122"/>
                <a:cs typeface="Noto Sans JP" pitchFamily="34" charset="-120"/>
              </a:rPr>
              <a:t>INCI NAME</a:t>
            </a:r>
            <a:endParaRPr lang="en-US" sz="800" dirty="0"/>
          </a:p>
        </p:txBody>
      </p:sp>
      <p:sp>
        <p:nvSpPr>
          <p:cNvPr id="48" name="Text 45"/>
          <p:cNvSpPr txBox="1"/>
          <p:nvPr/>
        </p:nvSpPr>
        <p:spPr>
          <a:xfrm>
            <a:off x="8264347" y="2762402"/>
            <a:ext cx="1448410"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VALERIANA OFFICINALIS ROOT OIL</a:t>
            </a:r>
            <a:endParaRPr lang="en-US" sz="800" dirty="0"/>
          </a:p>
        </p:txBody>
      </p:sp>
      <p:sp>
        <p:nvSpPr>
          <p:cNvPr id="49" name="Shape 46"/>
          <p:cNvSpPr/>
          <p:nvPr/>
        </p:nvSpPr>
        <p:spPr>
          <a:xfrm>
            <a:off x="8264347" y="2948026"/>
            <a:ext cx="3219602" cy="381305"/>
          </a:xfrm>
          <a:prstGeom prst="roundRect">
            <a:avLst>
              <a:gd name="adj" fmla="val 35971"/>
            </a:avLst>
          </a:prstGeom>
          <a:solidFill>
            <a:srgbClr val="FFFBEB"/>
          </a:solidFill>
          <a:ln/>
        </p:spPr>
      </p:sp>
      <p:sp>
        <p:nvSpPr>
          <p:cNvPr id="50" name="Text 47"/>
          <p:cNvSpPr txBox="1"/>
          <p:nvPr/>
        </p:nvSpPr>
        <p:spPr>
          <a:xfrm>
            <a:off x="8359445" y="2995574"/>
            <a:ext cx="3029407" cy="277063"/>
          </a:xfrm>
          <a:prstGeom prst="rect">
            <a:avLst/>
          </a:prstGeom>
          <a:noFill/>
          <a:ln/>
        </p:spPr>
        <p:txBody>
          <a:bodyPr wrap="square" lIns="0" tIns="0" rIns="0" bIns="0" rtlCol="0" anchor="ctr"/>
          <a:lstStyle/>
          <a:p>
            <a:pPr algn="l" indent="0" marL="0">
              <a:buNone/>
            </a:pPr>
            <a:r>
              <a:rPr lang="en-US" sz="800" dirty="0">
                <a:solidFill>
                  <a:srgbClr val="78350F"/>
                </a:solidFill>
                <a:latin typeface="Noto Sans JP" pitchFamily="34" charset="0"/>
                <a:ea typeface="Noto Sans JP" pitchFamily="34" charset="-122"/>
                <a:cs typeface="Noto Sans JP" pitchFamily="34" charset="-120"/>
              </a:rPr>
              <a:t>オミナエシ科カノコソウ属の根精油。土臭さと動物的なムスク調の香気があり、深いリラックス効果で知られる。</a:t>
            </a:r>
            <a:endParaRPr lang="en-US" sz="800" dirty="0"/>
          </a:p>
        </p:txBody>
      </p:sp>
      <p:sp>
        <p:nvSpPr>
          <p:cNvPr id="51" name="Shape 48"/>
          <p:cNvSpPr/>
          <p:nvPr/>
        </p:nvSpPr>
        <p:spPr>
          <a:xfrm>
            <a:off x="571500" y="3605479"/>
            <a:ext cx="3600907" cy="1723644"/>
          </a:xfrm>
          <a:prstGeom prst="roundRect">
            <a:avLst>
              <a:gd name="adj" fmla="val 2345"/>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52" name="Shape 49"/>
          <p:cNvSpPr/>
          <p:nvPr/>
        </p:nvSpPr>
        <p:spPr>
          <a:xfrm>
            <a:off x="571500" y="3605479"/>
            <a:ext cx="38405" cy="1699870"/>
          </a:xfrm>
          <a:prstGeom prst="rect">
            <a:avLst/>
          </a:prstGeom>
          <a:solidFill>
            <a:srgbClr val="FCD34D"/>
          </a:solidFill>
          <a:ln/>
        </p:spPr>
      </p:sp>
      <p:sp>
        <p:nvSpPr>
          <p:cNvPr id="53" name="Shape 50"/>
          <p:cNvSpPr/>
          <p:nvPr/>
        </p:nvSpPr>
        <p:spPr>
          <a:xfrm>
            <a:off x="809244" y="3748126"/>
            <a:ext cx="437998" cy="200254"/>
          </a:xfrm>
          <a:prstGeom prst="roundRect">
            <a:avLst>
              <a:gd name="adj" fmla="val 86975"/>
            </a:avLst>
          </a:prstGeom>
          <a:solidFill>
            <a:srgbClr val="F3F4F6"/>
          </a:solidFill>
          <a:ln/>
        </p:spPr>
      </p:sp>
      <p:sp>
        <p:nvSpPr>
          <p:cNvPr id="54" name="Text 51"/>
          <p:cNvSpPr txBox="1"/>
          <p:nvPr/>
        </p:nvSpPr>
        <p:spPr>
          <a:xfrm>
            <a:off x="866851" y="3776472"/>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PH022</a:t>
            </a:r>
            <a:endParaRPr lang="en-US" sz="800" dirty="0"/>
          </a:p>
        </p:txBody>
      </p:sp>
      <p:sp>
        <p:nvSpPr>
          <p:cNvPr id="55" name="Shape 52"/>
          <p:cNvSpPr/>
          <p:nvPr/>
        </p:nvSpPr>
        <p:spPr>
          <a:xfrm>
            <a:off x="3670402" y="3748126"/>
            <a:ext cx="57607" cy="57607"/>
          </a:xfrm>
          <a:prstGeom prst="ellipse">
            <a:avLst/>
          </a:prstGeom>
          <a:solidFill>
            <a:srgbClr val="D1D5DB"/>
          </a:solidFill>
          <a:ln/>
        </p:spPr>
      </p:sp>
      <p:sp>
        <p:nvSpPr>
          <p:cNvPr id="56" name="Text 53"/>
          <p:cNvSpPr txBox="1"/>
          <p:nvPr/>
        </p:nvSpPr>
        <p:spPr>
          <a:xfrm>
            <a:off x="3766414" y="3748126"/>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57" name="Text 54"/>
          <p:cNvSpPr txBox="1"/>
          <p:nvPr/>
        </p:nvSpPr>
        <p:spPr>
          <a:xfrm>
            <a:off x="809244" y="3991356"/>
            <a:ext cx="1393546"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erif JP" pitchFamily="34" charset="0"/>
                <a:ea typeface="Noto Serif JP" pitchFamily="34" charset="-122"/>
                <a:cs typeface="Noto Serif JP" pitchFamily="34" charset="-120"/>
              </a:rPr>
              <a:t>香根油（ベチバー）</a:t>
            </a:r>
            <a:endParaRPr lang="en-US" sz="1100" dirty="0"/>
          </a:p>
        </p:txBody>
      </p:sp>
      <p:sp>
        <p:nvSpPr>
          <p:cNvPr id="58" name="Shape 55"/>
          <p:cNvSpPr/>
          <p:nvPr/>
        </p:nvSpPr>
        <p:spPr>
          <a:xfrm>
            <a:off x="714146" y="4405579"/>
            <a:ext cx="3314700" cy="9144"/>
          </a:xfrm>
          <a:prstGeom prst="rect">
            <a:avLst/>
          </a:prstGeom>
          <a:solidFill>
            <a:srgbClr val="F3F4F6"/>
          </a:solidFill>
          <a:ln/>
        </p:spPr>
      </p:sp>
      <p:sp>
        <p:nvSpPr>
          <p:cNvPr id="59" name="Text 56"/>
          <p:cNvSpPr txBox="1"/>
          <p:nvPr/>
        </p:nvSpPr>
        <p:spPr>
          <a:xfrm>
            <a:off x="809244" y="4205326"/>
            <a:ext cx="762610"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Vetiver Root Oil</a:t>
            </a:r>
            <a:endParaRPr lang="en-US" sz="800" dirty="0"/>
          </a:p>
        </p:txBody>
      </p:sp>
      <p:sp>
        <p:nvSpPr>
          <p:cNvPr id="60" name="Text 57"/>
          <p:cNvSpPr txBox="1"/>
          <p:nvPr/>
        </p:nvSpPr>
        <p:spPr>
          <a:xfrm>
            <a:off x="809244" y="4490618"/>
            <a:ext cx="476402" cy="105156"/>
          </a:xfrm>
          <a:prstGeom prst="rect">
            <a:avLst/>
          </a:prstGeom>
          <a:noFill/>
          <a:ln/>
        </p:spPr>
        <p:txBody>
          <a:bodyPr wrap="square" lIns="0" tIns="0" rIns="0" bIns="0" rtlCol="0" anchor="ctr"/>
          <a:lstStyle/>
          <a:p>
            <a:pPr algn="l" indent="0" marL="0">
              <a:buNone/>
            </a:pPr>
            <a:r>
              <a:rPr lang="en-US" sz="800" b="1" dirty="0">
                <a:solidFill>
                  <a:srgbClr val="D97706"/>
                </a:solidFill>
                <a:latin typeface="Noto Sans JP" pitchFamily="34" charset="0"/>
                <a:ea typeface="Noto Sans JP" pitchFamily="34" charset="-122"/>
                <a:cs typeface="Noto Sans JP" pitchFamily="34" charset="-120"/>
              </a:rPr>
              <a:t>INCI NAME</a:t>
            </a:r>
            <a:endParaRPr lang="en-US" sz="800" dirty="0"/>
          </a:p>
        </p:txBody>
      </p:sp>
      <p:sp>
        <p:nvSpPr>
          <p:cNvPr id="61" name="Text 58"/>
          <p:cNvSpPr txBox="1"/>
          <p:nvPr/>
        </p:nvSpPr>
        <p:spPr>
          <a:xfrm>
            <a:off x="809244" y="4614977"/>
            <a:ext cx="1400861"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VETIVERIA ZIZANOIDES ROOT OIL</a:t>
            </a:r>
            <a:endParaRPr lang="en-US" sz="800" dirty="0"/>
          </a:p>
        </p:txBody>
      </p:sp>
      <p:sp>
        <p:nvSpPr>
          <p:cNvPr id="62" name="Shape 59"/>
          <p:cNvSpPr/>
          <p:nvPr/>
        </p:nvSpPr>
        <p:spPr>
          <a:xfrm>
            <a:off x="809244" y="4800600"/>
            <a:ext cx="3219602" cy="381305"/>
          </a:xfrm>
          <a:prstGeom prst="roundRect">
            <a:avLst>
              <a:gd name="adj" fmla="val 35971"/>
            </a:avLst>
          </a:prstGeom>
          <a:solidFill>
            <a:srgbClr val="FFFBEB"/>
          </a:solidFill>
          <a:ln/>
        </p:spPr>
      </p:sp>
      <p:sp>
        <p:nvSpPr>
          <p:cNvPr id="63" name="Text 60"/>
          <p:cNvSpPr txBox="1"/>
          <p:nvPr/>
        </p:nvSpPr>
        <p:spPr>
          <a:xfrm>
            <a:off x="905256" y="4848149"/>
            <a:ext cx="3029407" cy="277063"/>
          </a:xfrm>
          <a:prstGeom prst="rect">
            <a:avLst/>
          </a:prstGeom>
          <a:noFill/>
          <a:ln/>
        </p:spPr>
        <p:txBody>
          <a:bodyPr wrap="square" lIns="0" tIns="0" rIns="0" bIns="0" rtlCol="0" anchor="ctr"/>
          <a:lstStyle/>
          <a:p>
            <a:pPr algn="l" indent="0" marL="0">
              <a:buNone/>
            </a:pPr>
            <a:r>
              <a:rPr lang="en-US" sz="800" dirty="0">
                <a:solidFill>
                  <a:srgbClr val="78350F"/>
                </a:solidFill>
                <a:latin typeface="Noto Sans JP" pitchFamily="34" charset="0"/>
                <a:ea typeface="Noto Sans JP" pitchFamily="34" charset="-122"/>
                <a:cs typeface="Noto Sans JP" pitchFamily="34" charset="-120"/>
              </a:rPr>
              <a:t>イネ科の根から抽出。ウッディでスモーキー、土の香りを感じさせる重厚な香気。香水の保留剤としても優秀。</a:t>
            </a:r>
            <a:endParaRPr lang="en-US" sz="800" dirty="0"/>
          </a:p>
        </p:txBody>
      </p:sp>
      <p:sp>
        <p:nvSpPr>
          <p:cNvPr id="64" name="Shape 61"/>
          <p:cNvSpPr/>
          <p:nvPr/>
        </p:nvSpPr>
        <p:spPr>
          <a:xfrm>
            <a:off x="4298594" y="3605479"/>
            <a:ext cx="3600907" cy="1723644"/>
          </a:xfrm>
          <a:prstGeom prst="roundRect">
            <a:avLst>
              <a:gd name="adj" fmla="val 2345"/>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65" name="Shape 62"/>
          <p:cNvSpPr/>
          <p:nvPr/>
        </p:nvSpPr>
        <p:spPr>
          <a:xfrm>
            <a:off x="4298594" y="3605479"/>
            <a:ext cx="38405" cy="1699870"/>
          </a:xfrm>
          <a:prstGeom prst="rect">
            <a:avLst/>
          </a:prstGeom>
          <a:solidFill>
            <a:srgbClr val="FCD34D"/>
          </a:solidFill>
          <a:ln/>
        </p:spPr>
      </p:sp>
      <p:sp>
        <p:nvSpPr>
          <p:cNvPr id="66" name="Shape 63"/>
          <p:cNvSpPr/>
          <p:nvPr/>
        </p:nvSpPr>
        <p:spPr>
          <a:xfrm>
            <a:off x="4537253" y="3748126"/>
            <a:ext cx="437998" cy="200254"/>
          </a:xfrm>
          <a:prstGeom prst="roundRect">
            <a:avLst>
              <a:gd name="adj" fmla="val 86975"/>
            </a:avLst>
          </a:prstGeom>
          <a:solidFill>
            <a:srgbClr val="F3F4F6"/>
          </a:solidFill>
          <a:ln/>
        </p:spPr>
      </p:sp>
      <p:sp>
        <p:nvSpPr>
          <p:cNvPr id="67" name="Text 64"/>
          <p:cNvSpPr txBox="1"/>
          <p:nvPr/>
        </p:nvSpPr>
        <p:spPr>
          <a:xfrm>
            <a:off x="4593946" y="3776472"/>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PH023</a:t>
            </a:r>
            <a:endParaRPr lang="en-US" sz="800" dirty="0"/>
          </a:p>
        </p:txBody>
      </p:sp>
      <p:sp>
        <p:nvSpPr>
          <p:cNvPr id="68" name="Shape 65"/>
          <p:cNvSpPr/>
          <p:nvPr/>
        </p:nvSpPr>
        <p:spPr>
          <a:xfrm>
            <a:off x="7398410" y="3748126"/>
            <a:ext cx="57607" cy="57607"/>
          </a:xfrm>
          <a:prstGeom prst="ellipse">
            <a:avLst/>
          </a:prstGeom>
          <a:solidFill>
            <a:srgbClr val="D1D5DB"/>
          </a:solidFill>
          <a:ln/>
        </p:spPr>
      </p:sp>
      <p:sp>
        <p:nvSpPr>
          <p:cNvPr id="69" name="Text 66"/>
          <p:cNvSpPr txBox="1"/>
          <p:nvPr/>
        </p:nvSpPr>
        <p:spPr>
          <a:xfrm>
            <a:off x="7493508" y="3748126"/>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70" name="Text 67"/>
          <p:cNvSpPr txBox="1"/>
          <p:nvPr/>
        </p:nvSpPr>
        <p:spPr>
          <a:xfrm>
            <a:off x="4537253" y="3991356"/>
            <a:ext cx="1869948"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erif JP" pitchFamily="34" charset="0"/>
                <a:ea typeface="Noto Serif JP" pitchFamily="34" charset="-122"/>
                <a:cs typeface="Noto Serif JP" pitchFamily="34" charset="-120"/>
              </a:rPr>
              <a:t>茴油（スターアニス/八角）</a:t>
            </a:r>
            <a:endParaRPr lang="en-US" sz="1100" dirty="0"/>
          </a:p>
        </p:txBody>
      </p:sp>
      <p:sp>
        <p:nvSpPr>
          <p:cNvPr id="71" name="Shape 68"/>
          <p:cNvSpPr/>
          <p:nvPr/>
        </p:nvSpPr>
        <p:spPr>
          <a:xfrm>
            <a:off x="4442155" y="4405579"/>
            <a:ext cx="3314700" cy="9144"/>
          </a:xfrm>
          <a:prstGeom prst="rect">
            <a:avLst/>
          </a:prstGeom>
          <a:solidFill>
            <a:srgbClr val="F3F4F6"/>
          </a:solidFill>
          <a:ln/>
        </p:spPr>
      </p:sp>
      <p:sp>
        <p:nvSpPr>
          <p:cNvPr id="72" name="Text 69"/>
          <p:cNvSpPr txBox="1"/>
          <p:nvPr/>
        </p:nvSpPr>
        <p:spPr>
          <a:xfrm>
            <a:off x="4537253" y="4205326"/>
            <a:ext cx="667512"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Star Anise Oil</a:t>
            </a:r>
            <a:endParaRPr lang="en-US" sz="800" dirty="0"/>
          </a:p>
        </p:txBody>
      </p:sp>
      <p:sp>
        <p:nvSpPr>
          <p:cNvPr id="73" name="Text 70"/>
          <p:cNvSpPr txBox="1"/>
          <p:nvPr/>
        </p:nvSpPr>
        <p:spPr>
          <a:xfrm>
            <a:off x="4537253" y="4490618"/>
            <a:ext cx="476402" cy="105156"/>
          </a:xfrm>
          <a:prstGeom prst="rect">
            <a:avLst/>
          </a:prstGeom>
          <a:noFill/>
          <a:ln/>
        </p:spPr>
        <p:txBody>
          <a:bodyPr wrap="square" lIns="0" tIns="0" rIns="0" bIns="0" rtlCol="0" anchor="ctr"/>
          <a:lstStyle/>
          <a:p>
            <a:pPr algn="l" indent="0" marL="0">
              <a:buNone/>
            </a:pPr>
            <a:r>
              <a:rPr lang="en-US" sz="800" b="1" dirty="0">
                <a:solidFill>
                  <a:srgbClr val="D97706"/>
                </a:solidFill>
                <a:latin typeface="Noto Sans JP" pitchFamily="34" charset="0"/>
                <a:ea typeface="Noto Sans JP" pitchFamily="34" charset="-122"/>
                <a:cs typeface="Noto Sans JP" pitchFamily="34" charset="-120"/>
              </a:rPr>
              <a:t>INCI NAME</a:t>
            </a:r>
            <a:endParaRPr lang="en-US" sz="800" dirty="0"/>
          </a:p>
        </p:txBody>
      </p:sp>
      <p:sp>
        <p:nvSpPr>
          <p:cNvPr id="74" name="Text 71"/>
          <p:cNvSpPr txBox="1"/>
          <p:nvPr/>
        </p:nvSpPr>
        <p:spPr>
          <a:xfrm>
            <a:off x="4537253" y="4614977"/>
            <a:ext cx="1705356"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ILLICIUM VERUM (ANISE) FRUIT/SEED OIL</a:t>
            </a:r>
            <a:endParaRPr lang="en-US" sz="800" dirty="0"/>
          </a:p>
        </p:txBody>
      </p:sp>
      <p:sp>
        <p:nvSpPr>
          <p:cNvPr id="75" name="Shape 72"/>
          <p:cNvSpPr/>
          <p:nvPr/>
        </p:nvSpPr>
        <p:spPr>
          <a:xfrm>
            <a:off x="4537253" y="4800600"/>
            <a:ext cx="3219602" cy="381305"/>
          </a:xfrm>
          <a:prstGeom prst="roundRect">
            <a:avLst>
              <a:gd name="adj" fmla="val 35971"/>
            </a:avLst>
          </a:prstGeom>
          <a:solidFill>
            <a:srgbClr val="FFFBEB"/>
          </a:solidFill>
          <a:ln/>
        </p:spPr>
      </p:sp>
      <p:sp>
        <p:nvSpPr>
          <p:cNvPr id="76" name="Text 73"/>
          <p:cNvSpPr txBox="1"/>
          <p:nvPr/>
        </p:nvSpPr>
        <p:spPr>
          <a:xfrm>
            <a:off x="4632350" y="4848149"/>
            <a:ext cx="3029407" cy="277063"/>
          </a:xfrm>
          <a:prstGeom prst="rect">
            <a:avLst/>
          </a:prstGeom>
          <a:noFill/>
          <a:ln/>
        </p:spPr>
        <p:txBody>
          <a:bodyPr wrap="square" lIns="0" tIns="0" rIns="0" bIns="0" rtlCol="0" anchor="ctr"/>
          <a:lstStyle/>
          <a:p>
            <a:pPr algn="l" indent="0" marL="0">
              <a:buNone/>
            </a:pPr>
            <a:r>
              <a:rPr lang="en-US" sz="800" dirty="0">
                <a:solidFill>
                  <a:srgbClr val="78350F"/>
                </a:solidFill>
                <a:latin typeface="Noto Sans JP" pitchFamily="34" charset="0"/>
                <a:ea typeface="Noto Sans JP" pitchFamily="34" charset="-122"/>
                <a:cs typeface="Noto Sans JP" pitchFamily="34" charset="-120"/>
              </a:rPr>
              <a:t>マツブサ科シキミ属の星形果実精油。アニス特有のスパイシーで甘い香りが特徴。食品香料や生薬として広く利用。</a:t>
            </a:r>
            <a:endParaRPr lang="en-US" sz="800" dirty="0"/>
          </a:p>
        </p:txBody>
      </p:sp>
      <p:sp>
        <p:nvSpPr>
          <p:cNvPr id="77" name="Shape 74"/>
          <p:cNvSpPr/>
          <p:nvPr/>
        </p:nvSpPr>
        <p:spPr>
          <a:xfrm>
            <a:off x="8026603" y="3605479"/>
            <a:ext cx="3600907" cy="1723644"/>
          </a:xfrm>
          <a:prstGeom prst="roundRect">
            <a:avLst>
              <a:gd name="adj" fmla="val 2345"/>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78" name="Shape 75"/>
          <p:cNvSpPr/>
          <p:nvPr/>
        </p:nvSpPr>
        <p:spPr>
          <a:xfrm>
            <a:off x="8026603" y="3605479"/>
            <a:ext cx="38405" cy="1699870"/>
          </a:xfrm>
          <a:prstGeom prst="rect">
            <a:avLst/>
          </a:prstGeom>
          <a:solidFill>
            <a:srgbClr val="FCD34D"/>
          </a:solidFill>
          <a:ln/>
        </p:spPr>
      </p:sp>
      <p:sp>
        <p:nvSpPr>
          <p:cNvPr id="79" name="Shape 76"/>
          <p:cNvSpPr/>
          <p:nvPr/>
        </p:nvSpPr>
        <p:spPr>
          <a:xfrm>
            <a:off x="8264347" y="3748126"/>
            <a:ext cx="437998" cy="200254"/>
          </a:xfrm>
          <a:prstGeom prst="roundRect">
            <a:avLst>
              <a:gd name="adj" fmla="val 86975"/>
            </a:avLst>
          </a:prstGeom>
          <a:solidFill>
            <a:srgbClr val="F3F4F6"/>
          </a:solidFill>
          <a:ln/>
        </p:spPr>
      </p:sp>
      <p:sp>
        <p:nvSpPr>
          <p:cNvPr id="80" name="Text 77"/>
          <p:cNvSpPr txBox="1"/>
          <p:nvPr/>
        </p:nvSpPr>
        <p:spPr>
          <a:xfrm>
            <a:off x="8321954" y="3776472"/>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PH024</a:t>
            </a:r>
            <a:endParaRPr lang="en-US" sz="800" dirty="0"/>
          </a:p>
        </p:txBody>
      </p:sp>
      <p:sp>
        <p:nvSpPr>
          <p:cNvPr id="81" name="Shape 78"/>
          <p:cNvSpPr/>
          <p:nvPr/>
        </p:nvSpPr>
        <p:spPr>
          <a:xfrm>
            <a:off x="11125505" y="3748126"/>
            <a:ext cx="57607" cy="57607"/>
          </a:xfrm>
          <a:prstGeom prst="ellipse">
            <a:avLst/>
          </a:prstGeom>
          <a:solidFill>
            <a:srgbClr val="D1D5DB"/>
          </a:solidFill>
          <a:ln/>
        </p:spPr>
      </p:sp>
      <p:sp>
        <p:nvSpPr>
          <p:cNvPr id="82" name="Text 79"/>
          <p:cNvSpPr txBox="1"/>
          <p:nvPr/>
        </p:nvSpPr>
        <p:spPr>
          <a:xfrm>
            <a:off x="11220602" y="3748126"/>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83" name="Text 80"/>
          <p:cNvSpPr txBox="1"/>
          <p:nvPr/>
        </p:nvSpPr>
        <p:spPr>
          <a:xfrm>
            <a:off x="8264347" y="3991356"/>
            <a:ext cx="1745590"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erif JP" pitchFamily="34" charset="0"/>
                <a:ea typeface="Noto Serif JP" pitchFamily="34" charset="-122"/>
                <a:cs typeface="Noto Serif JP" pitchFamily="34" charset="-120"/>
              </a:rPr>
              <a:t>桂油（カシア/シナモン）</a:t>
            </a:r>
            <a:endParaRPr lang="en-US" sz="1100" dirty="0"/>
          </a:p>
        </p:txBody>
      </p:sp>
      <p:sp>
        <p:nvSpPr>
          <p:cNvPr id="84" name="Shape 81"/>
          <p:cNvSpPr/>
          <p:nvPr/>
        </p:nvSpPr>
        <p:spPr>
          <a:xfrm>
            <a:off x="8169250" y="4405579"/>
            <a:ext cx="3314700" cy="9144"/>
          </a:xfrm>
          <a:prstGeom prst="rect">
            <a:avLst/>
          </a:prstGeom>
          <a:solidFill>
            <a:srgbClr val="F3F4F6"/>
          </a:solidFill>
          <a:ln/>
        </p:spPr>
      </p:sp>
      <p:sp>
        <p:nvSpPr>
          <p:cNvPr id="85" name="Text 82"/>
          <p:cNvSpPr txBox="1"/>
          <p:nvPr/>
        </p:nvSpPr>
        <p:spPr>
          <a:xfrm>
            <a:off x="8264347" y="4205326"/>
            <a:ext cx="505663"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Cassia Oil</a:t>
            </a:r>
            <a:endParaRPr lang="en-US" sz="800" dirty="0"/>
          </a:p>
        </p:txBody>
      </p:sp>
      <p:sp>
        <p:nvSpPr>
          <p:cNvPr id="86" name="Text 83"/>
          <p:cNvSpPr txBox="1"/>
          <p:nvPr/>
        </p:nvSpPr>
        <p:spPr>
          <a:xfrm>
            <a:off x="8264347" y="4490618"/>
            <a:ext cx="476402" cy="105156"/>
          </a:xfrm>
          <a:prstGeom prst="rect">
            <a:avLst/>
          </a:prstGeom>
          <a:noFill/>
          <a:ln/>
        </p:spPr>
        <p:txBody>
          <a:bodyPr wrap="square" lIns="0" tIns="0" rIns="0" bIns="0" rtlCol="0" anchor="ctr"/>
          <a:lstStyle/>
          <a:p>
            <a:pPr algn="l" indent="0" marL="0">
              <a:buNone/>
            </a:pPr>
            <a:r>
              <a:rPr lang="en-US" sz="800" b="1" dirty="0">
                <a:solidFill>
                  <a:srgbClr val="D97706"/>
                </a:solidFill>
                <a:latin typeface="Noto Sans JP" pitchFamily="34" charset="0"/>
                <a:ea typeface="Noto Sans JP" pitchFamily="34" charset="-122"/>
                <a:cs typeface="Noto Sans JP" pitchFamily="34" charset="-120"/>
              </a:rPr>
              <a:t>INCI NAME</a:t>
            </a:r>
            <a:endParaRPr lang="en-US" sz="800" dirty="0"/>
          </a:p>
        </p:txBody>
      </p:sp>
      <p:sp>
        <p:nvSpPr>
          <p:cNvPr id="87" name="Text 84"/>
          <p:cNvSpPr txBox="1"/>
          <p:nvPr/>
        </p:nvSpPr>
        <p:spPr>
          <a:xfrm>
            <a:off x="8264347" y="4614977"/>
            <a:ext cx="1343254"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CINNAMOMUM CASSIA LEAF OIL</a:t>
            </a:r>
            <a:endParaRPr lang="en-US" sz="800" dirty="0"/>
          </a:p>
        </p:txBody>
      </p:sp>
      <p:sp>
        <p:nvSpPr>
          <p:cNvPr id="88" name="Shape 85"/>
          <p:cNvSpPr/>
          <p:nvPr/>
        </p:nvSpPr>
        <p:spPr>
          <a:xfrm>
            <a:off x="8264347" y="4800600"/>
            <a:ext cx="3219602" cy="381305"/>
          </a:xfrm>
          <a:prstGeom prst="roundRect">
            <a:avLst>
              <a:gd name="adj" fmla="val 35971"/>
            </a:avLst>
          </a:prstGeom>
          <a:solidFill>
            <a:srgbClr val="FFFBEB"/>
          </a:solidFill>
          <a:ln/>
        </p:spPr>
      </p:sp>
      <p:sp>
        <p:nvSpPr>
          <p:cNvPr id="89" name="Text 86"/>
          <p:cNvSpPr txBox="1"/>
          <p:nvPr/>
        </p:nvSpPr>
        <p:spPr>
          <a:xfrm>
            <a:off x="8359445" y="4848149"/>
            <a:ext cx="2934310" cy="277063"/>
          </a:xfrm>
          <a:prstGeom prst="rect">
            <a:avLst/>
          </a:prstGeom>
          <a:noFill/>
          <a:ln/>
        </p:spPr>
        <p:txBody>
          <a:bodyPr wrap="square" lIns="0" tIns="0" rIns="0" bIns="0" rtlCol="0" anchor="ctr"/>
          <a:lstStyle/>
          <a:p>
            <a:pPr algn="l" indent="0" marL="0">
              <a:buNone/>
            </a:pPr>
            <a:r>
              <a:rPr lang="en-US" sz="800" dirty="0">
                <a:solidFill>
                  <a:srgbClr val="78350F"/>
                </a:solidFill>
                <a:latin typeface="Noto Sans JP" pitchFamily="34" charset="0"/>
                <a:ea typeface="Noto Sans JP" pitchFamily="34" charset="-122"/>
                <a:cs typeface="Noto Sans JP" pitchFamily="34" charset="-120"/>
              </a:rPr>
              <a:t>クスノキ科ニッケイ属の精油。甘く辛いスパイシーな香気。食品香料、伝統医学、防虫剤など多用途に活用される。</a:t>
            </a:r>
            <a:endParaRPr lang="en-US" sz="800" dirty="0"/>
          </a:p>
        </p:txBody>
      </p:sp>
      <p:sp>
        <p:nvSpPr>
          <p:cNvPr id="90" name="Shape 87"/>
          <p:cNvSpPr/>
          <p:nvPr/>
        </p:nvSpPr>
        <p:spPr>
          <a:xfrm>
            <a:off x="571500" y="5458054"/>
            <a:ext cx="3600907" cy="1723644"/>
          </a:xfrm>
          <a:prstGeom prst="roundRect">
            <a:avLst>
              <a:gd name="adj" fmla="val 2345"/>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91" name="Shape 88"/>
          <p:cNvSpPr/>
          <p:nvPr/>
        </p:nvSpPr>
        <p:spPr>
          <a:xfrm>
            <a:off x="571500" y="5458054"/>
            <a:ext cx="38405" cy="1699870"/>
          </a:xfrm>
          <a:prstGeom prst="rect">
            <a:avLst/>
          </a:prstGeom>
          <a:solidFill>
            <a:srgbClr val="FCD34D"/>
          </a:solidFill>
          <a:ln/>
        </p:spPr>
      </p:sp>
      <p:sp>
        <p:nvSpPr>
          <p:cNvPr id="92" name="Shape 89"/>
          <p:cNvSpPr/>
          <p:nvPr/>
        </p:nvSpPr>
        <p:spPr>
          <a:xfrm>
            <a:off x="809244" y="5600700"/>
            <a:ext cx="437998" cy="200254"/>
          </a:xfrm>
          <a:prstGeom prst="roundRect">
            <a:avLst>
              <a:gd name="adj" fmla="val 86975"/>
            </a:avLst>
          </a:prstGeom>
          <a:solidFill>
            <a:srgbClr val="F3F4F6"/>
          </a:solidFill>
          <a:ln/>
        </p:spPr>
      </p:sp>
      <p:sp>
        <p:nvSpPr>
          <p:cNvPr id="93" name="Text 90"/>
          <p:cNvSpPr txBox="1"/>
          <p:nvPr/>
        </p:nvSpPr>
        <p:spPr>
          <a:xfrm>
            <a:off x="866851" y="5629046"/>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PH025</a:t>
            </a:r>
            <a:endParaRPr lang="en-US" sz="800" dirty="0"/>
          </a:p>
        </p:txBody>
      </p:sp>
      <p:sp>
        <p:nvSpPr>
          <p:cNvPr id="94" name="Shape 91"/>
          <p:cNvSpPr/>
          <p:nvPr/>
        </p:nvSpPr>
        <p:spPr>
          <a:xfrm>
            <a:off x="3670402" y="5600700"/>
            <a:ext cx="57607" cy="57607"/>
          </a:xfrm>
          <a:prstGeom prst="ellipse">
            <a:avLst/>
          </a:prstGeom>
          <a:solidFill>
            <a:srgbClr val="D1D5DB"/>
          </a:solidFill>
          <a:ln/>
        </p:spPr>
      </p:sp>
      <p:sp>
        <p:nvSpPr>
          <p:cNvPr id="95" name="Text 92"/>
          <p:cNvSpPr txBox="1"/>
          <p:nvPr/>
        </p:nvSpPr>
        <p:spPr>
          <a:xfrm>
            <a:off x="3766414" y="5600700"/>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96" name="Text 93"/>
          <p:cNvSpPr txBox="1"/>
          <p:nvPr/>
        </p:nvSpPr>
        <p:spPr>
          <a:xfrm>
            <a:off x="809244" y="5843930"/>
            <a:ext cx="1955902"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erif JP" pitchFamily="34" charset="0"/>
                <a:ea typeface="Noto Serif JP" pitchFamily="34" charset="-122"/>
                <a:cs typeface="Noto Serif JP" pitchFamily="34" charset="-120"/>
              </a:rPr>
              <a:t>山苍子油（リツェアクベバ）</a:t>
            </a:r>
            <a:endParaRPr lang="en-US" sz="1100" dirty="0"/>
          </a:p>
        </p:txBody>
      </p:sp>
      <p:sp>
        <p:nvSpPr>
          <p:cNvPr id="97" name="Shape 94"/>
          <p:cNvSpPr/>
          <p:nvPr/>
        </p:nvSpPr>
        <p:spPr>
          <a:xfrm>
            <a:off x="714146" y="6258154"/>
            <a:ext cx="3314700" cy="9144"/>
          </a:xfrm>
          <a:prstGeom prst="rect">
            <a:avLst/>
          </a:prstGeom>
          <a:solidFill>
            <a:srgbClr val="F3F4F6"/>
          </a:solidFill>
          <a:ln/>
        </p:spPr>
      </p:sp>
      <p:sp>
        <p:nvSpPr>
          <p:cNvPr id="98" name="Text 95"/>
          <p:cNvSpPr txBox="1"/>
          <p:nvPr/>
        </p:nvSpPr>
        <p:spPr>
          <a:xfrm>
            <a:off x="809244" y="6057900"/>
            <a:ext cx="848563"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Litsea Cubeba Oil</a:t>
            </a:r>
            <a:endParaRPr lang="en-US" sz="800" dirty="0"/>
          </a:p>
        </p:txBody>
      </p:sp>
      <p:sp>
        <p:nvSpPr>
          <p:cNvPr id="99" name="Text 96"/>
          <p:cNvSpPr txBox="1"/>
          <p:nvPr/>
        </p:nvSpPr>
        <p:spPr>
          <a:xfrm>
            <a:off x="809244" y="6344107"/>
            <a:ext cx="476402" cy="105156"/>
          </a:xfrm>
          <a:prstGeom prst="rect">
            <a:avLst/>
          </a:prstGeom>
          <a:noFill/>
          <a:ln/>
        </p:spPr>
        <p:txBody>
          <a:bodyPr wrap="square" lIns="0" tIns="0" rIns="0" bIns="0" rtlCol="0" anchor="ctr"/>
          <a:lstStyle/>
          <a:p>
            <a:pPr algn="l" indent="0" marL="0">
              <a:buNone/>
            </a:pPr>
            <a:r>
              <a:rPr lang="en-US" sz="800" b="1" dirty="0">
                <a:solidFill>
                  <a:srgbClr val="D97706"/>
                </a:solidFill>
                <a:latin typeface="Noto Sans JP" pitchFamily="34" charset="0"/>
                <a:ea typeface="Noto Sans JP" pitchFamily="34" charset="-122"/>
                <a:cs typeface="Noto Sans JP" pitchFamily="34" charset="-120"/>
              </a:rPr>
              <a:t>INCI NAME</a:t>
            </a:r>
            <a:endParaRPr lang="en-US" sz="800" dirty="0"/>
          </a:p>
        </p:txBody>
      </p:sp>
      <p:sp>
        <p:nvSpPr>
          <p:cNvPr id="100" name="Text 97"/>
          <p:cNvSpPr txBox="1"/>
          <p:nvPr/>
        </p:nvSpPr>
        <p:spPr>
          <a:xfrm>
            <a:off x="809244" y="6467551"/>
            <a:ext cx="1114654"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LITSEA CUBEBA FRUIT OIL</a:t>
            </a:r>
            <a:endParaRPr lang="en-US" sz="800" dirty="0"/>
          </a:p>
        </p:txBody>
      </p:sp>
      <p:sp>
        <p:nvSpPr>
          <p:cNvPr id="101" name="Shape 98"/>
          <p:cNvSpPr/>
          <p:nvPr/>
        </p:nvSpPr>
        <p:spPr>
          <a:xfrm>
            <a:off x="809244" y="6653174"/>
            <a:ext cx="3219602" cy="381305"/>
          </a:xfrm>
          <a:prstGeom prst="roundRect">
            <a:avLst>
              <a:gd name="adj" fmla="val 35971"/>
            </a:avLst>
          </a:prstGeom>
          <a:solidFill>
            <a:srgbClr val="FFFBEB"/>
          </a:solidFill>
          <a:ln/>
        </p:spPr>
      </p:sp>
      <p:sp>
        <p:nvSpPr>
          <p:cNvPr id="102" name="Text 99"/>
          <p:cNvSpPr txBox="1"/>
          <p:nvPr/>
        </p:nvSpPr>
        <p:spPr>
          <a:xfrm>
            <a:off x="905256" y="6700723"/>
            <a:ext cx="3029407" cy="277063"/>
          </a:xfrm>
          <a:prstGeom prst="rect">
            <a:avLst/>
          </a:prstGeom>
          <a:noFill/>
          <a:ln/>
        </p:spPr>
        <p:txBody>
          <a:bodyPr wrap="square" lIns="0" tIns="0" rIns="0" bIns="0" rtlCol="0" anchor="ctr"/>
          <a:lstStyle/>
          <a:p>
            <a:pPr algn="l" indent="0" marL="0">
              <a:buNone/>
            </a:pPr>
            <a:r>
              <a:rPr lang="en-US" sz="800" dirty="0">
                <a:solidFill>
                  <a:srgbClr val="78350F"/>
                </a:solidFill>
                <a:latin typeface="Noto Sans JP" pitchFamily="34" charset="0"/>
                <a:ea typeface="Noto Sans JP" pitchFamily="34" charset="-122"/>
                <a:cs typeface="Noto Sans JP" pitchFamily="34" charset="-120"/>
              </a:rPr>
              <a:t>クスノキ科の果実精油。レモングラスに似た強力なシトラス・ハーバル調の香気。「アオモジ」とも呼ばれる。</a:t>
            </a:r>
            <a:endParaRPr lang="en-US" sz="800" dirty="0"/>
          </a:p>
        </p:txBody>
      </p:sp>
      <p:sp>
        <p:nvSpPr>
          <p:cNvPr id="103" name="Shape 100"/>
          <p:cNvSpPr/>
          <p:nvPr/>
        </p:nvSpPr>
        <p:spPr>
          <a:xfrm>
            <a:off x="4298594" y="5458054"/>
            <a:ext cx="3600907" cy="1723644"/>
          </a:xfrm>
          <a:prstGeom prst="roundRect">
            <a:avLst>
              <a:gd name="adj" fmla="val 2345"/>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04" name="Shape 101"/>
          <p:cNvSpPr/>
          <p:nvPr/>
        </p:nvSpPr>
        <p:spPr>
          <a:xfrm>
            <a:off x="4298594" y="5458054"/>
            <a:ext cx="38405" cy="1699870"/>
          </a:xfrm>
          <a:prstGeom prst="rect">
            <a:avLst/>
          </a:prstGeom>
          <a:solidFill>
            <a:srgbClr val="FCD34D"/>
          </a:solidFill>
          <a:ln/>
        </p:spPr>
      </p:sp>
      <p:sp>
        <p:nvSpPr>
          <p:cNvPr id="105" name="Shape 102"/>
          <p:cNvSpPr/>
          <p:nvPr/>
        </p:nvSpPr>
        <p:spPr>
          <a:xfrm>
            <a:off x="4537253" y="5600700"/>
            <a:ext cx="437998" cy="200254"/>
          </a:xfrm>
          <a:prstGeom prst="roundRect">
            <a:avLst>
              <a:gd name="adj" fmla="val 86975"/>
            </a:avLst>
          </a:prstGeom>
          <a:solidFill>
            <a:srgbClr val="F3F4F6"/>
          </a:solidFill>
          <a:ln/>
        </p:spPr>
      </p:sp>
      <p:sp>
        <p:nvSpPr>
          <p:cNvPr id="106" name="Text 103"/>
          <p:cNvSpPr txBox="1"/>
          <p:nvPr/>
        </p:nvSpPr>
        <p:spPr>
          <a:xfrm>
            <a:off x="4593946" y="5629046"/>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PH026</a:t>
            </a:r>
            <a:endParaRPr lang="en-US" sz="800" dirty="0"/>
          </a:p>
        </p:txBody>
      </p:sp>
      <p:sp>
        <p:nvSpPr>
          <p:cNvPr id="107" name="Shape 104"/>
          <p:cNvSpPr/>
          <p:nvPr/>
        </p:nvSpPr>
        <p:spPr>
          <a:xfrm>
            <a:off x="7398410" y="5600700"/>
            <a:ext cx="57607" cy="57607"/>
          </a:xfrm>
          <a:prstGeom prst="ellipse">
            <a:avLst/>
          </a:prstGeom>
          <a:solidFill>
            <a:srgbClr val="D1D5DB"/>
          </a:solidFill>
          <a:ln/>
        </p:spPr>
      </p:sp>
      <p:sp>
        <p:nvSpPr>
          <p:cNvPr id="108" name="Text 105"/>
          <p:cNvSpPr txBox="1"/>
          <p:nvPr/>
        </p:nvSpPr>
        <p:spPr>
          <a:xfrm>
            <a:off x="7493508" y="5600700"/>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109" name="Text 106"/>
          <p:cNvSpPr txBox="1"/>
          <p:nvPr/>
        </p:nvSpPr>
        <p:spPr>
          <a:xfrm>
            <a:off x="4537253" y="5843930"/>
            <a:ext cx="1678838"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erif JP" pitchFamily="34" charset="0"/>
                <a:ea typeface="Noto Serif JP" pitchFamily="34" charset="-122"/>
                <a:cs typeface="Noto Serif JP" pitchFamily="34" charset="-120"/>
              </a:rPr>
              <a:t>柏木油（シダーウッド）</a:t>
            </a:r>
            <a:endParaRPr lang="en-US" sz="1100" dirty="0"/>
          </a:p>
        </p:txBody>
      </p:sp>
      <p:sp>
        <p:nvSpPr>
          <p:cNvPr id="110" name="Shape 107"/>
          <p:cNvSpPr/>
          <p:nvPr/>
        </p:nvSpPr>
        <p:spPr>
          <a:xfrm>
            <a:off x="4442155" y="6258154"/>
            <a:ext cx="3314700" cy="9144"/>
          </a:xfrm>
          <a:prstGeom prst="rect">
            <a:avLst/>
          </a:prstGeom>
          <a:solidFill>
            <a:srgbClr val="F3F4F6"/>
          </a:solidFill>
          <a:ln/>
        </p:spPr>
      </p:sp>
      <p:sp>
        <p:nvSpPr>
          <p:cNvPr id="111" name="Text 108"/>
          <p:cNvSpPr txBox="1"/>
          <p:nvPr/>
        </p:nvSpPr>
        <p:spPr>
          <a:xfrm>
            <a:off x="4537253" y="6057900"/>
            <a:ext cx="1181405"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Cedarwood Oil (Chinese)</a:t>
            </a:r>
            <a:endParaRPr lang="en-US" sz="800" dirty="0"/>
          </a:p>
        </p:txBody>
      </p:sp>
      <p:sp>
        <p:nvSpPr>
          <p:cNvPr id="112" name="Text 109"/>
          <p:cNvSpPr txBox="1"/>
          <p:nvPr/>
        </p:nvSpPr>
        <p:spPr>
          <a:xfrm>
            <a:off x="4537253" y="6344107"/>
            <a:ext cx="476402" cy="105156"/>
          </a:xfrm>
          <a:prstGeom prst="rect">
            <a:avLst/>
          </a:prstGeom>
          <a:noFill/>
          <a:ln/>
        </p:spPr>
        <p:txBody>
          <a:bodyPr wrap="square" lIns="0" tIns="0" rIns="0" bIns="0" rtlCol="0" anchor="ctr"/>
          <a:lstStyle/>
          <a:p>
            <a:pPr algn="l" indent="0" marL="0">
              <a:buNone/>
            </a:pPr>
            <a:r>
              <a:rPr lang="en-US" sz="800" b="1" dirty="0">
                <a:solidFill>
                  <a:srgbClr val="D97706"/>
                </a:solidFill>
                <a:latin typeface="Noto Sans JP" pitchFamily="34" charset="0"/>
                <a:ea typeface="Noto Sans JP" pitchFamily="34" charset="-122"/>
                <a:cs typeface="Noto Sans JP" pitchFamily="34" charset="-120"/>
              </a:rPr>
              <a:t>INCI NAME</a:t>
            </a:r>
            <a:endParaRPr lang="en-US" sz="800" dirty="0"/>
          </a:p>
        </p:txBody>
      </p:sp>
      <p:sp>
        <p:nvSpPr>
          <p:cNvPr id="113" name="Text 110"/>
          <p:cNvSpPr txBox="1"/>
          <p:nvPr/>
        </p:nvSpPr>
        <p:spPr>
          <a:xfrm>
            <a:off x="4537253" y="6467551"/>
            <a:ext cx="1429207"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CUPRESSUS FUNEBRIS WOOD OIL</a:t>
            </a:r>
            <a:endParaRPr lang="en-US" sz="800" dirty="0"/>
          </a:p>
        </p:txBody>
      </p:sp>
      <p:sp>
        <p:nvSpPr>
          <p:cNvPr id="114" name="Shape 111"/>
          <p:cNvSpPr/>
          <p:nvPr/>
        </p:nvSpPr>
        <p:spPr>
          <a:xfrm>
            <a:off x="4537253" y="6653174"/>
            <a:ext cx="3219602" cy="381305"/>
          </a:xfrm>
          <a:prstGeom prst="roundRect">
            <a:avLst>
              <a:gd name="adj" fmla="val 35971"/>
            </a:avLst>
          </a:prstGeom>
          <a:solidFill>
            <a:srgbClr val="FFFBEB"/>
          </a:solidFill>
          <a:ln/>
        </p:spPr>
      </p:sp>
      <p:sp>
        <p:nvSpPr>
          <p:cNvPr id="115" name="Text 112"/>
          <p:cNvSpPr txBox="1"/>
          <p:nvPr/>
        </p:nvSpPr>
        <p:spPr>
          <a:xfrm>
            <a:off x="4632350" y="6700723"/>
            <a:ext cx="3029407" cy="277063"/>
          </a:xfrm>
          <a:prstGeom prst="rect">
            <a:avLst/>
          </a:prstGeom>
          <a:noFill/>
          <a:ln/>
        </p:spPr>
        <p:txBody>
          <a:bodyPr wrap="square" lIns="0" tIns="0" rIns="0" bIns="0" rtlCol="0" anchor="ctr"/>
          <a:lstStyle/>
          <a:p>
            <a:pPr algn="l" indent="0" marL="0">
              <a:buNone/>
            </a:pPr>
            <a:r>
              <a:rPr lang="en-US" sz="800" dirty="0">
                <a:solidFill>
                  <a:srgbClr val="78350F"/>
                </a:solidFill>
                <a:latin typeface="Noto Sans JP" pitchFamily="34" charset="0"/>
                <a:ea typeface="Noto Sans JP" pitchFamily="34" charset="-122"/>
                <a:cs typeface="Noto Sans JP" pitchFamily="34" charset="-120"/>
              </a:rPr>
              <a:t>マツ科針葉樹の木部精油。ヒノキに似たウッディでドライな香気。シャープで清潔感のある香りが特徴。</a:t>
            </a:r>
            <a:endParaRPr lang="en-US" sz="800" dirty="0"/>
          </a:p>
        </p:txBody>
      </p:sp>
      <p:sp>
        <p:nvSpPr>
          <p:cNvPr id="116" name="Shape 113"/>
          <p:cNvSpPr/>
          <p:nvPr/>
        </p:nvSpPr>
        <p:spPr>
          <a:xfrm>
            <a:off x="8026603" y="5458054"/>
            <a:ext cx="3600907" cy="1723644"/>
          </a:xfrm>
          <a:prstGeom prst="roundRect">
            <a:avLst>
              <a:gd name="adj" fmla="val 2345"/>
            </a:avLst>
          </a:prstGeom>
          <a:solidFill>
            <a:srgbClr val="FFFFFF"/>
          </a:solidFill>
          <a:ln w="12700">
            <a:solidFill>
              <a:srgbClr val="E5E7EB"/>
            </a:solidFill>
            <a:prstDash val="solid"/>
          </a:ln>
          <a:effectLst>
            <a:outerShdw sx="100000" sy="100000" kx="0" ky="0" algn="bl" rotWithShape="0" blurRad="38100" dist="25400" dir="5400000">
              <a:srgbClr val="000000">
                <a:alpha val="2000"/>
              </a:srgbClr>
            </a:outerShdw>
          </a:effectLst>
        </p:spPr>
      </p:sp>
      <p:sp>
        <p:nvSpPr>
          <p:cNvPr id="117" name="Shape 114"/>
          <p:cNvSpPr/>
          <p:nvPr/>
        </p:nvSpPr>
        <p:spPr>
          <a:xfrm>
            <a:off x="8026603" y="5458054"/>
            <a:ext cx="38405" cy="1699870"/>
          </a:xfrm>
          <a:prstGeom prst="rect">
            <a:avLst/>
          </a:prstGeom>
          <a:solidFill>
            <a:srgbClr val="FCD34D"/>
          </a:solidFill>
          <a:ln/>
        </p:spPr>
      </p:sp>
      <p:sp>
        <p:nvSpPr>
          <p:cNvPr id="118" name="Shape 115"/>
          <p:cNvSpPr/>
          <p:nvPr/>
        </p:nvSpPr>
        <p:spPr>
          <a:xfrm>
            <a:off x="8264347" y="5600700"/>
            <a:ext cx="437998" cy="200254"/>
          </a:xfrm>
          <a:prstGeom prst="roundRect">
            <a:avLst>
              <a:gd name="adj" fmla="val 86975"/>
            </a:avLst>
          </a:prstGeom>
          <a:solidFill>
            <a:srgbClr val="F3F4F6"/>
          </a:solidFill>
          <a:ln/>
        </p:spPr>
      </p:sp>
      <p:sp>
        <p:nvSpPr>
          <p:cNvPr id="119" name="Text 116"/>
          <p:cNvSpPr txBox="1"/>
          <p:nvPr/>
        </p:nvSpPr>
        <p:spPr>
          <a:xfrm>
            <a:off x="8321954" y="5629046"/>
            <a:ext cx="403250" cy="124358"/>
          </a:xfrm>
          <a:prstGeom prst="rect">
            <a:avLst/>
          </a:prstGeom>
          <a:noFill/>
          <a:ln/>
        </p:spPr>
        <p:txBody>
          <a:bodyPr wrap="square" lIns="0" tIns="0" rIns="0" bIns="0" rtlCol="0" anchor="ctr"/>
          <a:lstStyle/>
          <a:p>
            <a:pPr algn="l" indent="0" marL="0">
              <a:buNone/>
            </a:pPr>
            <a:r>
              <a:rPr lang="en-US" sz="800" b="1" dirty="0">
                <a:solidFill>
                  <a:srgbClr val="6B7280"/>
                </a:solidFill>
                <a:latin typeface="Courier New" pitchFamily="34" charset="0"/>
                <a:ea typeface="Courier New" pitchFamily="34" charset="-122"/>
                <a:cs typeface="Courier New" pitchFamily="34" charset="-120"/>
              </a:rPr>
              <a:t>PH027</a:t>
            </a:r>
            <a:endParaRPr lang="en-US" sz="800" dirty="0"/>
          </a:p>
        </p:txBody>
      </p:sp>
      <p:sp>
        <p:nvSpPr>
          <p:cNvPr id="120" name="Shape 117"/>
          <p:cNvSpPr/>
          <p:nvPr/>
        </p:nvSpPr>
        <p:spPr>
          <a:xfrm>
            <a:off x="11125505" y="5600700"/>
            <a:ext cx="57607" cy="57607"/>
          </a:xfrm>
          <a:prstGeom prst="ellipse">
            <a:avLst/>
          </a:prstGeom>
          <a:solidFill>
            <a:srgbClr val="D1D5DB"/>
          </a:solidFill>
          <a:ln/>
        </p:spPr>
      </p:sp>
      <p:sp>
        <p:nvSpPr>
          <p:cNvPr id="121" name="Text 118"/>
          <p:cNvSpPr txBox="1"/>
          <p:nvPr/>
        </p:nvSpPr>
        <p:spPr>
          <a:xfrm>
            <a:off x="11220602" y="5600700"/>
            <a:ext cx="333756" cy="143561"/>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China</a:t>
            </a:r>
            <a:endParaRPr lang="en-US" sz="800" dirty="0"/>
          </a:p>
        </p:txBody>
      </p:sp>
      <p:sp>
        <p:nvSpPr>
          <p:cNvPr id="122" name="Text 119"/>
          <p:cNvSpPr txBox="1"/>
          <p:nvPr/>
        </p:nvSpPr>
        <p:spPr>
          <a:xfrm>
            <a:off x="8264347" y="5843930"/>
            <a:ext cx="1736446"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erif JP" pitchFamily="34" charset="0"/>
                <a:ea typeface="Noto Serif JP" pitchFamily="34" charset="-122"/>
                <a:cs typeface="Noto Serif JP" pitchFamily="34" charset="-120"/>
              </a:rPr>
              <a:t>沉香油（リナロエ/沈香）</a:t>
            </a:r>
            <a:endParaRPr lang="en-US" sz="1100" dirty="0"/>
          </a:p>
        </p:txBody>
      </p:sp>
      <p:sp>
        <p:nvSpPr>
          <p:cNvPr id="123" name="Shape 120"/>
          <p:cNvSpPr/>
          <p:nvPr/>
        </p:nvSpPr>
        <p:spPr>
          <a:xfrm>
            <a:off x="8169250" y="6258154"/>
            <a:ext cx="3314700" cy="9144"/>
          </a:xfrm>
          <a:prstGeom prst="rect">
            <a:avLst/>
          </a:prstGeom>
          <a:solidFill>
            <a:srgbClr val="F3F4F6"/>
          </a:solidFill>
          <a:ln/>
        </p:spPr>
      </p:sp>
      <p:sp>
        <p:nvSpPr>
          <p:cNvPr id="124" name="Text 121"/>
          <p:cNvSpPr txBox="1"/>
          <p:nvPr/>
        </p:nvSpPr>
        <p:spPr>
          <a:xfrm>
            <a:off x="8264347" y="6057900"/>
            <a:ext cx="609905" cy="143561"/>
          </a:xfrm>
          <a:prstGeom prst="rect">
            <a:avLst/>
          </a:prstGeom>
          <a:noFill/>
          <a:ln/>
        </p:spPr>
        <p:txBody>
          <a:bodyPr wrap="square" lIns="0" tIns="0" rIns="0" bIns="0" rtlCol="0" anchor="ctr"/>
          <a:lstStyle/>
          <a:p>
            <a:pPr algn="l" indent="0" marL="0">
              <a:buNone/>
            </a:pPr>
            <a:r>
              <a:rPr lang="en-US" sz="800" i="1" dirty="0">
                <a:solidFill>
                  <a:srgbClr val="6B7280"/>
                </a:solidFill>
                <a:latin typeface="Noto Sans JP" pitchFamily="34" charset="0"/>
                <a:ea typeface="Noto Sans JP" pitchFamily="34" charset="-122"/>
                <a:cs typeface="Noto Sans JP" pitchFamily="34" charset="-120"/>
              </a:rPr>
              <a:t>Lignaloe Oil</a:t>
            </a:r>
            <a:endParaRPr lang="en-US" sz="800" dirty="0"/>
          </a:p>
        </p:txBody>
      </p:sp>
      <p:sp>
        <p:nvSpPr>
          <p:cNvPr id="125" name="Text 122"/>
          <p:cNvSpPr txBox="1"/>
          <p:nvPr/>
        </p:nvSpPr>
        <p:spPr>
          <a:xfrm>
            <a:off x="8264347" y="6344107"/>
            <a:ext cx="476402" cy="105156"/>
          </a:xfrm>
          <a:prstGeom prst="rect">
            <a:avLst/>
          </a:prstGeom>
          <a:noFill/>
          <a:ln/>
        </p:spPr>
        <p:txBody>
          <a:bodyPr wrap="square" lIns="0" tIns="0" rIns="0" bIns="0" rtlCol="0" anchor="ctr"/>
          <a:lstStyle/>
          <a:p>
            <a:pPr algn="l" indent="0" marL="0">
              <a:buNone/>
            </a:pPr>
            <a:r>
              <a:rPr lang="en-US" sz="800" b="1" dirty="0">
                <a:solidFill>
                  <a:srgbClr val="D97706"/>
                </a:solidFill>
                <a:latin typeface="Noto Sans JP" pitchFamily="34" charset="0"/>
                <a:ea typeface="Noto Sans JP" pitchFamily="34" charset="-122"/>
                <a:cs typeface="Noto Sans JP" pitchFamily="34" charset="-120"/>
              </a:rPr>
              <a:t>INCI NAME</a:t>
            </a:r>
            <a:endParaRPr lang="en-US" sz="800" dirty="0"/>
          </a:p>
        </p:txBody>
      </p:sp>
      <p:sp>
        <p:nvSpPr>
          <p:cNvPr id="126" name="Text 123"/>
          <p:cNvSpPr txBox="1"/>
          <p:nvPr/>
        </p:nvSpPr>
        <p:spPr>
          <a:xfrm>
            <a:off x="8264347" y="6467551"/>
            <a:ext cx="1485900" cy="124358"/>
          </a:xfrm>
          <a:prstGeom prst="rect">
            <a:avLst/>
          </a:prstGeom>
          <a:noFill/>
          <a:ln/>
        </p:spPr>
        <p:txBody>
          <a:bodyPr wrap="square" lIns="0" tIns="0" rIns="0" bIns="0" rtlCol="0" anchor="ctr"/>
          <a:lstStyle/>
          <a:p>
            <a:pPr algn="l" indent="0" marL="0">
              <a:buNone/>
            </a:pPr>
            <a:r>
              <a:rPr lang="en-US" sz="800" dirty="0">
                <a:solidFill>
                  <a:srgbClr val="9CA3AF"/>
                </a:solidFill>
                <a:latin typeface="Noto Sans JP" pitchFamily="34" charset="0"/>
                <a:ea typeface="Noto Sans JP" pitchFamily="34" charset="-122"/>
                <a:cs typeface="Noto Sans JP" pitchFamily="34" charset="-120"/>
              </a:rPr>
              <a:t>BURSERA DELPECHIANA WOOD OIL</a:t>
            </a:r>
            <a:endParaRPr lang="en-US" sz="800" dirty="0"/>
          </a:p>
        </p:txBody>
      </p:sp>
      <p:sp>
        <p:nvSpPr>
          <p:cNvPr id="127" name="Shape 124"/>
          <p:cNvSpPr/>
          <p:nvPr/>
        </p:nvSpPr>
        <p:spPr>
          <a:xfrm>
            <a:off x="8264347" y="6653174"/>
            <a:ext cx="3219602" cy="381305"/>
          </a:xfrm>
          <a:prstGeom prst="roundRect">
            <a:avLst>
              <a:gd name="adj" fmla="val 35971"/>
            </a:avLst>
          </a:prstGeom>
          <a:solidFill>
            <a:srgbClr val="FFFBEB"/>
          </a:solidFill>
          <a:ln/>
        </p:spPr>
      </p:sp>
      <p:sp>
        <p:nvSpPr>
          <p:cNvPr id="128" name="Text 125"/>
          <p:cNvSpPr txBox="1"/>
          <p:nvPr/>
        </p:nvSpPr>
        <p:spPr>
          <a:xfrm>
            <a:off x="8359445" y="6700723"/>
            <a:ext cx="3029407" cy="277063"/>
          </a:xfrm>
          <a:prstGeom prst="rect">
            <a:avLst/>
          </a:prstGeom>
          <a:noFill/>
          <a:ln/>
        </p:spPr>
        <p:txBody>
          <a:bodyPr wrap="square" lIns="0" tIns="0" rIns="0" bIns="0" rtlCol="0" anchor="ctr"/>
          <a:lstStyle/>
          <a:p>
            <a:pPr algn="l" indent="0" marL="0">
              <a:buNone/>
            </a:pPr>
            <a:r>
              <a:rPr lang="en-US" sz="800" dirty="0">
                <a:solidFill>
                  <a:srgbClr val="78350F"/>
                </a:solidFill>
                <a:latin typeface="Noto Sans JP" pitchFamily="34" charset="0"/>
                <a:ea typeface="Noto Sans JP" pitchFamily="34" charset="-122"/>
                <a:cs typeface="Noto Sans JP" pitchFamily="34" charset="-120"/>
              </a:rPr>
              <a:t>カンラン科樹木の木部精油。甘くフローラルなウッディ調の香気。心を落ち着かせる静謐で甘美な香りが魅力。</a:t>
            </a:r>
            <a:endParaRPr lang="en-US" sz="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2191695" cy="7391095"/>
          </a:xfrm>
          <a:prstGeom prst="rect">
            <a:avLst/>
          </a:prstGeom>
          <a:solidFill>
            <a:srgbClr val="F3F4F6"/>
          </a:solidFill>
          <a:ln/>
        </p:spPr>
      </p:sp>
      <p:sp>
        <p:nvSpPr>
          <p:cNvPr id="3" name="Shape 1"/>
          <p:cNvSpPr/>
          <p:nvPr/>
        </p:nvSpPr>
        <p:spPr>
          <a:xfrm>
            <a:off x="0" y="0"/>
            <a:ext cx="12191695" cy="7391095"/>
          </a:xfrm>
          <a:prstGeom prst="rect">
            <a:avLst/>
          </a:prstGeom>
          <a:solidFill>
            <a:srgbClr val="FFFFFF"/>
          </a:solidFill>
          <a:ln/>
        </p:spPr>
      </p:sp>
      <p:sp>
        <p:nvSpPr>
          <p:cNvPr id="4" name="Shape 2"/>
          <p:cNvSpPr/>
          <p:nvPr/>
        </p:nvSpPr>
        <p:spPr>
          <a:xfrm>
            <a:off x="761695" y="1495958"/>
            <a:ext cx="10668305" cy="9144"/>
          </a:xfrm>
          <a:prstGeom prst="rect">
            <a:avLst/>
          </a:prstGeom>
          <a:solidFill>
            <a:srgbClr val="E5E7EB"/>
          </a:solidFill>
          <a:ln/>
        </p:spPr>
      </p:sp>
      <p:sp>
        <p:nvSpPr>
          <p:cNvPr id="5" name="Text 3"/>
          <p:cNvSpPr txBox="1"/>
          <p:nvPr/>
        </p:nvSpPr>
        <p:spPr>
          <a:xfrm>
            <a:off x="10752430" y="400507"/>
            <a:ext cx="1114654" cy="819302"/>
          </a:xfrm>
          <a:prstGeom prst="rect">
            <a:avLst/>
          </a:prstGeom>
          <a:noFill/>
          <a:ln/>
        </p:spPr>
        <p:txBody>
          <a:bodyPr wrap="square" lIns="0" tIns="0" rIns="0" bIns="0" rtlCol="0" anchor="ctr"/>
          <a:lstStyle/>
          <a:p>
            <a:pPr algn="l" indent="0" marL="0">
              <a:buNone/>
            </a:pPr>
            <a:r>
              <a:rPr lang="en-US" sz="4500" b="1" dirty="0">
                <a:solidFill>
                  <a:srgbClr val="F3F4F6"/>
                </a:solidFill>
                <a:latin typeface="Noto Serif SC" pitchFamily="34" charset="0"/>
                <a:ea typeface="Noto Serif SC" pitchFamily="34" charset="-122"/>
                <a:cs typeface="Noto Serif SC" pitchFamily="34" charset="-120"/>
              </a:rPr>
              <a:t>03</a:t>
            </a:r>
            <a:endParaRPr lang="en-US" sz="4500" dirty="0"/>
          </a:p>
        </p:txBody>
      </p:sp>
      <p:sp>
        <p:nvSpPr>
          <p:cNvPr id="6" name="Text 4"/>
          <p:cNvSpPr txBox="1"/>
          <p:nvPr/>
        </p:nvSpPr>
        <p:spPr>
          <a:xfrm>
            <a:off x="1086307" y="571500"/>
            <a:ext cx="1624889" cy="200254"/>
          </a:xfrm>
          <a:prstGeom prst="rect">
            <a:avLst/>
          </a:prstGeom>
          <a:noFill/>
          <a:ln/>
        </p:spPr>
        <p:txBody>
          <a:bodyPr wrap="square" lIns="0" tIns="0" rIns="0" bIns="0" rtlCol="0" anchor="ctr"/>
          <a:lstStyle/>
          <a:p>
            <a:pPr algn="l" indent="0" marL="0">
              <a:buNone/>
            </a:pPr>
            <a:r>
              <a:rPr lang="en-US" sz="1000" b="1" dirty="0">
                <a:solidFill>
                  <a:srgbClr val="059669"/>
                </a:solidFill>
                <a:latin typeface="Noto Sans SC" pitchFamily="34" charset="0"/>
                <a:ea typeface="Noto Sans SC" pitchFamily="34" charset="-122"/>
                <a:cs typeface="Noto Sans SC" pitchFamily="34" charset="-120"/>
              </a:rPr>
              <a:t>COMPANY PROFILE</a:t>
            </a:r>
            <a:endParaRPr lang="en-US" sz="1000" dirty="0"/>
          </a:p>
        </p:txBody>
      </p:sp>
      <p:sp>
        <p:nvSpPr>
          <p:cNvPr id="7" name="Text 5"/>
          <p:cNvSpPr txBox="1"/>
          <p:nvPr/>
        </p:nvSpPr>
        <p:spPr>
          <a:xfrm>
            <a:off x="990295" y="1981505"/>
            <a:ext cx="2233879"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ESTABLISHMENT BACKGROUND</a:t>
            </a:r>
            <a:endParaRPr lang="en-US" sz="1000" dirty="0"/>
          </a:p>
        </p:txBody>
      </p:sp>
      <p:sp>
        <p:nvSpPr>
          <p:cNvPr id="8" name="Text 6"/>
          <p:cNvSpPr txBox="1"/>
          <p:nvPr/>
        </p:nvSpPr>
        <p:spPr>
          <a:xfrm>
            <a:off x="990295" y="2219249"/>
            <a:ext cx="1004926" cy="314554"/>
          </a:xfrm>
          <a:prstGeom prst="rect">
            <a:avLst/>
          </a:prstGeom>
          <a:noFill/>
          <a:ln/>
        </p:spPr>
        <p:txBody>
          <a:bodyPr wrap="square" lIns="0" tIns="0" rIns="0" bIns="0" rtlCol="0" anchor="ctr"/>
          <a:lstStyle/>
          <a:p>
            <a:pPr algn="l" indent="0" marL="0">
              <a:buNone/>
            </a:pPr>
            <a:r>
              <a:rPr lang="en-US" sz="1600" b="1" dirty="0">
                <a:solidFill>
                  <a:srgbClr val="1F2937"/>
                </a:solidFill>
                <a:latin typeface="Noto Serif SC" pitchFamily="34" charset="0"/>
                <a:ea typeface="Noto Serif SC" pitchFamily="34" charset="-122"/>
                <a:cs typeface="Noto Serif SC" pitchFamily="34" charset="-120"/>
              </a:rPr>
              <a:t>成立背景</a:t>
            </a:r>
            <a:endParaRPr lang="en-US" sz="1600" dirty="0"/>
          </a:p>
        </p:txBody>
      </p:sp>
      <p:sp>
        <p:nvSpPr>
          <p:cNvPr id="9" name="Text 7"/>
          <p:cNvSpPr txBox="1"/>
          <p:nvPr/>
        </p:nvSpPr>
        <p:spPr>
          <a:xfrm>
            <a:off x="990295" y="2714854"/>
            <a:ext cx="4536338" cy="457200"/>
          </a:xfrm>
          <a:prstGeom prst="rect">
            <a:avLst/>
          </a:prstGeom>
          <a:noFill/>
          <a:ln/>
        </p:spPr>
        <p:txBody>
          <a:bodyPr wrap="square" lIns="0" tIns="0" rIns="0" bIns="0" rtlCol="0" anchor="ctr"/>
          <a:lstStyle/>
          <a:p>
            <a:pPr algn="l" indent="0" marL="0">
              <a:buNone/>
            </a:pPr>
            <a:r>
              <a:rPr lang="en-US" sz="1100" dirty="0">
                <a:solidFill>
                  <a:srgbClr val="4B5563"/>
                </a:solidFill>
                <a:latin typeface="Noto Sans SC" pitchFamily="34" charset="0"/>
                <a:ea typeface="Noto Sans SC" pitchFamily="34" charset="-122"/>
                <a:cs typeface="Noto Sans SC" pitchFamily="34" charset="-120"/>
              </a:rPr>
              <a:t>凤凰有限公司（Fvnix LLC.）创始人拥有25年以上行业经验，长期深入中国各地山林与田园等产地开拓，探索多样香料植物。</a:t>
            </a:r>
            <a:endParaRPr lang="en-US" sz="1100" dirty="0"/>
          </a:p>
        </p:txBody>
      </p:sp>
      <p:sp>
        <p:nvSpPr>
          <p:cNvPr id="10" name="Text 8"/>
          <p:cNvSpPr txBox="1"/>
          <p:nvPr/>
        </p:nvSpPr>
        <p:spPr>
          <a:xfrm>
            <a:off x="990295" y="3343046"/>
            <a:ext cx="4546397" cy="715061"/>
          </a:xfrm>
          <a:prstGeom prst="rect">
            <a:avLst/>
          </a:prstGeom>
          <a:noFill/>
          <a:ln/>
        </p:spPr>
        <p:txBody>
          <a:bodyPr wrap="square" lIns="0" tIns="0" rIns="0" bIns="0" rtlCol="0" anchor="ctr"/>
          <a:lstStyle/>
          <a:p>
            <a:pPr algn="l" indent="0" marL="0">
              <a:buNone/>
            </a:pPr>
            <a:r>
              <a:rPr lang="en-US" sz="1100" dirty="0">
                <a:solidFill>
                  <a:srgbClr val="4B5563"/>
                </a:solidFill>
                <a:latin typeface="Noto Sans SC" pitchFamily="34" charset="0"/>
                <a:ea typeface="Noto Sans SC" pitchFamily="34" charset="-122"/>
                <a:cs typeface="Noto Sans SC" pitchFamily="34" charset="-120"/>
              </a:rPr>
              <a:t>受集团公司“云南森美达生物科技股份有限公司”出资支持，公司在东京设立据点， 以向日本市场稳定供给为使命。 我们致力于将当地强大的生产基础与日本市场需求直接对接，创造新的价值。</a:t>
            </a:r>
            <a:endParaRPr lang="en-US" sz="1100" dirty="0"/>
          </a:p>
        </p:txBody>
      </p:sp>
      <p:sp>
        <p:nvSpPr>
          <p:cNvPr id="11" name="Text 9"/>
          <p:cNvSpPr txBox="1"/>
          <p:nvPr/>
        </p:nvSpPr>
        <p:spPr>
          <a:xfrm>
            <a:off x="990295" y="4852721"/>
            <a:ext cx="1024128"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OUR MISSION</a:t>
            </a:r>
            <a:endParaRPr lang="en-US" sz="1000" dirty="0"/>
          </a:p>
        </p:txBody>
      </p:sp>
      <p:sp>
        <p:nvSpPr>
          <p:cNvPr id="12" name="Text 10"/>
          <p:cNvSpPr txBox="1"/>
          <p:nvPr/>
        </p:nvSpPr>
        <p:spPr>
          <a:xfrm>
            <a:off x="990295" y="5090465"/>
            <a:ext cx="1004926" cy="314554"/>
          </a:xfrm>
          <a:prstGeom prst="rect">
            <a:avLst/>
          </a:prstGeom>
          <a:noFill/>
          <a:ln/>
        </p:spPr>
        <p:txBody>
          <a:bodyPr wrap="square" lIns="0" tIns="0" rIns="0" bIns="0" rtlCol="0" anchor="ctr"/>
          <a:lstStyle/>
          <a:p>
            <a:pPr algn="l" indent="0" marL="0">
              <a:buNone/>
            </a:pPr>
            <a:r>
              <a:rPr lang="en-US" sz="1600" b="1" dirty="0">
                <a:solidFill>
                  <a:srgbClr val="1F2937"/>
                </a:solidFill>
                <a:latin typeface="Noto Serif SC" pitchFamily="34" charset="0"/>
                <a:ea typeface="Noto Serif SC" pitchFamily="34" charset="-122"/>
                <a:cs typeface="Noto Serif SC" pitchFamily="34" charset="-120"/>
              </a:rPr>
              <a:t>企业理念</a:t>
            </a:r>
            <a:endParaRPr lang="en-US" sz="1600" dirty="0"/>
          </a:p>
        </p:txBody>
      </p:sp>
      <p:sp>
        <p:nvSpPr>
          <p:cNvPr id="13" name="Text 11"/>
          <p:cNvSpPr txBox="1"/>
          <p:nvPr/>
        </p:nvSpPr>
        <p:spPr>
          <a:xfrm>
            <a:off x="990295" y="5586070"/>
            <a:ext cx="2689250" cy="200254"/>
          </a:xfrm>
          <a:prstGeom prst="rect">
            <a:avLst/>
          </a:prstGeom>
          <a:noFill/>
          <a:ln/>
        </p:spPr>
        <p:txBody>
          <a:bodyPr wrap="square" lIns="0" tIns="0" rIns="0" bIns="0" rtlCol="0" anchor="ctr"/>
          <a:lstStyle/>
          <a:p>
            <a:pPr algn="l" indent="0" marL="0">
              <a:buNone/>
            </a:pPr>
            <a:r>
              <a:rPr lang="en-US" sz="1100" dirty="0">
                <a:solidFill>
                  <a:srgbClr val="4B5563"/>
                </a:solidFill>
                <a:latin typeface="Noto Sans SC" pitchFamily="34" charset="0"/>
                <a:ea typeface="Noto Sans SC" pitchFamily="34" charset="-122"/>
                <a:cs typeface="Noto Sans SC" pitchFamily="34" charset="-120"/>
              </a:rPr>
              <a:t>“丰富的自然资源”×“现代加工技术”</a:t>
            </a:r>
            <a:endParaRPr lang="en-US" sz="1100" dirty="0"/>
          </a:p>
        </p:txBody>
      </p:sp>
      <p:sp>
        <p:nvSpPr>
          <p:cNvPr id="14" name="Text 12"/>
          <p:cNvSpPr txBox="1"/>
          <p:nvPr/>
        </p:nvSpPr>
        <p:spPr>
          <a:xfrm>
            <a:off x="990295" y="5957316"/>
            <a:ext cx="4536338" cy="715061"/>
          </a:xfrm>
          <a:prstGeom prst="rect">
            <a:avLst/>
          </a:prstGeom>
          <a:noFill/>
          <a:ln/>
        </p:spPr>
        <p:txBody>
          <a:bodyPr wrap="square" lIns="0" tIns="0" rIns="0" bIns="0" rtlCol="0" anchor="ctr"/>
          <a:lstStyle/>
          <a:p>
            <a:pPr algn="l" indent="0" marL="0">
              <a:buNone/>
            </a:pPr>
            <a:r>
              <a:rPr lang="en-US" sz="1100" dirty="0">
                <a:solidFill>
                  <a:srgbClr val="4B5563"/>
                </a:solidFill>
                <a:latin typeface="Noto Sans SC" pitchFamily="34" charset="0"/>
                <a:ea typeface="Noto Sans SC" pitchFamily="34" charset="-122"/>
                <a:cs typeface="Noto Sans SC" pitchFamily="34" charset="-120"/>
              </a:rPr>
              <a:t>将云南的馈赠，原汁原味地带给日本消费者。 我们最大限度地挖掘当地丰富初级产品的潜力，在食品、化妆品、保健品等多个领域， 提供安全、安心且高品质的产品。</a:t>
            </a:r>
            <a:endParaRPr lang="en-US" sz="1100" dirty="0"/>
          </a:p>
        </p:txBody>
      </p:sp>
      <p:sp>
        <p:nvSpPr>
          <p:cNvPr id="15" name="Shape 13"/>
          <p:cNvSpPr/>
          <p:nvPr/>
        </p:nvSpPr>
        <p:spPr>
          <a:xfrm>
            <a:off x="5991149" y="1981505"/>
            <a:ext cx="5438851" cy="4839005"/>
          </a:xfrm>
          <a:prstGeom prst="roundRect">
            <a:avLst>
              <a:gd name="adj" fmla="val 446"/>
            </a:avLst>
          </a:prstGeom>
          <a:solidFill>
            <a:srgbClr val="F9FAFB"/>
          </a:solidFill>
          <a:ln w="12700">
            <a:solidFill>
              <a:srgbClr val="E5E7EB"/>
            </a:solidFill>
            <a:prstDash val="solid"/>
          </a:ln>
        </p:spPr>
      </p:sp>
      <p:sp>
        <p:nvSpPr>
          <p:cNvPr id="16" name="Shape 14"/>
          <p:cNvSpPr/>
          <p:nvPr/>
        </p:nvSpPr>
        <p:spPr>
          <a:xfrm>
            <a:off x="10458907" y="1981505"/>
            <a:ext cx="952805" cy="952805"/>
          </a:xfrm>
          <a:prstGeom prst="rect">
            <a:avLst/>
          </a:prstGeom>
          <a:solidFill>
            <a:srgbClr val="ECFDF5"/>
          </a:solidFill>
          <a:ln/>
        </p:spPr>
      </p:sp>
      <p:sp>
        <p:nvSpPr>
          <p:cNvPr id="17" name="Text 15"/>
          <p:cNvSpPr txBox="1"/>
          <p:nvPr/>
        </p:nvSpPr>
        <p:spPr>
          <a:xfrm>
            <a:off x="6381598" y="2371954"/>
            <a:ext cx="1262786"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OUR STRENGTHS</a:t>
            </a:r>
            <a:endParaRPr lang="en-US" sz="1000" dirty="0"/>
          </a:p>
        </p:txBody>
      </p:sp>
      <p:sp>
        <p:nvSpPr>
          <p:cNvPr id="18" name="Text 16"/>
          <p:cNvSpPr txBox="1"/>
          <p:nvPr/>
        </p:nvSpPr>
        <p:spPr>
          <a:xfrm>
            <a:off x="6381598" y="2609698"/>
            <a:ext cx="1634033" cy="314554"/>
          </a:xfrm>
          <a:prstGeom prst="rect">
            <a:avLst/>
          </a:prstGeom>
          <a:noFill/>
          <a:ln/>
        </p:spPr>
        <p:txBody>
          <a:bodyPr wrap="square" lIns="0" tIns="0" rIns="0" bIns="0" rtlCol="0" anchor="ctr"/>
          <a:lstStyle/>
          <a:p>
            <a:pPr algn="l" indent="0" marL="0">
              <a:buNone/>
            </a:pPr>
            <a:r>
              <a:rPr lang="en-US" sz="1600" b="1" dirty="0">
                <a:solidFill>
                  <a:srgbClr val="1F2937"/>
                </a:solidFill>
                <a:latin typeface="Noto Serif SC" pitchFamily="34" charset="0"/>
                <a:ea typeface="Noto Serif SC" pitchFamily="34" charset="-122"/>
                <a:cs typeface="Noto Serif SC" pitchFamily="34" charset="-120"/>
              </a:rPr>
              <a:t>优势与供给体制</a:t>
            </a:r>
            <a:endParaRPr lang="en-US" sz="1600" dirty="0"/>
          </a:p>
        </p:txBody>
      </p:sp>
      <p:sp>
        <p:nvSpPr>
          <p:cNvPr id="19" name="Text 17"/>
          <p:cNvSpPr txBox="1"/>
          <p:nvPr/>
        </p:nvSpPr>
        <p:spPr>
          <a:xfrm>
            <a:off x="761695" y="857707"/>
            <a:ext cx="1457554"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SC" pitchFamily="34" charset="0"/>
                <a:ea typeface="Noto Serif SC" pitchFamily="34" charset="-122"/>
                <a:cs typeface="Noto Serif SC" pitchFamily="34" charset="-120"/>
              </a:rPr>
              <a:t>公司概况</a:t>
            </a:r>
            <a:endParaRPr lang="en-US" sz="2400" dirty="0"/>
          </a:p>
        </p:txBody>
      </p:sp>
      <p:sp>
        <p:nvSpPr>
          <p:cNvPr id="20" name="Shape 18"/>
          <p:cNvSpPr/>
          <p:nvPr/>
        </p:nvSpPr>
        <p:spPr>
          <a:xfrm>
            <a:off x="6381598" y="4200754"/>
            <a:ext cx="4657954" cy="9144"/>
          </a:xfrm>
          <a:prstGeom prst="rect">
            <a:avLst/>
          </a:prstGeom>
          <a:solidFill>
            <a:srgbClr val="E5E7EB"/>
          </a:solidFill>
          <a:ln/>
        </p:spPr>
      </p:sp>
      <p:sp>
        <p:nvSpPr>
          <p:cNvPr id="21" name="Shape 19"/>
          <p:cNvSpPr/>
          <p:nvPr/>
        </p:nvSpPr>
        <p:spPr>
          <a:xfrm>
            <a:off x="6381598" y="3209544"/>
            <a:ext cx="457200" cy="457200"/>
          </a:xfrm>
          <a:prstGeom prst="ellipse">
            <a:avLst/>
          </a:prstGeom>
          <a:solidFill>
            <a:srgbClr val="FFFFFF"/>
          </a:solidFill>
          <a:ln/>
          <a:effectLst>
            <a:outerShdw sx="100000" sy="100000" kx="0" ky="0" algn="bl" rotWithShape="0" blurRad="63500" dist="38100" dir="5400000">
              <a:srgbClr val="000000">
                <a:alpha val="5000"/>
              </a:srgbClr>
            </a:outerShdw>
          </a:effectLst>
        </p:spPr>
      </p:sp>
      <p:pic>
        <p:nvPicPr>
          <p:cNvPr id="22" name="Image 0" descr="preencoded.png">    </p:cNvPr>
          <p:cNvPicPr>
            <a:picLocks noChangeAspect="1"/>
          </p:cNvPicPr>
          <p:nvPr/>
        </p:nvPicPr>
        <p:blipFill>
          <a:blip r:embed="rId1"/>
          <a:srcRect l="0" r="0" t="0" b="0"/>
          <a:stretch/>
        </p:blipFill>
        <p:spPr>
          <a:xfrm>
            <a:off x="6515100" y="3343046"/>
            <a:ext cx="190195" cy="190195"/>
          </a:xfrm>
          <a:prstGeom prst="rect">
            <a:avLst/>
          </a:prstGeom>
        </p:spPr>
      </p:pic>
      <p:sp>
        <p:nvSpPr>
          <p:cNvPr id="23" name="Shape 20"/>
          <p:cNvSpPr/>
          <p:nvPr/>
        </p:nvSpPr>
        <p:spPr>
          <a:xfrm>
            <a:off x="6381598" y="5427878"/>
            <a:ext cx="4657954" cy="9144"/>
          </a:xfrm>
          <a:prstGeom prst="rect">
            <a:avLst/>
          </a:prstGeom>
          <a:solidFill>
            <a:srgbClr val="E5E7EB"/>
          </a:solidFill>
          <a:ln/>
        </p:spPr>
      </p:sp>
      <p:sp>
        <p:nvSpPr>
          <p:cNvPr id="24" name="Shape 21"/>
          <p:cNvSpPr/>
          <p:nvPr/>
        </p:nvSpPr>
        <p:spPr>
          <a:xfrm>
            <a:off x="6381598" y="4436669"/>
            <a:ext cx="457200" cy="457200"/>
          </a:xfrm>
          <a:prstGeom prst="ellipse">
            <a:avLst/>
          </a:prstGeom>
          <a:solidFill>
            <a:srgbClr val="FFFFFF"/>
          </a:solidFill>
          <a:ln/>
          <a:effectLst>
            <a:outerShdw sx="100000" sy="100000" kx="0" ky="0" algn="bl" rotWithShape="0" blurRad="63500" dist="38100" dir="5400000">
              <a:srgbClr val="000000">
                <a:alpha val="5000"/>
              </a:srgbClr>
            </a:outerShdw>
          </a:effectLst>
        </p:spPr>
      </p:sp>
      <p:pic>
        <p:nvPicPr>
          <p:cNvPr id="25" name="Image 1" descr="preencoded.png">    </p:cNvPr>
          <p:cNvPicPr>
            <a:picLocks noChangeAspect="1"/>
          </p:cNvPicPr>
          <p:nvPr/>
        </p:nvPicPr>
        <p:blipFill>
          <a:blip r:embed="rId2"/>
          <a:srcRect l="0" r="0" t="0" b="0"/>
          <a:stretch/>
        </p:blipFill>
        <p:spPr>
          <a:xfrm>
            <a:off x="6515100" y="4570171"/>
            <a:ext cx="190195" cy="190195"/>
          </a:xfrm>
          <a:prstGeom prst="rect">
            <a:avLst/>
          </a:prstGeom>
        </p:spPr>
      </p:pic>
      <p:sp>
        <p:nvSpPr>
          <p:cNvPr id="26" name="Shape 22"/>
          <p:cNvSpPr/>
          <p:nvPr/>
        </p:nvSpPr>
        <p:spPr>
          <a:xfrm>
            <a:off x="6381598" y="5663794"/>
            <a:ext cx="457200" cy="457200"/>
          </a:xfrm>
          <a:prstGeom prst="ellipse">
            <a:avLst/>
          </a:prstGeom>
          <a:solidFill>
            <a:srgbClr val="FFFFFF"/>
          </a:solidFill>
          <a:ln/>
          <a:effectLst>
            <a:outerShdw sx="100000" sy="100000" kx="0" ky="0" algn="bl" rotWithShape="0" blurRad="63500" dist="38100" dir="5400000">
              <a:srgbClr val="000000">
                <a:alpha val="5000"/>
              </a:srgbClr>
            </a:outerShdw>
          </a:effectLst>
        </p:spPr>
      </p:sp>
      <p:pic>
        <p:nvPicPr>
          <p:cNvPr id="27" name="Image 2" descr="preencoded.png">    </p:cNvPr>
          <p:cNvPicPr>
            <a:picLocks noChangeAspect="1"/>
          </p:cNvPicPr>
          <p:nvPr/>
        </p:nvPicPr>
        <p:blipFill>
          <a:blip r:embed="rId3"/>
          <a:srcRect l="0" r="0" t="0" b="0"/>
          <a:stretch/>
        </p:blipFill>
        <p:spPr>
          <a:xfrm>
            <a:off x="6491326" y="5797296"/>
            <a:ext cx="237744" cy="190195"/>
          </a:xfrm>
          <a:prstGeom prst="rect">
            <a:avLst/>
          </a:prstGeom>
        </p:spPr>
      </p:pic>
      <p:sp>
        <p:nvSpPr>
          <p:cNvPr id="28" name="Text 23"/>
          <p:cNvSpPr txBox="1"/>
          <p:nvPr/>
        </p:nvSpPr>
        <p:spPr>
          <a:xfrm>
            <a:off x="7029907" y="3209544"/>
            <a:ext cx="1843430" cy="247802"/>
          </a:xfrm>
          <a:prstGeom prst="rect">
            <a:avLst/>
          </a:prstGeom>
          <a:noFill/>
          <a:ln/>
        </p:spPr>
        <p:txBody>
          <a:bodyPr wrap="square" lIns="0" tIns="0" rIns="0" bIns="0" rtlCol="0" anchor="ctr"/>
          <a:lstStyle/>
          <a:p>
            <a:pPr algn="l" indent="0" marL="0">
              <a:buNone/>
            </a:pPr>
            <a:r>
              <a:rPr lang="en-US" sz="1300" b="1" dirty="0">
                <a:solidFill>
                  <a:srgbClr val="111827"/>
                </a:solidFill>
                <a:latin typeface="Noto Serif SC" pitchFamily="34" charset="0"/>
                <a:ea typeface="Noto Serif SC" pitchFamily="34" charset="-122"/>
                <a:cs typeface="Noto Serif SC" pitchFamily="34" charset="-120"/>
              </a:rPr>
              <a:t>生产基地直连的供应链</a:t>
            </a:r>
            <a:endParaRPr lang="en-US" sz="1300" dirty="0"/>
          </a:p>
        </p:txBody>
      </p:sp>
      <p:sp>
        <p:nvSpPr>
          <p:cNvPr id="29" name="Text 24"/>
          <p:cNvSpPr txBox="1"/>
          <p:nvPr/>
        </p:nvSpPr>
        <p:spPr>
          <a:xfrm>
            <a:off x="7029907" y="3552444"/>
            <a:ext cx="3967582"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通过与当地生产基地直接连接，省去中间环节，实现成本竞争力， 并能迅速响应市场需求。</a:t>
            </a:r>
            <a:endParaRPr lang="en-US" sz="1000" dirty="0"/>
          </a:p>
        </p:txBody>
      </p:sp>
      <p:sp>
        <p:nvSpPr>
          <p:cNvPr id="30" name="Text 25"/>
          <p:cNvSpPr txBox="1"/>
          <p:nvPr/>
        </p:nvSpPr>
        <p:spPr>
          <a:xfrm>
            <a:off x="7029907" y="4436669"/>
            <a:ext cx="1843430" cy="247802"/>
          </a:xfrm>
          <a:prstGeom prst="rect">
            <a:avLst/>
          </a:prstGeom>
          <a:noFill/>
          <a:ln/>
        </p:spPr>
        <p:txBody>
          <a:bodyPr wrap="square" lIns="0" tIns="0" rIns="0" bIns="0" rtlCol="0" anchor="ctr"/>
          <a:lstStyle/>
          <a:p>
            <a:pPr algn="l" indent="0" marL="0">
              <a:buNone/>
            </a:pPr>
            <a:r>
              <a:rPr lang="en-US" sz="1300" b="1" dirty="0">
                <a:solidFill>
                  <a:srgbClr val="111827"/>
                </a:solidFill>
                <a:latin typeface="Noto Serif SC" pitchFamily="34" charset="0"/>
                <a:ea typeface="Noto Serif SC" pitchFamily="34" charset="-122"/>
                <a:cs typeface="Noto Serif SC" pitchFamily="34" charset="-120"/>
              </a:rPr>
              <a:t>高可追溯性与品质管理</a:t>
            </a:r>
            <a:endParaRPr lang="en-US" sz="1300" dirty="0"/>
          </a:p>
        </p:txBody>
      </p:sp>
      <p:sp>
        <p:nvSpPr>
          <p:cNvPr id="31" name="Text 26"/>
          <p:cNvSpPr txBox="1"/>
          <p:nvPr/>
        </p:nvSpPr>
        <p:spPr>
          <a:xfrm>
            <a:off x="7029907" y="4779569"/>
            <a:ext cx="4005986"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从原料种植、提取、精制加工到出货，全流程一体化管理。 保证提供生产者可视的安全、安心产品。</a:t>
            </a:r>
            <a:endParaRPr lang="en-US" sz="1000" dirty="0"/>
          </a:p>
        </p:txBody>
      </p:sp>
      <p:sp>
        <p:nvSpPr>
          <p:cNvPr id="32" name="Text 27"/>
          <p:cNvSpPr txBox="1"/>
          <p:nvPr/>
        </p:nvSpPr>
        <p:spPr>
          <a:xfrm>
            <a:off x="7029907" y="5663794"/>
            <a:ext cx="2043684" cy="247802"/>
          </a:xfrm>
          <a:prstGeom prst="rect">
            <a:avLst/>
          </a:prstGeom>
          <a:noFill/>
          <a:ln/>
        </p:spPr>
        <p:txBody>
          <a:bodyPr wrap="square" lIns="0" tIns="0" rIns="0" bIns="0" rtlCol="0" anchor="ctr"/>
          <a:lstStyle/>
          <a:p>
            <a:pPr algn="l" indent="0" marL="0">
              <a:buNone/>
            </a:pPr>
            <a:r>
              <a:rPr lang="en-US" sz="1300" b="1" dirty="0">
                <a:solidFill>
                  <a:srgbClr val="111827"/>
                </a:solidFill>
                <a:latin typeface="Noto Serif SC" pitchFamily="34" charset="0"/>
                <a:ea typeface="Noto Serif SC" pitchFamily="34" charset="-122"/>
                <a:cs typeface="Noto Serif SC" pitchFamily="34" charset="-120"/>
              </a:rPr>
              <a:t>25年以上的国际贸易业绩</a:t>
            </a:r>
            <a:endParaRPr lang="en-US" sz="1300" dirty="0"/>
          </a:p>
        </p:txBody>
      </p:sp>
      <p:sp>
        <p:nvSpPr>
          <p:cNvPr id="33" name="Text 28"/>
          <p:cNvSpPr txBox="1"/>
          <p:nvPr/>
        </p:nvSpPr>
        <p:spPr>
          <a:xfrm>
            <a:off x="7029907" y="6006694"/>
            <a:ext cx="4091026"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拥有与约100家海外客户的年度交易实绩， 确立了能满足全球标准质量要求的专业性与信赖度。</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2191695" cy="7181698"/>
          </a:xfrm>
          <a:prstGeom prst="rect">
            <a:avLst/>
          </a:prstGeom>
          <a:solidFill>
            <a:srgbClr val="F3F4F6"/>
          </a:solidFill>
          <a:ln/>
        </p:spPr>
      </p:sp>
      <p:sp>
        <p:nvSpPr>
          <p:cNvPr id="3" name="Shape 1"/>
          <p:cNvSpPr/>
          <p:nvPr/>
        </p:nvSpPr>
        <p:spPr>
          <a:xfrm>
            <a:off x="0" y="0"/>
            <a:ext cx="12191695" cy="7181698"/>
          </a:xfrm>
          <a:prstGeom prst="rect">
            <a:avLst/>
          </a:prstGeom>
          <a:solidFill>
            <a:srgbClr val="FFFFFF"/>
          </a:solidFill>
          <a:ln/>
        </p:spPr>
      </p:sp>
      <p:sp>
        <p:nvSpPr>
          <p:cNvPr id="4" name="Shape 2"/>
          <p:cNvSpPr/>
          <p:nvPr/>
        </p:nvSpPr>
        <p:spPr>
          <a:xfrm>
            <a:off x="0" y="952805"/>
            <a:ext cx="6096305" cy="6229807"/>
          </a:xfrm>
          <a:prstGeom prst="rect">
            <a:avLst/>
          </a:prstGeom>
          <a:solidFill>
            <a:srgbClr val="FFFFFF"/>
          </a:solidFill>
          <a:ln/>
        </p:spPr>
      </p:sp>
      <p:pic>
        <p:nvPicPr>
          <p:cNvPr id="5" name="Image 0" descr="preencoded.png">    </p:cNvPr>
          <p:cNvPicPr>
            <a:picLocks noChangeAspect="1"/>
          </p:cNvPicPr>
          <p:nvPr/>
        </p:nvPicPr>
        <p:blipFill>
          <a:blip r:embed="rId1"/>
          <a:srcRect l="0" r="0" t="29707" b="29707"/>
          <a:stretch/>
        </p:blipFill>
        <p:spPr>
          <a:xfrm>
            <a:off x="571500" y="1333195"/>
            <a:ext cx="4953305" cy="1904695"/>
          </a:xfrm>
          <a:prstGeom prst="rect">
            <a:avLst/>
          </a:prstGeom>
        </p:spPr>
      </p:pic>
      <p:sp>
        <p:nvSpPr>
          <p:cNvPr id="6" name="Shape 3"/>
          <p:cNvSpPr/>
          <p:nvPr/>
        </p:nvSpPr>
        <p:spPr>
          <a:xfrm>
            <a:off x="571500" y="4266590"/>
            <a:ext cx="4953305" cy="19202"/>
          </a:xfrm>
          <a:prstGeom prst="rect">
            <a:avLst/>
          </a:prstGeom>
          <a:solidFill>
            <a:srgbClr val="059669"/>
          </a:solidFill>
          <a:ln/>
        </p:spPr>
      </p:sp>
      <p:sp>
        <p:nvSpPr>
          <p:cNvPr id="7" name="Text 4"/>
          <p:cNvSpPr txBox="1"/>
          <p:nvPr/>
        </p:nvSpPr>
        <p:spPr>
          <a:xfrm>
            <a:off x="571500" y="3524098"/>
            <a:ext cx="1219810"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SC" pitchFamily="34" charset="0"/>
                <a:ea typeface="Noto Sans SC" pitchFamily="34" charset="-122"/>
                <a:cs typeface="Noto Sans SC" pitchFamily="34" charset="-120"/>
              </a:rPr>
              <a:t>ORIGINAL BRAND</a:t>
            </a:r>
            <a:endParaRPr lang="en-US" sz="900" dirty="0"/>
          </a:p>
        </p:txBody>
      </p:sp>
      <p:sp>
        <p:nvSpPr>
          <p:cNvPr id="8" name="Text 5"/>
          <p:cNvSpPr txBox="1"/>
          <p:nvPr/>
        </p:nvSpPr>
        <p:spPr>
          <a:xfrm>
            <a:off x="571500" y="3771900"/>
            <a:ext cx="5125212" cy="342900"/>
          </a:xfrm>
          <a:prstGeom prst="rect">
            <a:avLst/>
          </a:prstGeom>
          <a:noFill/>
          <a:ln/>
        </p:spPr>
        <p:txBody>
          <a:bodyPr wrap="square" lIns="0" tIns="0" rIns="0" bIns="0" rtlCol="0" anchor="ctr"/>
          <a:lstStyle/>
          <a:p>
            <a:pPr algn="l" indent="0" marL="0">
              <a:buNone/>
            </a:pPr>
            <a:r>
              <a:rPr lang="en-US" sz="1800" b="1" dirty="0">
                <a:solidFill>
                  <a:srgbClr val="111827"/>
                </a:solidFill>
                <a:latin typeface="Noto Serif SC" pitchFamily="34" charset="0"/>
                <a:ea typeface="Noto Serif SC" pitchFamily="34" charset="-122"/>
                <a:cs typeface="Noto Serif SC" pitchFamily="34" charset="-120"/>
              </a:rPr>
              <a:t>原创品牌 「云南鲜品」 (Elevated Goodness)</a:t>
            </a:r>
            <a:endParaRPr lang="en-US" sz="1800" dirty="0"/>
          </a:p>
        </p:txBody>
      </p:sp>
      <p:sp>
        <p:nvSpPr>
          <p:cNvPr id="9" name="Shape 6"/>
          <p:cNvSpPr/>
          <p:nvPr/>
        </p:nvSpPr>
        <p:spPr>
          <a:xfrm>
            <a:off x="571500" y="4515307"/>
            <a:ext cx="228600" cy="228600"/>
          </a:xfrm>
          <a:prstGeom prst="ellipse">
            <a:avLst/>
          </a:prstGeom>
          <a:solidFill>
            <a:srgbClr val="ECFDF5"/>
          </a:solidFill>
          <a:ln/>
        </p:spPr>
      </p:sp>
      <p:pic>
        <p:nvPicPr>
          <p:cNvPr id="10" name="Image 1" descr="preencoded.png">    </p:cNvPr>
          <p:cNvPicPr>
            <a:picLocks noChangeAspect="1"/>
          </p:cNvPicPr>
          <p:nvPr/>
        </p:nvPicPr>
        <p:blipFill>
          <a:blip r:embed="rId2"/>
          <a:srcRect l="0" r="0" t="0" b="0"/>
          <a:stretch/>
        </p:blipFill>
        <p:spPr>
          <a:xfrm>
            <a:off x="629107" y="4572000"/>
            <a:ext cx="114300" cy="114300"/>
          </a:xfrm>
          <a:prstGeom prst="rect">
            <a:avLst/>
          </a:prstGeom>
        </p:spPr>
      </p:pic>
      <p:sp>
        <p:nvSpPr>
          <p:cNvPr id="11" name="Text 7"/>
          <p:cNvSpPr txBox="1"/>
          <p:nvPr/>
        </p:nvSpPr>
        <p:spPr>
          <a:xfrm>
            <a:off x="914400" y="4515307"/>
            <a:ext cx="1402690"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SC" pitchFamily="34" charset="0"/>
                <a:ea typeface="Noto Sans SC" pitchFamily="34" charset="-122"/>
                <a:cs typeface="Noto Sans SC" pitchFamily="34" charset="-120"/>
              </a:rPr>
              <a:t>体现高原清新与纯净</a:t>
            </a:r>
            <a:endParaRPr lang="en-US" sz="1100" dirty="0"/>
          </a:p>
        </p:txBody>
      </p:sp>
      <p:sp>
        <p:nvSpPr>
          <p:cNvPr id="12" name="Text 8"/>
          <p:cNvSpPr txBox="1"/>
          <p:nvPr/>
        </p:nvSpPr>
        <p:spPr>
          <a:xfrm>
            <a:off x="914400" y="4776826"/>
            <a:ext cx="4634179"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完美呈现云南高原神秘而纯净的印象，最大化发挥自然原本之力的产品系列。</a:t>
            </a:r>
            <a:endParaRPr lang="en-US" sz="1000" dirty="0"/>
          </a:p>
        </p:txBody>
      </p:sp>
      <p:sp>
        <p:nvSpPr>
          <p:cNvPr id="13" name="Shape 9"/>
          <p:cNvSpPr/>
          <p:nvPr/>
        </p:nvSpPr>
        <p:spPr>
          <a:xfrm>
            <a:off x="571500" y="5133442"/>
            <a:ext cx="228600" cy="228600"/>
          </a:xfrm>
          <a:prstGeom prst="ellipse">
            <a:avLst/>
          </a:prstGeom>
          <a:solidFill>
            <a:srgbClr val="ECFDF5"/>
          </a:solidFill>
          <a:ln/>
        </p:spPr>
      </p:sp>
      <p:pic>
        <p:nvPicPr>
          <p:cNvPr id="14" name="Image 2" descr="preencoded.png">    </p:cNvPr>
          <p:cNvPicPr>
            <a:picLocks noChangeAspect="1"/>
          </p:cNvPicPr>
          <p:nvPr/>
        </p:nvPicPr>
        <p:blipFill>
          <a:blip r:embed="rId3"/>
          <a:srcRect l="0" r="0" t="-80" b="-80"/>
          <a:stretch/>
        </p:blipFill>
        <p:spPr>
          <a:xfrm>
            <a:off x="614477" y="5190134"/>
            <a:ext cx="142646" cy="114300"/>
          </a:xfrm>
          <a:prstGeom prst="rect">
            <a:avLst/>
          </a:prstGeom>
        </p:spPr>
      </p:pic>
      <p:sp>
        <p:nvSpPr>
          <p:cNvPr id="15" name="Text 10"/>
          <p:cNvSpPr txBox="1"/>
          <p:nvPr/>
        </p:nvSpPr>
        <p:spPr>
          <a:xfrm>
            <a:off x="914400" y="5133442"/>
            <a:ext cx="1546250"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SC" pitchFamily="34" charset="0"/>
                <a:ea typeface="Noto Sans SC" pitchFamily="34" charset="-122"/>
                <a:cs typeface="Noto Sans SC" pitchFamily="34" charset="-120"/>
              </a:rPr>
              <a:t>生产者可视的全程追溯</a:t>
            </a:r>
            <a:endParaRPr lang="en-US" sz="1100" dirty="0"/>
          </a:p>
        </p:txBody>
      </p:sp>
      <p:sp>
        <p:nvSpPr>
          <p:cNvPr id="16" name="Text 11"/>
          <p:cNvSpPr txBox="1"/>
          <p:nvPr/>
        </p:nvSpPr>
        <p:spPr>
          <a:xfrm>
            <a:off x="914400" y="5394960"/>
            <a:ext cx="4634179"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确保透明度，将看得见生产者面孔的“安心·安全”品质直接送达客户手中。</a:t>
            </a:r>
            <a:endParaRPr lang="en-US" sz="1000" dirty="0"/>
          </a:p>
        </p:txBody>
      </p:sp>
      <p:sp>
        <p:nvSpPr>
          <p:cNvPr id="17" name="Shape 12"/>
          <p:cNvSpPr/>
          <p:nvPr/>
        </p:nvSpPr>
        <p:spPr>
          <a:xfrm>
            <a:off x="571500" y="5751576"/>
            <a:ext cx="228600" cy="228600"/>
          </a:xfrm>
          <a:prstGeom prst="ellipse">
            <a:avLst/>
          </a:prstGeom>
          <a:solidFill>
            <a:srgbClr val="ECFDF5"/>
          </a:solidFill>
          <a:ln/>
        </p:spPr>
      </p:sp>
      <p:pic>
        <p:nvPicPr>
          <p:cNvPr id="18" name="Image 3" descr="preencoded.png">    </p:cNvPr>
          <p:cNvPicPr>
            <a:picLocks noChangeAspect="1"/>
          </p:cNvPicPr>
          <p:nvPr/>
        </p:nvPicPr>
        <p:blipFill>
          <a:blip r:embed="rId4"/>
          <a:srcRect l="0" r="0" t="0" b="0"/>
          <a:stretch/>
        </p:blipFill>
        <p:spPr>
          <a:xfrm>
            <a:off x="629107" y="5808269"/>
            <a:ext cx="114300" cy="114300"/>
          </a:xfrm>
          <a:prstGeom prst="rect">
            <a:avLst/>
          </a:prstGeom>
        </p:spPr>
      </p:pic>
      <p:sp>
        <p:nvSpPr>
          <p:cNvPr id="19" name="Text 13"/>
          <p:cNvSpPr txBox="1"/>
          <p:nvPr/>
        </p:nvSpPr>
        <p:spPr>
          <a:xfrm>
            <a:off x="914400" y="5751576"/>
            <a:ext cx="1831543"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SC" pitchFamily="34" charset="0"/>
                <a:ea typeface="Noto Sans SC" pitchFamily="34" charset="-122"/>
                <a:cs typeface="Noto Sans SC" pitchFamily="34" charset="-120"/>
              </a:rPr>
              <a:t>直达消费者的高附加值产品</a:t>
            </a:r>
            <a:endParaRPr lang="en-US" sz="1100" dirty="0"/>
          </a:p>
        </p:txBody>
      </p:sp>
      <p:sp>
        <p:nvSpPr>
          <p:cNvPr id="20" name="Text 14"/>
          <p:cNvSpPr txBox="1"/>
          <p:nvPr/>
        </p:nvSpPr>
        <p:spPr>
          <a:xfrm>
            <a:off x="914400" y="6013094"/>
            <a:ext cx="4234586"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包含植根于地域生活的深加工产品，提供具有故事性的高附加值商品。</a:t>
            </a:r>
            <a:endParaRPr lang="en-US" sz="1000" dirty="0"/>
          </a:p>
        </p:txBody>
      </p:sp>
      <p:sp>
        <p:nvSpPr>
          <p:cNvPr id="21" name="Shape 15"/>
          <p:cNvSpPr/>
          <p:nvPr/>
        </p:nvSpPr>
        <p:spPr>
          <a:xfrm>
            <a:off x="6090818" y="952805"/>
            <a:ext cx="6105449" cy="6229807"/>
          </a:xfrm>
          <a:prstGeom prst="rect">
            <a:avLst/>
          </a:prstGeom>
          <a:solidFill>
            <a:srgbClr val="F8FAFC"/>
          </a:solidFill>
          <a:ln/>
        </p:spPr>
      </p:sp>
      <p:sp>
        <p:nvSpPr>
          <p:cNvPr id="22" name="Shape 16"/>
          <p:cNvSpPr/>
          <p:nvPr/>
        </p:nvSpPr>
        <p:spPr>
          <a:xfrm>
            <a:off x="6090818" y="952805"/>
            <a:ext cx="9144" cy="6229807"/>
          </a:xfrm>
          <a:prstGeom prst="rect">
            <a:avLst/>
          </a:prstGeom>
          <a:solidFill>
            <a:srgbClr val="E5E7EB"/>
          </a:solidFill>
          <a:ln/>
        </p:spPr>
      </p:sp>
      <p:pic>
        <p:nvPicPr>
          <p:cNvPr id="23" name="Image 4" descr="preencoded.png">    </p:cNvPr>
          <p:cNvPicPr>
            <a:picLocks noChangeAspect="1"/>
          </p:cNvPicPr>
          <p:nvPr/>
        </p:nvPicPr>
        <p:blipFill>
          <a:blip r:embed="rId5"/>
          <a:srcRect l="0" r="0" t="13261" b="13261"/>
          <a:stretch/>
        </p:blipFill>
        <p:spPr>
          <a:xfrm>
            <a:off x="6672377" y="1333195"/>
            <a:ext cx="4953305" cy="1904695"/>
          </a:xfrm>
          <a:prstGeom prst="rect">
            <a:avLst/>
          </a:prstGeom>
        </p:spPr>
      </p:pic>
      <p:sp>
        <p:nvSpPr>
          <p:cNvPr id="24" name="Shape 17"/>
          <p:cNvSpPr/>
          <p:nvPr/>
        </p:nvSpPr>
        <p:spPr>
          <a:xfrm>
            <a:off x="6672377" y="4266590"/>
            <a:ext cx="4953305" cy="19202"/>
          </a:xfrm>
          <a:prstGeom prst="rect">
            <a:avLst/>
          </a:prstGeom>
          <a:solidFill>
            <a:srgbClr val="4B5563"/>
          </a:solidFill>
          <a:ln/>
        </p:spPr>
      </p:sp>
      <p:sp>
        <p:nvSpPr>
          <p:cNvPr id="25" name="Text 18"/>
          <p:cNvSpPr txBox="1"/>
          <p:nvPr/>
        </p:nvSpPr>
        <p:spPr>
          <a:xfrm>
            <a:off x="6672377" y="3524098"/>
            <a:ext cx="1067105" cy="162763"/>
          </a:xfrm>
          <a:prstGeom prst="rect">
            <a:avLst/>
          </a:prstGeom>
          <a:noFill/>
          <a:ln/>
        </p:spPr>
        <p:txBody>
          <a:bodyPr wrap="square" lIns="0" tIns="0" rIns="0" bIns="0" rtlCol="0" anchor="ctr"/>
          <a:lstStyle/>
          <a:p>
            <a:pPr algn="l" indent="0" marL="0">
              <a:buNone/>
            </a:pPr>
            <a:r>
              <a:rPr lang="en-US" sz="900" b="1" dirty="0">
                <a:solidFill>
                  <a:srgbClr val="4B5563"/>
                </a:solidFill>
                <a:latin typeface="Noto Sans SC" pitchFamily="34" charset="0"/>
                <a:ea typeface="Noto Sans SC" pitchFamily="34" charset="-122"/>
                <a:cs typeface="Noto Sans SC" pitchFamily="34" charset="-120"/>
              </a:rPr>
              <a:t>B2B SOLUTION</a:t>
            </a:r>
            <a:endParaRPr lang="en-US" sz="900" dirty="0"/>
          </a:p>
        </p:txBody>
      </p:sp>
      <p:sp>
        <p:nvSpPr>
          <p:cNvPr id="26" name="Text 19"/>
          <p:cNvSpPr txBox="1"/>
          <p:nvPr/>
        </p:nvSpPr>
        <p:spPr>
          <a:xfrm>
            <a:off x="6672377" y="3771900"/>
            <a:ext cx="5125212" cy="342900"/>
          </a:xfrm>
          <a:prstGeom prst="rect">
            <a:avLst/>
          </a:prstGeom>
          <a:noFill/>
          <a:ln/>
        </p:spPr>
        <p:txBody>
          <a:bodyPr wrap="square" lIns="0" tIns="0" rIns="0" bIns="0" rtlCol="0" anchor="ctr"/>
          <a:lstStyle/>
          <a:p>
            <a:pPr algn="l" indent="0" marL="0">
              <a:buNone/>
            </a:pPr>
            <a:r>
              <a:rPr lang="en-US" sz="1800" b="1" dirty="0">
                <a:solidFill>
                  <a:srgbClr val="111827"/>
                </a:solidFill>
                <a:latin typeface="Noto Serif SC" pitchFamily="34" charset="0"/>
                <a:ea typeface="Noto Serif SC" pitchFamily="34" charset="-122"/>
                <a:cs typeface="Noto Serif SC" pitchFamily="34" charset="-120"/>
              </a:rPr>
              <a:t>OEM/ODM供给 受托制造与企划开发</a:t>
            </a:r>
            <a:endParaRPr lang="en-US" sz="1800" dirty="0"/>
          </a:p>
        </p:txBody>
      </p:sp>
      <p:sp>
        <p:nvSpPr>
          <p:cNvPr id="27" name="Shape 20"/>
          <p:cNvSpPr/>
          <p:nvPr/>
        </p:nvSpPr>
        <p:spPr>
          <a:xfrm>
            <a:off x="6672377" y="4515307"/>
            <a:ext cx="228600" cy="228600"/>
          </a:xfrm>
          <a:prstGeom prst="ellipse">
            <a:avLst/>
          </a:prstGeom>
          <a:solidFill>
            <a:srgbClr val="E5E7EB"/>
          </a:solidFill>
          <a:ln/>
        </p:spPr>
      </p:sp>
      <p:pic>
        <p:nvPicPr>
          <p:cNvPr id="28" name="Image 5" descr="preencoded.png">    </p:cNvPr>
          <p:cNvPicPr>
            <a:picLocks noChangeAspect="1"/>
          </p:cNvPicPr>
          <p:nvPr/>
        </p:nvPicPr>
        <p:blipFill>
          <a:blip r:embed="rId6"/>
          <a:srcRect l="-1911" r="-1911" t="0" b="0"/>
          <a:stretch/>
        </p:blipFill>
        <p:spPr>
          <a:xfrm>
            <a:off x="6719926" y="4572000"/>
            <a:ext cx="133502" cy="114300"/>
          </a:xfrm>
          <a:prstGeom prst="rect">
            <a:avLst/>
          </a:prstGeom>
        </p:spPr>
      </p:pic>
      <p:sp>
        <p:nvSpPr>
          <p:cNvPr id="29" name="Text 21"/>
          <p:cNvSpPr txBox="1"/>
          <p:nvPr/>
        </p:nvSpPr>
        <p:spPr>
          <a:xfrm>
            <a:off x="7015277" y="4515307"/>
            <a:ext cx="974750"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SC" pitchFamily="34" charset="0"/>
                <a:ea typeface="Noto Sans SC" pitchFamily="34" charset="-122"/>
                <a:cs typeface="Noto Sans SC" pitchFamily="34" charset="-120"/>
              </a:rPr>
              <a:t>丰富原料背景</a:t>
            </a:r>
            <a:endParaRPr lang="en-US" sz="1100" dirty="0"/>
          </a:p>
        </p:txBody>
      </p:sp>
      <p:sp>
        <p:nvSpPr>
          <p:cNvPr id="30" name="Text 22"/>
          <p:cNvSpPr txBox="1"/>
          <p:nvPr/>
        </p:nvSpPr>
        <p:spPr>
          <a:xfrm>
            <a:off x="7015277" y="4776826"/>
            <a:ext cx="3767328"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稳定确保桉树、桂类（肉桂）、茶树等云南省丰富的天然资源。</a:t>
            </a:r>
            <a:endParaRPr lang="en-US" sz="1000" dirty="0"/>
          </a:p>
        </p:txBody>
      </p:sp>
      <p:sp>
        <p:nvSpPr>
          <p:cNvPr id="31" name="Shape 23"/>
          <p:cNvSpPr/>
          <p:nvPr/>
        </p:nvSpPr>
        <p:spPr>
          <a:xfrm>
            <a:off x="6672377" y="5133442"/>
            <a:ext cx="228600" cy="228600"/>
          </a:xfrm>
          <a:prstGeom prst="ellipse">
            <a:avLst/>
          </a:prstGeom>
          <a:solidFill>
            <a:srgbClr val="E5E7EB"/>
          </a:solidFill>
          <a:ln/>
        </p:spPr>
      </p:sp>
      <p:pic>
        <p:nvPicPr>
          <p:cNvPr id="32" name="Image 6" descr="preencoded.png">    </p:cNvPr>
          <p:cNvPicPr>
            <a:picLocks noChangeAspect="1"/>
          </p:cNvPicPr>
          <p:nvPr/>
        </p:nvPicPr>
        <p:blipFill>
          <a:blip r:embed="rId7"/>
          <a:srcRect l="-2571" r="-2571" t="0" b="0"/>
          <a:stretch/>
        </p:blipFill>
        <p:spPr>
          <a:xfrm>
            <a:off x="6734556" y="5190134"/>
            <a:ext cx="105156" cy="114300"/>
          </a:xfrm>
          <a:prstGeom prst="rect">
            <a:avLst/>
          </a:prstGeom>
        </p:spPr>
      </p:pic>
      <p:sp>
        <p:nvSpPr>
          <p:cNvPr id="33" name="Text 24"/>
          <p:cNvSpPr txBox="1"/>
          <p:nvPr/>
        </p:nvSpPr>
        <p:spPr>
          <a:xfrm>
            <a:off x="7015277" y="5133442"/>
            <a:ext cx="1546250"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SC" pitchFamily="34" charset="0"/>
                <a:ea typeface="Noto Sans SC" pitchFamily="34" charset="-122"/>
                <a:cs typeface="Noto Sans SC" pitchFamily="34" charset="-120"/>
              </a:rPr>
              <a:t>满足日本严苛质量标准</a:t>
            </a:r>
            <a:endParaRPr lang="en-US" sz="1100" dirty="0"/>
          </a:p>
        </p:txBody>
      </p:sp>
      <p:sp>
        <p:nvSpPr>
          <p:cNvPr id="34" name="Text 25"/>
          <p:cNvSpPr txBox="1"/>
          <p:nvPr/>
        </p:nvSpPr>
        <p:spPr>
          <a:xfrm>
            <a:off x="7015277" y="5394960"/>
            <a:ext cx="4500677"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符合日本严格品质标准的产品开发。与当地生产基地联动，细致响应各类需求。</a:t>
            </a:r>
            <a:endParaRPr lang="en-US" sz="1000" dirty="0"/>
          </a:p>
        </p:txBody>
      </p:sp>
      <p:sp>
        <p:nvSpPr>
          <p:cNvPr id="35" name="Shape 26"/>
          <p:cNvSpPr/>
          <p:nvPr/>
        </p:nvSpPr>
        <p:spPr>
          <a:xfrm>
            <a:off x="6672377" y="5964631"/>
            <a:ext cx="228600" cy="228600"/>
          </a:xfrm>
          <a:prstGeom prst="ellipse">
            <a:avLst/>
          </a:prstGeom>
          <a:solidFill>
            <a:srgbClr val="E5E7EB"/>
          </a:solidFill>
          <a:ln/>
        </p:spPr>
      </p:sp>
      <p:pic>
        <p:nvPicPr>
          <p:cNvPr id="36" name="Image 7" descr="preencoded.png">    </p:cNvPr>
          <p:cNvPicPr>
            <a:picLocks noChangeAspect="1"/>
          </p:cNvPicPr>
          <p:nvPr/>
        </p:nvPicPr>
        <p:blipFill>
          <a:blip r:embed="rId8"/>
          <a:srcRect l="0" r="0" t="0" b="0"/>
          <a:stretch/>
        </p:blipFill>
        <p:spPr>
          <a:xfrm>
            <a:off x="6729070" y="6022238"/>
            <a:ext cx="114300" cy="114300"/>
          </a:xfrm>
          <a:prstGeom prst="rect">
            <a:avLst/>
          </a:prstGeom>
        </p:spPr>
      </p:pic>
      <p:sp>
        <p:nvSpPr>
          <p:cNvPr id="37" name="Text 27"/>
          <p:cNvSpPr txBox="1"/>
          <p:nvPr/>
        </p:nvSpPr>
        <p:spPr>
          <a:xfrm>
            <a:off x="7015277" y="5964631"/>
            <a:ext cx="2527402" cy="200254"/>
          </a:xfrm>
          <a:prstGeom prst="rect">
            <a:avLst/>
          </a:prstGeom>
          <a:noFill/>
          <a:ln/>
        </p:spPr>
        <p:txBody>
          <a:bodyPr wrap="square" lIns="0" tIns="0" rIns="0" bIns="0" rtlCol="0" anchor="ctr"/>
          <a:lstStyle/>
          <a:p>
            <a:pPr algn="l" indent="0" marL="0">
              <a:buNone/>
            </a:pPr>
            <a:r>
              <a:rPr lang="en-US" sz="1100" b="1" dirty="0">
                <a:solidFill>
                  <a:srgbClr val="1F2937"/>
                </a:solidFill>
                <a:latin typeface="Noto Sans SC" pitchFamily="34" charset="0"/>
                <a:ea typeface="Noto Sans SC" pitchFamily="34" charset="-122"/>
                <a:cs typeface="Noto Sans SC" pitchFamily="34" charset="-120"/>
              </a:rPr>
              <a:t>稳定供给 × 成本竞争力 × 开发响应力</a:t>
            </a:r>
            <a:endParaRPr lang="en-US" sz="1100" dirty="0"/>
          </a:p>
        </p:txBody>
      </p:sp>
      <p:sp>
        <p:nvSpPr>
          <p:cNvPr id="38" name="Text 28"/>
          <p:cNvSpPr txBox="1"/>
          <p:nvPr/>
        </p:nvSpPr>
        <p:spPr>
          <a:xfrm>
            <a:off x="7015277" y="6227064"/>
            <a:ext cx="4634179"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依托靠近原料产地的区位优势与规模化生产，实现具有市场竞争力的价格与稳定供应。</a:t>
            </a:r>
            <a:endParaRPr lang="en-US" sz="1000" dirty="0"/>
          </a:p>
        </p:txBody>
      </p:sp>
      <p:sp>
        <p:nvSpPr>
          <p:cNvPr id="39" name="Shape 29"/>
          <p:cNvSpPr/>
          <p:nvPr/>
        </p:nvSpPr>
        <p:spPr>
          <a:xfrm>
            <a:off x="0" y="0"/>
            <a:ext cx="12191695" cy="952805"/>
          </a:xfrm>
          <a:prstGeom prst="rect">
            <a:avLst/>
          </a:prstGeom>
          <a:solidFill>
            <a:srgbClr val="FFFFFF"/>
          </a:solidFill>
          <a:ln/>
        </p:spPr>
      </p:sp>
      <p:sp>
        <p:nvSpPr>
          <p:cNvPr id="40" name="Shape 30"/>
          <p:cNvSpPr/>
          <p:nvPr/>
        </p:nvSpPr>
        <p:spPr>
          <a:xfrm>
            <a:off x="0" y="943661"/>
            <a:ext cx="12191695" cy="9144"/>
          </a:xfrm>
          <a:prstGeom prst="rect">
            <a:avLst/>
          </a:prstGeom>
          <a:solidFill>
            <a:srgbClr val="E5E7EB"/>
          </a:solidFill>
          <a:ln/>
        </p:spPr>
      </p:sp>
      <p:sp>
        <p:nvSpPr>
          <p:cNvPr id="41" name="Text 31"/>
          <p:cNvSpPr txBox="1"/>
          <p:nvPr/>
        </p:nvSpPr>
        <p:spPr>
          <a:xfrm>
            <a:off x="571500" y="190195"/>
            <a:ext cx="886054" cy="657454"/>
          </a:xfrm>
          <a:prstGeom prst="rect">
            <a:avLst/>
          </a:prstGeom>
          <a:noFill/>
          <a:ln/>
        </p:spPr>
        <p:txBody>
          <a:bodyPr wrap="square" lIns="0" tIns="0" rIns="0" bIns="0" rtlCol="0" anchor="ctr"/>
          <a:lstStyle/>
          <a:p>
            <a:pPr algn="l" indent="0" marL="0">
              <a:buNone/>
            </a:pPr>
            <a:r>
              <a:rPr lang="en-US" sz="3600" b="1" dirty="0">
                <a:solidFill>
                  <a:srgbClr val="E5E7EB"/>
                </a:solidFill>
                <a:latin typeface="Noto Serif SC" pitchFamily="34" charset="0"/>
                <a:ea typeface="Noto Serif SC" pitchFamily="34" charset="-122"/>
                <a:cs typeface="Noto Serif SC" pitchFamily="34" charset="-120"/>
              </a:rPr>
              <a:t>04</a:t>
            </a:r>
            <a:endParaRPr lang="en-US" sz="3600" dirty="0"/>
          </a:p>
        </p:txBody>
      </p:sp>
      <p:sp>
        <p:nvSpPr>
          <p:cNvPr id="42" name="Text 32"/>
          <p:cNvSpPr txBox="1"/>
          <p:nvPr/>
        </p:nvSpPr>
        <p:spPr>
          <a:xfrm>
            <a:off x="9339682" y="142646"/>
            <a:ext cx="2371954" cy="162763"/>
          </a:xfrm>
          <a:prstGeom prst="rect">
            <a:avLst/>
          </a:prstGeom>
          <a:noFill/>
          <a:ln/>
        </p:spPr>
        <p:txBody>
          <a:bodyPr wrap="square" lIns="0" tIns="0" rIns="0" bIns="0" rtlCol="0" anchor="ctr"/>
          <a:lstStyle/>
          <a:p>
            <a:pPr algn="r" indent="0" marL="0">
              <a:buNone/>
            </a:pPr>
            <a:r>
              <a:rPr lang="en-US" sz="900" b="1" dirty="0">
                <a:solidFill>
                  <a:srgbClr val="059669"/>
                </a:solidFill>
                <a:latin typeface="Noto Sans SC" pitchFamily="34" charset="0"/>
                <a:ea typeface="Noto Sans SC" pitchFamily="34" charset="-122"/>
                <a:cs typeface="Noto Sans SC" pitchFamily="34" charset="-120"/>
              </a:rPr>
              <a:t>TWO PILLARS OF OUR SCHEME</a:t>
            </a:r>
            <a:endParaRPr lang="en-US" sz="900" dirty="0"/>
          </a:p>
        </p:txBody>
      </p:sp>
      <p:sp>
        <p:nvSpPr>
          <p:cNvPr id="43" name="Text 33"/>
          <p:cNvSpPr txBox="1"/>
          <p:nvPr/>
        </p:nvSpPr>
        <p:spPr>
          <a:xfrm>
            <a:off x="10019995" y="362102"/>
            <a:ext cx="1810512" cy="381305"/>
          </a:xfrm>
          <a:prstGeom prst="rect">
            <a:avLst/>
          </a:prstGeom>
          <a:noFill/>
          <a:ln/>
        </p:spPr>
        <p:txBody>
          <a:bodyPr wrap="square" lIns="0" tIns="0" rIns="0" bIns="0" rtlCol="0" anchor="ctr"/>
          <a:lstStyle/>
          <a:p>
            <a:pPr algn="r" indent="0" marL="0">
              <a:buNone/>
            </a:pPr>
            <a:r>
              <a:rPr lang="en-US" sz="2100" b="1" dirty="0">
                <a:solidFill>
                  <a:srgbClr val="111827"/>
                </a:solidFill>
                <a:latin typeface="Noto Serif SC" pitchFamily="34" charset="0"/>
                <a:ea typeface="Noto Serif SC" pitchFamily="34" charset="-122"/>
                <a:cs typeface="Noto Serif SC" pitchFamily="34" charset="-120"/>
              </a:rPr>
              <a:t>两大业务支柱</a:t>
            </a:r>
            <a:endParaRPr lang="en-US" sz="2100" dirty="0"/>
          </a:p>
        </p:txBody>
      </p:sp>
      <p:sp>
        <p:nvSpPr>
          <p:cNvPr id="44" name="Shape 34"/>
          <p:cNvSpPr/>
          <p:nvPr/>
        </p:nvSpPr>
        <p:spPr>
          <a:xfrm>
            <a:off x="5867705" y="3835908"/>
            <a:ext cx="457200" cy="457200"/>
          </a:xfrm>
          <a:prstGeom prst="ellipse">
            <a:avLst/>
          </a:prstGeom>
          <a:solidFill>
            <a:srgbClr val="FFFFFF"/>
          </a:solidFill>
          <a:ln w="12700">
            <a:solidFill>
              <a:srgbClr val="E5E7EB"/>
            </a:solidFill>
            <a:prstDash val="solid"/>
          </a:ln>
          <a:effectLst>
            <a:outerShdw sx="100000" sy="100000" kx="0" ky="0" algn="bl" rotWithShape="0" blurRad="38100" dist="25400" dir="5400000">
              <a:srgbClr val="000000">
                <a:alpha val="5000"/>
              </a:srgbClr>
            </a:outerShdw>
          </a:effectLst>
        </p:spPr>
      </p:sp>
      <p:pic>
        <p:nvPicPr>
          <p:cNvPr id="45" name="Image 8" descr="preencoded.png">    </p:cNvPr>
          <p:cNvPicPr>
            <a:picLocks noChangeAspect="1"/>
          </p:cNvPicPr>
          <p:nvPr/>
        </p:nvPicPr>
        <p:blipFill>
          <a:blip r:embed="rId9"/>
          <a:srcRect l="0" r="0" t="-1100" b="-1100"/>
          <a:stretch/>
        </p:blipFill>
        <p:spPr>
          <a:xfrm>
            <a:off x="6038698" y="3998671"/>
            <a:ext cx="114300" cy="1335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2191695" cy="6933895"/>
          </a:xfrm>
          <a:prstGeom prst="rect">
            <a:avLst/>
          </a:prstGeom>
          <a:solidFill>
            <a:srgbClr val="F3F4F6"/>
          </a:solidFill>
          <a:ln/>
        </p:spPr>
      </p:sp>
      <p:sp>
        <p:nvSpPr>
          <p:cNvPr id="3" name="Shape 1"/>
          <p:cNvSpPr/>
          <p:nvPr/>
        </p:nvSpPr>
        <p:spPr>
          <a:xfrm>
            <a:off x="0" y="0"/>
            <a:ext cx="12191695" cy="6933895"/>
          </a:xfrm>
          <a:prstGeom prst="rect">
            <a:avLst/>
          </a:prstGeom>
          <a:solidFill>
            <a:srgbClr val="FFFFFF"/>
          </a:solidFill>
          <a:ln/>
        </p:spPr>
      </p:sp>
      <p:sp>
        <p:nvSpPr>
          <p:cNvPr id="4" name="Shape 2"/>
          <p:cNvSpPr/>
          <p:nvPr/>
        </p:nvSpPr>
        <p:spPr>
          <a:xfrm>
            <a:off x="571500" y="476402"/>
            <a:ext cx="38405" cy="694944"/>
          </a:xfrm>
          <a:prstGeom prst="rect">
            <a:avLst/>
          </a:prstGeom>
          <a:solidFill>
            <a:srgbClr val="059669"/>
          </a:solidFill>
          <a:ln/>
        </p:spPr>
      </p:sp>
      <p:sp>
        <p:nvSpPr>
          <p:cNvPr id="5" name="Text 3"/>
          <p:cNvSpPr txBox="1"/>
          <p:nvPr/>
        </p:nvSpPr>
        <p:spPr>
          <a:xfrm>
            <a:off x="800100" y="476402"/>
            <a:ext cx="1357884" cy="191110"/>
          </a:xfrm>
          <a:prstGeom prst="rect">
            <a:avLst/>
          </a:prstGeom>
          <a:noFill/>
          <a:ln/>
        </p:spPr>
        <p:txBody>
          <a:bodyPr wrap="square" lIns="0" tIns="0" rIns="0" bIns="0" rtlCol="0" anchor="ctr"/>
          <a:lstStyle/>
          <a:p>
            <a:pPr algn="l" indent="0" marL="0">
              <a:buNone/>
            </a:pPr>
            <a:r>
              <a:rPr lang="en-US" sz="1000" b="1" dirty="0">
                <a:solidFill>
                  <a:srgbClr val="059669"/>
                </a:solidFill>
                <a:latin typeface="Noto Sans SC" pitchFamily="34" charset="0"/>
                <a:ea typeface="Noto Sans SC" pitchFamily="34" charset="-122"/>
                <a:cs typeface="Noto Sans SC" pitchFamily="34" charset="-120"/>
              </a:rPr>
              <a:t>OUR CATEGORY</a:t>
            </a:r>
            <a:endParaRPr lang="en-US" sz="1000" dirty="0"/>
          </a:p>
        </p:txBody>
      </p:sp>
      <p:sp>
        <p:nvSpPr>
          <p:cNvPr id="6" name="Text 4"/>
          <p:cNvSpPr txBox="1"/>
          <p:nvPr/>
        </p:nvSpPr>
        <p:spPr>
          <a:xfrm>
            <a:off x="800100" y="724205"/>
            <a:ext cx="1457554"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SC" pitchFamily="34" charset="0"/>
                <a:ea typeface="Noto Serif SC" pitchFamily="34" charset="-122"/>
                <a:cs typeface="Noto Serif SC" pitchFamily="34" charset="-120"/>
              </a:rPr>
              <a:t>产品分类</a:t>
            </a:r>
            <a:endParaRPr lang="en-US" sz="2400" dirty="0"/>
          </a:p>
        </p:txBody>
      </p:sp>
      <p:sp>
        <p:nvSpPr>
          <p:cNvPr id="7" name="Text 5"/>
          <p:cNvSpPr txBox="1"/>
          <p:nvPr/>
        </p:nvSpPr>
        <p:spPr>
          <a:xfrm>
            <a:off x="8020202" y="619963"/>
            <a:ext cx="3700577" cy="191110"/>
          </a:xfrm>
          <a:prstGeom prst="rect">
            <a:avLst/>
          </a:prstGeom>
          <a:noFill/>
          <a:ln/>
        </p:spPr>
        <p:txBody>
          <a:bodyPr wrap="square" lIns="0" tIns="0" rIns="0" bIns="0" rtlCol="0" anchor="ctr"/>
          <a:lstStyle/>
          <a:p>
            <a:pPr algn="r" indent="0" marL="0">
              <a:buNone/>
            </a:pPr>
            <a:r>
              <a:rPr lang="en-US" sz="1000" dirty="0">
                <a:solidFill>
                  <a:srgbClr val="6B7280"/>
                </a:solidFill>
                <a:latin typeface="Noto Sans SC" pitchFamily="34" charset="0"/>
                <a:ea typeface="Noto Sans SC" pitchFamily="34" charset="-122"/>
                <a:cs typeface="Noto Sans SC" pitchFamily="34" charset="-120"/>
              </a:rPr>
              <a:t>利用云南高原丰富的自然资源，在四大主要领域展开产品线。</a:t>
            </a:r>
            <a:endParaRPr lang="en-US" sz="1000" dirty="0"/>
          </a:p>
        </p:txBody>
      </p:sp>
      <p:sp>
        <p:nvSpPr>
          <p:cNvPr id="8" name="Text 6"/>
          <p:cNvSpPr txBox="1"/>
          <p:nvPr/>
        </p:nvSpPr>
        <p:spPr>
          <a:xfrm>
            <a:off x="7886700" y="833018"/>
            <a:ext cx="3834079" cy="191110"/>
          </a:xfrm>
          <a:prstGeom prst="rect">
            <a:avLst/>
          </a:prstGeom>
          <a:noFill/>
          <a:ln/>
        </p:spPr>
        <p:txBody>
          <a:bodyPr wrap="square" lIns="0" tIns="0" rIns="0" bIns="0" rtlCol="0" anchor="ctr"/>
          <a:lstStyle/>
          <a:p>
            <a:pPr algn="r" indent="0" marL="0">
              <a:buNone/>
            </a:pPr>
            <a:r>
              <a:rPr lang="en-US" sz="1000" dirty="0">
                <a:solidFill>
                  <a:srgbClr val="6B7280"/>
                </a:solidFill>
                <a:latin typeface="Noto Sans SC" pitchFamily="34" charset="0"/>
                <a:ea typeface="Noto Sans SC" pitchFamily="34" charset="-122"/>
                <a:cs typeface="Noto Sans SC" pitchFamily="34" charset="-120"/>
              </a:rPr>
              <a:t>在所有领域实现“高原洁净”、“高附加值”与“安全安心”。</a:t>
            </a:r>
            <a:endParaRPr lang="en-US" sz="1000" dirty="0"/>
          </a:p>
        </p:txBody>
      </p:sp>
      <p:sp>
        <p:nvSpPr>
          <p:cNvPr id="9" name="Shape 7"/>
          <p:cNvSpPr/>
          <p:nvPr/>
        </p:nvSpPr>
        <p:spPr>
          <a:xfrm>
            <a:off x="571500" y="1552651"/>
            <a:ext cx="2590495" cy="3991356"/>
          </a:xfrm>
          <a:prstGeom prst="roundRect">
            <a:avLst>
              <a:gd name="adj" fmla="val 1557"/>
            </a:avLst>
          </a:prstGeom>
          <a:solidFill>
            <a:srgbClr val="FFFFFF"/>
          </a:solidFill>
          <a:ln w="12700">
            <a:solidFill>
              <a:srgbClr val="E5E7EB"/>
            </a:solidFill>
            <a:prstDash val="solid"/>
          </a:ln>
          <a:effectLst>
            <a:outerShdw sx="100000" sy="100000" kx="0" ky="0" algn="bl" rotWithShape="0" blurRad="63500" dist="38100" dir="5400000">
              <a:srgbClr val="000000">
                <a:alpha val="5000"/>
              </a:srgbClr>
            </a:outerShdw>
          </a:effectLst>
        </p:spPr>
      </p:sp>
      <p:pic>
        <p:nvPicPr>
          <p:cNvPr id="10" name="Image 0" descr="preencoded.png">    </p:cNvPr>
          <p:cNvPicPr>
            <a:picLocks noChangeAspect="1"/>
          </p:cNvPicPr>
          <p:nvPr/>
        </p:nvPicPr>
        <p:blipFill>
          <a:blip r:embed="rId1"/>
          <a:srcRect l="0" r="0" t="10921" b="10921"/>
          <a:stretch/>
        </p:blipFill>
        <p:spPr>
          <a:xfrm>
            <a:off x="580644" y="1561795"/>
            <a:ext cx="2572207" cy="1904695"/>
          </a:xfrm>
          <a:prstGeom prst="rect">
            <a:avLst/>
          </a:prstGeom>
        </p:spPr>
      </p:pic>
      <p:sp>
        <p:nvSpPr>
          <p:cNvPr id="11" name="Shape 8"/>
          <p:cNvSpPr/>
          <p:nvPr/>
        </p:nvSpPr>
        <p:spPr>
          <a:xfrm>
            <a:off x="580644" y="1561795"/>
            <a:ext cx="2572207" cy="1904695"/>
          </a:xfrm>
          <a:prstGeom prst="rect">
            <a:avLst/>
          </a:prstGeom>
          <a:solidFill>
            <a:srgbClr val="000000">
              <a:alpha val="10000"/>
            </a:srgbClr>
          </a:solidFill>
          <a:ln/>
        </p:spPr>
      </p:sp>
      <p:sp>
        <p:nvSpPr>
          <p:cNvPr id="12" name="Text 9"/>
          <p:cNvSpPr txBox="1"/>
          <p:nvPr/>
        </p:nvSpPr>
        <p:spPr>
          <a:xfrm>
            <a:off x="771754" y="3752698"/>
            <a:ext cx="1476756" cy="277063"/>
          </a:xfrm>
          <a:prstGeom prst="rect">
            <a:avLst/>
          </a:prstGeom>
          <a:noFill/>
          <a:ln/>
        </p:spPr>
        <p:txBody>
          <a:bodyPr wrap="square" lIns="0" tIns="0" rIns="0" bIns="0" rtlCol="0" anchor="ctr"/>
          <a:lstStyle/>
          <a:p>
            <a:pPr algn="l" indent="0" marL="0">
              <a:buNone/>
            </a:pPr>
            <a:r>
              <a:rPr lang="en-US" sz="1500" b="1" dirty="0">
                <a:solidFill>
                  <a:srgbClr val="111827"/>
                </a:solidFill>
                <a:latin typeface="Noto Serif SC" pitchFamily="34" charset="0"/>
                <a:ea typeface="Noto Serif SC" pitchFamily="34" charset="-122"/>
                <a:cs typeface="Noto Serif SC" pitchFamily="34" charset="-120"/>
              </a:rPr>
              <a:t>芳香与天然香料</a:t>
            </a:r>
            <a:endParaRPr lang="en-US" sz="1500" dirty="0"/>
          </a:p>
        </p:txBody>
      </p:sp>
      <p:sp>
        <p:nvSpPr>
          <p:cNvPr id="13" name="Text 10"/>
          <p:cNvSpPr txBox="1"/>
          <p:nvPr/>
        </p:nvSpPr>
        <p:spPr>
          <a:xfrm>
            <a:off x="771754" y="4076395"/>
            <a:ext cx="1000354"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SC" pitchFamily="34" charset="0"/>
                <a:ea typeface="Noto Sans SC" pitchFamily="34" charset="-122"/>
                <a:cs typeface="Noto Sans SC" pitchFamily="34" charset="-120"/>
              </a:rPr>
              <a:t>ESSENTIAL OIL</a:t>
            </a:r>
            <a:endParaRPr lang="en-US" sz="900" dirty="0"/>
          </a:p>
        </p:txBody>
      </p:sp>
      <p:sp>
        <p:nvSpPr>
          <p:cNvPr id="14" name="Text 11"/>
          <p:cNvSpPr txBox="1"/>
          <p:nvPr/>
        </p:nvSpPr>
        <p:spPr>
          <a:xfrm>
            <a:off x="771754" y="4362602"/>
            <a:ext cx="2179015" cy="381305"/>
          </a:xfrm>
          <a:prstGeom prst="rect">
            <a:avLst/>
          </a:prstGeom>
          <a:noFill/>
          <a:ln/>
        </p:spPr>
        <p:txBody>
          <a:bodyPr wrap="square" lIns="0" tIns="0" rIns="0" bIns="0" rtlCol="0" anchor="ctr"/>
          <a:lstStyle/>
          <a:p>
            <a:pPr algn="l" indent="0" marL="0">
              <a:buNone/>
            </a:pPr>
            <a:r>
              <a:rPr lang="en-US" sz="900" dirty="0">
                <a:solidFill>
                  <a:srgbClr val="4B5563"/>
                </a:solidFill>
                <a:latin typeface="Noto Sans SC" pitchFamily="34" charset="0"/>
                <a:ea typeface="Noto Sans SC" pitchFamily="34" charset="-122"/>
                <a:cs typeface="Noto Sans SC" pitchFamily="34" charset="-120"/>
              </a:rPr>
              <a:t>桉叶油、玫瑰、桂花ABS等，广泛展开高品质精油素材。</a:t>
            </a:r>
            <a:endParaRPr lang="en-US" sz="900" dirty="0"/>
          </a:p>
        </p:txBody>
      </p:sp>
      <p:sp>
        <p:nvSpPr>
          <p:cNvPr id="15" name="Shape 12"/>
          <p:cNvSpPr/>
          <p:nvPr/>
        </p:nvSpPr>
        <p:spPr>
          <a:xfrm>
            <a:off x="771754" y="5108753"/>
            <a:ext cx="981151" cy="237744"/>
          </a:xfrm>
          <a:prstGeom prst="roundRect">
            <a:avLst>
              <a:gd name="adj" fmla="val 61538"/>
            </a:avLst>
          </a:prstGeom>
          <a:solidFill>
            <a:srgbClr val="F3F4F6"/>
          </a:solidFill>
          <a:ln/>
        </p:spPr>
      </p:sp>
      <p:sp>
        <p:nvSpPr>
          <p:cNvPr id="16" name="Text 13"/>
          <p:cNvSpPr txBox="1"/>
          <p:nvPr/>
        </p:nvSpPr>
        <p:spPr>
          <a:xfrm>
            <a:off x="847649" y="5147158"/>
            <a:ext cx="907999"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SC" pitchFamily="34" charset="0"/>
                <a:ea typeface="Noto Sans SC" pitchFamily="34" charset="-122"/>
                <a:cs typeface="Noto Sans SC" pitchFamily="34" charset="-120"/>
              </a:rPr>
              <a:t>多样素材 / 高纯度</a:t>
            </a:r>
            <a:endParaRPr lang="en-US" sz="800" dirty="0"/>
          </a:p>
        </p:txBody>
      </p:sp>
      <p:sp>
        <p:nvSpPr>
          <p:cNvPr id="17" name="Shape 14"/>
          <p:cNvSpPr/>
          <p:nvPr/>
        </p:nvSpPr>
        <p:spPr>
          <a:xfrm>
            <a:off x="3390595" y="1552651"/>
            <a:ext cx="2590495" cy="3991356"/>
          </a:xfrm>
          <a:prstGeom prst="roundRect">
            <a:avLst>
              <a:gd name="adj" fmla="val 1557"/>
            </a:avLst>
          </a:prstGeom>
          <a:solidFill>
            <a:srgbClr val="FFFFFF"/>
          </a:solidFill>
          <a:ln w="12700">
            <a:solidFill>
              <a:srgbClr val="E5E7EB"/>
            </a:solidFill>
            <a:prstDash val="solid"/>
          </a:ln>
          <a:effectLst>
            <a:outerShdw sx="100000" sy="100000" kx="0" ky="0" algn="bl" rotWithShape="0" blurRad="63500" dist="38100" dir="5400000">
              <a:srgbClr val="000000">
                <a:alpha val="5000"/>
              </a:srgbClr>
            </a:outerShdw>
          </a:effectLst>
        </p:spPr>
      </p:sp>
      <p:pic>
        <p:nvPicPr>
          <p:cNvPr id="18" name="Image 1" descr="preencoded.png">    </p:cNvPr>
          <p:cNvPicPr>
            <a:picLocks noChangeAspect="1"/>
          </p:cNvPicPr>
          <p:nvPr/>
        </p:nvPicPr>
        <p:blipFill>
          <a:blip r:embed="rId2"/>
          <a:srcRect l="0" r="0" t="3719" b="3719"/>
          <a:stretch/>
        </p:blipFill>
        <p:spPr>
          <a:xfrm>
            <a:off x="3400654" y="1561795"/>
            <a:ext cx="2572207" cy="1904695"/>
          </a:xfrm>
          <a:prstGeom prst="rect">
            <a:avLst/>
          </a:prstGeom>
        </p:spPr>
      </p:pic>
      <p:sp>
        <p:nvSpPr>
          <p:cNvPr id="19" name="Shape 15"/>
          <p:cNvSpPr/>
          <p:nvPr/>
        </p:nvSpPr>
        <p:spPr>
          <a:xfrm>
            <a:off x="3400654" y="1561795"/>
            <a:ext cx="2572207" cy="1904695"/>
          </a:xfrm>
          <a:prstGeom prst="rect">
            <a:avLst/>
          </a:prstGeom>
          <a:solidFill>
            <a:srgbClr val="000000">
              <a:alpha val="10000"/>
            </a:srgbClr>
          </a:solidFill>
          <a:ln/>
        </p:spPr>
      </p:sp>
      <p:sp>
        <p:nvSpPr>
          <p:cNvPr id="20" name="Text 16"/>
          <p:cNvSpPr txBox="1"/>
          <p:nvPr/>
        </p:nvSpPr>
        <p:spPr>
          <a:xfrm>
            <a:off x="3590849" y="3752698"/>
            <a:ext cx="1476756" cy="277063"/>
          </a:xfrm>
          <a:prstGeom prst="rect">
            <a:avLst/>
          </a:prstGeom>
          <a:noFill/>
          <a:ln/>
        </p:spPr>
        <p:txBody>
          <a:bodyPr wrap="square" lIns="0" tIns="0" rIns="0" bIns="0" rtlCol="0" anchor="ctr"/>
          <a:lstStyle/>
          <a:p>
            <a:pPr algn="l" indent="0" marL="0">
              <a:buNone/>
            </a:pPr>
            <a:r>
              <a:rPr lang="en-US" sz="1500" b="1" dirty="0">
                <a:solidFill>
                  <a:srgbClr val="111827"/>
                </a:solidFill>
                <a:latin typeface="Noto Serif SC" pitchFamily="34" charset="0"/>
                <a:ea typeface="Noto Serif SC" pitchFamily="34" charset="-122"/>
                <a:cs typeface="Noto Serif SC" pitchFamily="34" charset="-120"/>
              </a:rPr>
              <a:t>健康与美容食品</a:t>
            </a:r>
            <a:endParaRPr lang="en-US" sz="1500" dirty="0"/>
          </a:p>
        </p:txBody>
      </p:sp>
      <p:sp>
        <p:nvSpPr>
          <p:cNvPr id="21" name="Text 17"/>
          <p:cNvSpPr txBox="1"/>
          <p:nvPr/>
        </p:nvSpPr>
        <p:spPr>
          <a:xfrm>
            <a:off x="3590849" y="4076395"/>
            <a:ext cx="1162202"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SC" pitchFamily="34" charset="0"/>
                <a:ea typeface="Noto Sans SC" pitchFamily="34" charset="-122"/>
                <a:cs typeface="Noto Sans SC" pitchFamily="34" charset="-120"/>
              </a:rPr>
              <a:t>NUTS OIL &amp; FOOD</a:t>
            </a:r>
            <a:endParaRPr lang="en-US" sz="900" dirty="0"/>
          </a:p>
        </p:txBody>
      </p:sp>
      <p:sp>
        <p:nvSpPr>
          <p:cNvPr id="22" name="Text 18"/>
          <p:cNvSpPr txBox="1"/>
          <p:nvPr/>
        </p:nvSpPr>
        <p:spPr>
          <a:xfrm>
            <a:off x="3590849" y="4362602"/>
            <a:ext cx="2226564" cy="381305"/>
          </a:xfrm>
          <a:prstGeom prst="rect">
            <a:avLst/>
          </a:prstGeom>
          <a:noFill/>
          <a:ln/>
        </p:spPr>
        <p:txBody>
          <a:bodyPr wrap="square" lIns="0" tIns="0" rIns="0" bIns="0" rtlCol="0" anchor="ctr"/>
          <a:lstStyle/>
          <a:p>
            <a:pPr algn="l" indent="0" marL="0">
              <a:buNone/>
            </a:pPr>
            <a:r>
              <a:rPr lang="en-US" sz="900" dirty="0">
                <a:solidFill>
                  <a:srgbClr val="4B5563"/>
                </a:solidFill>
                <a:latin typeface="Noto Sans SC" pitchFamily="34" charset="0"/>
                <a:ea typeface="Noto Sans SC" pitchFamily="34" charset="-122"/>
                <a:cs typeface="Noto Sans SC" pitchFamily="34" charset="-120"/>
              </a:rPr>
              <a:t>提供富含Omega-3的云南核桃油及各种核桃深加工产品（休闲零食等）。</a:t>
            </a:r>
            <a:endParaRPr lang="en-US" sz="900" dirty="0"/>
          </a:p>
        </p:txBody>
      </p:sp>
      <p:sp>
        <p:nvSpPr>
          <p:cNvPr id="23" name="Shape 19"/>
          <p:cNvSpPr/>
          <p:nvPr/>
        </p:nvSpPr>
        <p:spPr>
          <a:xfrm>
            <a:off x="3590849" y="5108753"/>
            <a:ext cx="1314907" cy="237744"/>
          </a:xfrm>
          <a:prstGeom prst="roundRect">
            <a:avLst>
              <a:gd name="adj" fmla="val 61538"/>
            </a:avLst>
          </a:prstGeom>
          <a:solidFill>
            <a:srgbClr val="F3F4F6"/>
          </a:solidFill>
          <a:ln/>
        </p:spPr>
      </p:sp>
      <p:sp>
        <p:nvSpPr>
          <p:cNvPr id="24" name="Text 20"/>
          <p:cNvSpPr txBox="1"/>
          <p:nvPr/>
        </p:nvSpPr>
        <p:spPr>
          <a:xfrm>
            <a:off x="3666744" y="5147158"/>
            <a:ext cx="1240841"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SC" pitchFamily="34" charset="0"/>
                <a:ea typeface="Noto Sans SC" pitchFamily="34" charset="-122"/>
                <a:cs typeface="Noto Sans SC" pitchFamily="34" charset="-120"/>
              </a:rPr>
              <a:t>富含Omega-3 / 天然健康</a:t>
            </a:r>
            <a:endParaRPr lang="en-US" sz="800" dirty="0"/>
          </a:p>
        </p:txBody>
      </p:sp>
      <p:sp>
        <p:nvSpPr>
          <p:cNvPr id="25" name="Shape 21"/>
          <p:cNvSpPr/>
          <p:nvPr/>
        </p:nvSpPr>
        <p:spPr>
          <a:xfrm>
            <a:off x="6210605" y="1552651"/>
            <a:ext cx="2590495" cy="3991356"/>
          </a:xfrm>
          <a:prstGeom prst="roundRect">
            <a:avLst>
              <a:gd name="adj" fmla="val 1557"/>
            </a:avLst>
          </a:prstGeom>
          <a:solidFill>
            <a:srgbClr val="FFFFFF"/>
          </a:solidFill>
          <a:ln w="12700">
            <a:solidFill>
              <a:srgbClr val="E5E7EB"/>
            </a:solidFill>
            <a:prstDash val="solid"/>
          </a:ln>
          <a:effectLst>
            <a:outerShdw sx="100000" sy="100000" kx="0" ky="0" algn="bl" rotWithShape="0" blurRad="63500" dist="38100" dir="5400000">
              <a:srgbClr val="000000">
                <a:alpha val="5000"/>
              </a:srgbClr>
            </a:outerShdw>
          </a:effectLst>
        </p:spPr>
      </p:sp>
      <p:pic>
        <p:nvPicPr>
          <p:cNvPr id="26" name="Image 2" descr="preencoded.png">    </p:cNvPr>
          <p:cNvPicPr>
            <a:picLocks noChangeAspect="1"/>
          </p:cNvPicPr>
          <p:nvPr/>
        </p:nvPicPr>
        <p:blipFill>
          <a:blip r:embed="rId3"/>
          <a:srcRect l="5030" r="5030" t="0" b="0"/>
          <a:stretch/>
        </p:blipFill>
        <p:spPr>
          <a:xfrm>
            <a:off x="6219749" y="1561795"/>
            <a:ext cx="2572207" cy="1904695"/>
          </a:xfrm>
          <a:prstGeom prst="rect">
            <a:avLst/>
          </a:prstGeom>
        </p:spPr>
      </p:pic>
      <p:sp>
        <p:nvSpPr>
          <p:cNvPr id="27" name="Shape 22"/>
          <p:cNvSpPr/>
          <p:nvPr/>
        </p:nvSpPr>
        <p:spPr>
          <a:xfrm>
            <a:off x="6219749" y="1561795"/>
            <a:ext cx="2572207" cy="1904695"/>
          </a:xfrm>
          <a:prstGeom prst="rect">
            <a:avLst/>
          </a:prstGeom>
          <a:solidFill>
            <a:srgbClr val="000000">
              <a:alpha val="10000"/>
            </a:srgbClr>
          </a:solidFill>
          <a:ln/>
        </p:spPr>
      </p:sp>
      <p:sp>
        <p:nvSpPr>
          <p:cNvPr id="28" name="Text 23"/>
          <p:cNvSpPr txBox="1"/>
          <p:nvPr/>
        </p:nvSpPr>
        <p:spPr>
          <a:xfrm>
            <a:off x="6409944" y="3752698"/>
            <a:ext cx="905256" cy="277063"/>
          </a:xfrm>
          <a:prstGeom prst="rect">
            <a:avLst/>
          </a:prstGeom>
          <a:noFill/>
          <a:ln/>
        </p:spPr>
        <p:txBody>
          <a:bodyPr wrap="square" lIns="0" tIns="0" rIns="0" bIns="0" rtlCol="0" anchor="ctr"/>
          <a:lstStyle/>
          <a:p>
            <a:pPr algn="l" indent="0" marL="0">
              <a:buNone/>
            </a:pPr>
            <a:r>
              <a:rPr lang="en-US" sz="1500" b="1" dirty="0">
                <a:solidFill>
                  <a:srgbClr val="111827"/>
                </a:solidFill>
                <a:latin typeface="Noto Serif SC" pitchFamily="34" charset="0"/>
                <a:ea typeface="Noto Serif SC" pitchFamily="34" charset="-122"/>
                <a:cs typeface="Noto Serif SC" pitchFamily="34" charset="-120"/>
              </a:rPr>
              <a:t>精品咖啡</a:t>
            </a:r>
            <a:endParaRPr lang="en-US" sz="1500" dirty="0"/>
          </a:p>
        </p:txBody>
      </p:sp>
      <p:sp>
        <p:nvSpPr>
          <p:cNvPr id="29" name="Text 24"/>
          <p:cNvSpPr txBox="1"/>
          <p:nvPr/>
        </p:nvSpPr>
        <p:spPr>
          <a:xfrm>
            <a:off x="6409944" y="4076395"/>
            <a:ext cx="1228954"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SC" pitchFamily="34" charset="0"/>
                <a:ea typeface="Noto Sans SC" pitchFamily="34" charset="-122"/>
                <a:cs typeface="Noto Sans SC" pitchFamily="34" charset="-120"/>
              </a:rPr>
              <a:t>SPECIALTY COFFEE</a:t>
            </a:r>
            <a:endParaRPr lang="en-US" sz="900" dirty="0"/>
          </a:p>
        </p:txBody>
      </p:sp>
      <p:sp>
        <p:nvSpPr>
          <p:cNvPr id="30" name="Text 25"/>
          <p:cNvSpPr txBox="1"/>
          <p:nvPr/>
        </p:nvSpPr>
        <p:spPr>
          <a:xfrm>
            <a:off x="6409944" y="4362602"/>
            <a:ext cx="2208276" cy="581558"/>
          </a:xfrm>
          <a:prstGeom prst="rect">
            <a:avLst/>
          </a:prstGeom>
          <a:noFill/>
          <a:ln/>
        </p:spPr>
        <p:txBody>
          <a:bodyPr wrap="square" lIns="0" tIns="0" rIns="0" bIns="0" rtlCol="0" anchor="ctr"/>
          <a:lstStyle/>
          <a:p>
            <a:pPr algn="l" indent="0" marL="0">
              <a:buNone/>
            </a:pPr>
            <a:r>
              <a:rPr lang="en-US" sz="900" dirty="0">
                <a:solidFill>
                  <a:srgbClr val="4B5563"/>
                </a:solidFill>
                <a:latin typeface="Noto Sans SC" pitchFamily="34" charset="0"/>
                <a:ea typeface="Noto Sans SC" pitchFamily="34" charset="-122"/>
                <a:cs typeface="Noto Sans SC" pitchFamily="34" charset="-120"/>
              </a:rPr>
              <a:t>稀有的云南高海拔阿拉比卡咖啡。果香浓郁，醇厚芳香。融合当地初加工与日本技术。</a:t>
            </a:r>
            <a:endParaRPr lang="en-US" sz="900" dirty="0"/>
          </a:p>
        </p:txBody>
      </p:sp>
      <p:sp>
        <p:nvSpPr>
          <p:cNvPr id="31" name="Shape 26"/>
          <p:cNvSpPr/>
          <p:nvPr/>
        </p:nvSpPr>
        <p:spPr>
          <a:xfrm>
            <a:off x="6409944" y="5108753"/>
            <a:ext cx="1086307" cy="237744"/>
          </a:xfrm>
          <a:prstGeom prst="roundRect">
            <a:avLst>
              <a:gd name="adj" fmla="val 61538"/>
            </a:avLst>
          </a:prstGeom>
          <a:solidFill>
            <a:srgbClr val="F3F4F6"/>
          </a:solidFill>
          <a:ln/>
        </p:spPr>
      </p:sp>
      <p:sp>
        <p:nvSpPr>
          <p:cNvPr id="32" name="Text 27"/>
          <p:cNvSpPr txBox="1"/>
          <p:nvPr/>
        </p:nvSpPr>
        <p:spPr>
          <a:xfrm>
            <a:off x="6486754" y="5147158"/>
            <a:ext cx="1012241"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SC" pitchFamily="34" charset="0"/>
                <a:ea typeface="Noto Sans SC" pitchFamily="34" charset="-122"/>
                <a:cs typeface="Noto Sans SC" pitchFamily="34" charset="-120"/>
              </a:rPr>
              <a:t>高地栽培 / 果香浓郁</a:t>
            </a:r>
            <a:endParaRPr lang="en-US" sz="800" dirty="0"/>
          </a:p>
        </p:txBody>
      </p:sp>
      <p:sp>
        <p:nvSpPr>
          <p:cNvPr id="33" name="Shape 28"/>
          <p:cNvSpPr/>
          <p:nvPr/>
        </p:nvSpPr>
        <p:spPr>
          <a:xfrm>
            <a:off x="9029700" y="1552651"/>
            <a:ext cx="2590495" cy="3991356"/>
          </a:xfrm>
          <a:prstGeom prst="roundRect">
            <a:avLst>
              <a:gd name="adj" fmla="val 1557"/>
            </a:avLst>
          </a:prstGeom>
          <a:solidFill>
            <a:srgbClr val="FFFFFF"/>
          </a:solidFill>
          <a:ln w="12700">
            <a:solidFill>
              <a:srgbClr val="E5E7EB"/>
            </a:solidFill>
            <a:prstDash val="solid"/>
          </a:ln>
          <a:effectLst>
            <a:outerShdw sx="100000" sy="100000" kx="0" ky="0" algn="bl" rotWithShape="0" blurRad="63500" dist="38100" dir="5400000">
              <a:srgbClr val="000000">
                <a:alpha val="5000"/>
              </a:srgbClr>
            </a:outerShdw>
          </a:effectLst>
        </p:spPr>
      </p:sp>
      <p:pic>
        <p:nvPicPr>
          <p:cNvPr id="34" name="Image 3" descr="preencoded.png">    </p:cNvPr>
          <p:cNvPicPr>
            <a:picLocks noChangeAspect="1"/>
          </p:cNvPicPr>
          <p:nvPr/>
        </p:nvPicPr>
        <p:blipFill>
          <a:blip r:embed="rId4"/>
          <a:srcRect l="4625" r="4625" t="0" b="0"/>
          <a:stretch/>
        </p:blipFill>
        <p:spPr>
          <a:xfrm>
            <a:off x="9038844" y="1561795"/>
            <a:ext cx="2572207" cy="1904695"/>
          </a:xfrm>
          <a:prstGeom prst="rect">
            <a:avLst/>
          </a:prstGeom>
        </p:spPr>
      </p:pic>
      <p:sp>
        <p:nvSpPr>
          <p:cNvPr id="35" name="Shape 29"/>
          <p:cNvSpPr/>
          <p:nvPr/>
        </p:nvSpPr>
        <p:spPr>
          <a:xfrm>
            <a:off x="9038844" y="1561795"/>
            <a:ext cx="2572207" cy="1904695"/>
          </a:xfrm>
          <a:prstGeom prst="rect">
            <a:avLst/>
          </a:prstGeom>
          <a:solidFill>
            <a:srgbClr val="000000">
              <a:alpha val="10000"/>
            </a:srgbClr>
          </a:solidFill>
          <a:ln/>
        </p:spPr>
      </p:sp>
      <p:sp>
        <p:nvSpPr>
          <p:cNvPr id="36" name="Text 30"/>
          <p:cNvSpPr txBox="1"/>
          <p:nvPr/>
        </p:nvSpPr>
        <p:spPr>
          <a:xfrm>
            <a:off x="9229954" y="3752698"/>
            <a:ext cx="905256" cy="277063"/>
          </a:xfrm>
          <a:prstGeom prst="rect">
            <a:avLst/>
          </a:prstGeom>
          <a:noFill/>
          <a:ln/>
        </p:spPr>
        <p:txBody>
          <a:bodyPr wrap="square" lIns="0" tIns="0" rIns="0" bIns="0" rtlCol="0" anchor="ctr"/>
          <a:lstStyle/>
          <a:p>
            <a:pPr algn="l" indent="0" marL="0">
              <a:buNone/>
            </a:pPr>
            <a:r>
              <a:rPr lang="en-US" sz="1500" b="1" dirty="0">
                <a:solidFill>
                  <a:srgbClr val="111827"/>
                </a:solidFill>
                <a:latin typeface="Noto Serif SC" pitchFamily="34" charset="0"/>
                <a:ea typeface="Noto Serif SC" pitchFamily="34" charset="-122"/>
                <a:cs typeface="Noto Serif SC" pitchFamily="34" charset="-120"/>
              </a:rPr>
              <a:t>优质花卉</a:t>
            </a:r>
            <a:endParaRPr lang="en-US" sz="1500" dirty="0"/>
          </a:p>
        </p:txBody>
      </p:sp>
      <p:sp>
        <p:nvSpPr>
          <p:cNvPr id="37" name="Text 31"/>
          <p:cNvSpPr txBox="1"/>
          <p:nvPr/>
        </p:nvSpPr>
        <p:spPr>
          <a:xfrm>
            <a:off x="9229954" y="4076395"/>
            <a:ext cx="667512"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SC" pitchFamily="34" charset="0"/>
                <a:ea typeface="Noto Sans SC" pitchFamily="34" charset="-122"/>
                <a:cs typeface="Noto Sans SC" pitchFamily="34" charset="-120"/>
              </a:rPr>
              <a:t>FLOWERS</a:t>
            </a:r>
            <a:endParaRPr lang="en-US" sz="900" dirty="0"/>
          </a:p>
        </p:txBody>
      </p:sp>
      <p:sp>
        <p:nvSpPr>
          <p:cNvPr id="38" name="Text 32"/>
          <p:cNvSpPr txBox="1"/>
          <p:nvPr/>
        </p:nvSpPr>
        <p:spPr>
          <a:xfrm>
            <a:off x="9229954" y="4362602"/>
            <a:ext cx="2083918" cy="381305"/>
          </a:xfrm>
          <a:prstGeom prst="rect">
            <a:avLst/>
          </a:prstGeom>
          <a:noFill/>
          <a:ln/>
        </p:spPr>
        <p:txBody>
          <a:bodyPr wrap="square" lIns="0" tIns="0" rIns="0" bIns="0" rtlCol="0" anchor="ctr"/>
          <a:lstStyle/>
          <a:p>
            <a:pPr algn="l" indent="0" marL="0">
              <a:buNone/>
            </a:pPr>
            <a:r>
              <a:rPr lang="en-US" sz="900" dirty="0">
                <a:solidFill>
                  <a:srgbClr val="4B5563"/>
                </a:solidFill>
                <a:latin typeface="Noto Sans SC" pitchFamily="34" charset="0"/>
                <a:ea typeface="Noto Sans SC" pitchFamily="34" charset="-122"/>
                <a:cs typeface="Noto Sans SC" pitchFamily="34" charset="-120"/>
              </a:rPr>
              <a:t>在高原清凉气候下培育的高附加值鲜花。通过冷链空运保持鲜度与美感。</a:t>
            </a:r>
            <a:endParaRPr lang="en-US" sz="900" dirty="0"/>
          </a:p>
        </p:txBody>
      </p:sp>
      <p:sp>
        <p:nvSpPr>
          <p:cNvPr id="39" name="Shape 33"/>
          <p:cNvSpPr/>
          <p:nvPr/>
        </p:nvSpPr>
        <p:spPr>
          <a:xfrm>
            <a:off x="9229954" y="5108753"/>
            <a:ext cx="1086307" cy="237744"/>
          </a:xfrm>
          <a:prstGeom prst="roundRect">
            <a:avLst>
              <a:gd name="adj" fmla="val 61538"/>
            </a:avLst>
          </a:prstGeom>
          <a:solidFill>
            <a:srgbClr val="F3F4F6"/>
          </a:solidFill>
          <a:ln/>
        </p:spPr>
      </p:sp>
      <p:sp>
        <p:nvSpPr>
          <p:cNvPr id="40" name="Text 34"/>
          <p:cNvSpPr txBox="1"/>
          <p:nvPr/>
        </p:nvSpPr>
        <p:spPr>
          <a:xfrm>
            <a:off x="9305849" y="5147158"/>
            <a:ext cx="1012241"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SC" pitchFamily="34" charset="0"/>
                <a:ea typeface="Noto Sans SC" pitchFamily="34" charset="-122"/>
                <a:cs typeface="Noto Sans SC" pitchFamily="34" charset="-120"/>
              </a:rPr>
              <a:t>鲜度保持 / 高附加值</a:t>
            </a:r>
            <a:endParaRPr lang="en-US" sz="800" dirty="0"/>
          </a:p>
        </p:txBody>
      </p:sp>
      <p:sp>
        <p:nvSpPr>
          <p:cNvPr id="41" name="Shape 35"/>
          <p:cNvSpPr/>
          <p:nvPr/>
        </p:nvSpPr>
        <p:spPr>
          <a:xfrm>
            <a:off x="571500" y="5828386"/>
            <a:ext cx="11048695" cy="629107"/>
          </a:xfrm>
          <a:prstGeom prst="roundRect">
            <a:avLst>
              <a:gd name="adj" fmla="val 17618"/>
            </a:avLst>
          </a:prstGeom>
          <a:solidFill>
            <a:srgbClr val="F0FDF4"/>
          </a:solidFill>
          <a:ln w="12700">
            <a:solidFill>
              <a:srgbClr val="D1FAE5"/>
            </a:solidFill>
            <a:prstDash val="solid"/>
          </a:ln>
        </p:spPr>
      </p:sp>
      <p:sp>
        <p:nvSpPr>
          <p:cNvPr id="42" name="Text 36"/>
          <p:cNvSpPr txBox="1"/>
          <p:nvPr/>
        </p:nvSpPr>
        <p:spPr>
          <a:xfrm>
            <a:off x="961949" y="6028639"/>
            <a:ext cx="781812" cy="219456"/>
          </a:xfrm>
          <a:prstGeom prst="rect">
            <a:avLst/>
          </a:prstGeom>
          <a:noFill/>
          <a:ln/>
        </p:spPr>
        <p:txBody>
          <a:bodyPr wrap="square" lIns="0" tIns="0" rIns="0" bIns="0" rtlCol="0" anchor="ctr"/>
          <a:lstStyle/>
          <a:p>
            <a:pPr algn="l" indent="0" marL="0">
              <a:buNone/>
            </a:pPr>
            <a:r>
              <a:rPr lang="en-US" sz="1200" b="1" dirty="0">
                <a:solidFill>
                  <a:srgbClr val="065F46"/>
                </a:solidFill>
                <a:latin typeface="Noto Serif SC" pitchFamily="34" charset="0"/>
                <a:ea typeface="Noto Serif SC" pitchFamily="34" charset="-122"/>
                <a:cs typeface="Noto Serif SC" pitchFamily="34" charset="-120"/>
              </a:rPr>
              <a:t>三大优势:</a:t>
            </a:r>
            <a:endParaRPr lang="en-US" sz="1200" dirty="0"/>
          </a:p>
        </p:txBody>
      </p:sp>
      <p:pic>
        <p:nvPicPr>
          <p:cNvPr id="43" name="Image 4" descr="preencoded.png">    </p:cNvPr>
          <p:cNvPicPr>
            <a:picLocks noChangeAspect="1"/>
          </p:cNvPicPr>
          <p:nvPr/>
        </p:nvPicPr>
        <p:blipFill>
          <a:blip r:embed="rId5"/>
          <a:srcRect l="0" r="0" t="0" b="0"/>
          <a:stretch/>
        </p:blipFill>
        <p:spPr>
          <a:xfrm>
            <a:off x="1812341" y="6076188"/>
            <a:ext cx="133502" cy="133502"/>
          </a:xfrm>
          <a:prstGeom prst="rect">
            <a:avLst/>
          </a:prstGeom>
        </p:spPr>
      </p:pic>
      <p:sp>
        <p:nvSpPr>
          <p:cNvPr id="44" name="Text 37"/>
          <p:cNvSpPr txBox="1"/>
          <p:nvPr/>
        </p:nvSpPr>
        <p:spPr>
          <a:xfrm>
            <a:off x="1945843" y="6042355"/>
            <a:ext cx="633679"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SC" pitchFamily="34" charset="0"/>
                <a:ea typeface="Noto Sans SC" pitchFamily="34" charset="-122"/>
                <a:cs typeface="Noto Sans SC" pitchFamily="34" charset="-120"/>
              </a:rPr>
              <a:t>高原洁净</a:t>
            </a:r>
            <a:endParaRPr lang="en-US" sz="1000" dirty="0"/>
          </a:p>
        </p:txBody>
      </p:sp>
      <p:pic>
        <p:nvPicPr>
          <p:cNvPr id="45" name="Image 5" descr="preencoded.png">    </p:cNvPr>
          <p:cNvPicPr>
            <a:picLocks noChangeAspect="1"/>
          </p:cNvPicPr>
          <p:nvPr/>
        </p:nvPicPr>
        <p:blipFill>
          <a:blip r:embed="rId6"/>
          <a:srcRect l="0" r="0" t="0" b="0"/>
          <a:stretch/>
        </p:blipFill>
        <p:spPr>
          <a:xfrm>
            <a:off x="2860243" y="6076188"/>
            <a:ext cx="133502" cy="133502"/>
          </a:xfrm>
          <a:prstGeom prst="rect">
            <a:avLst/>
          </a:prstGeom>
        </p:spPr>
      </p:pic>
      <p:sp>
        <p:nvSpPr>
          <p:cNvPr id="46" name="Text 38"/>
          <p:cNvSpPr txBox="1"/>
          <p:nvPr/>
        </p:nvSpPr>
        <p:spPr>
          <a:xfrm>
            <a:off x="2993746" y="6042355"/>
            <a:ext cx="633679"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SC" pitchFamily="34" charset="0"/>
                <a:ea typeface="Noto Sans SC" pitchFamily="34" charset="-122"/>
                <a:cs typeface="Noto Sans SC" pitchFamily="34" charset="-120"/>
              </a:rPr>
              <a:t>高附加值</a:t>
            </a:r>
            <a:endParaRPr lang="en-US" sz="1000" dirty="0"/>
          </a:p>
        </p:txBody>
      </p:sp>
      <p:pic>
        <p:nvPicPr>
          <p:cNvPr id="47" name="Image 6" descr="preencoded.png">    </p:cNvPr>
          <p:cNvPicPr>
            <a:picLocks noChangeAspect="1"/>
          </p:cNvPicPr>
          <p:nvPr/>
        </p:nvPicPr>
        <p:blipFill>
          <a:blip r:embed="rId7"/>
          <a:srcRect l="0" r="0" t="0" b="0"/>
          <a:stretch/>
        </p:blipFill>
        <p:spPr>
          <a:xfrm>
            <a:off x="3908146" y="6076188"/>
            <a:ext cx="133502" cy="133502"/>
          </a:xfrm>
          <a:prstGeom prst="rect">
            <a:avLst/>
          </a:prstGeom>
        </p:spPr>
      </p:pic>
      <p:sp>
        <p:nvSpPr>
          <p:cNvPr id="48" name="Text 39"/>
          <p:cNvSpPr txBox="1"/>
          <p:nvPr/>
        </p:nvSpPr>
        <p:spPr>
          <a:xfrm>
            <a:off x="4041648" y="6042355"/>
            <a:ext cx="633679" cy="200254"/>
          </a:xfrm>
          <a:prstGeom prst="rect">
            <a:avLst/>
          </a:prstGeom>
          <a:noFill/>
          <a:ln/>
        </p:spPr>
        <p:txBody>
          <a:bodyPr wrap="square" lIns="0" tIns="0" rIns="0" bIns="0" rtlCol="0" anchor="ctr"/>
          <a:lstStyle/>
          <a:p>
            <a:pPr algn="l" indent="0" marL="0">
              <a:buNone/>
            </a:pPr>
            <a:r>
              <a:rPr lang="en-US" sz="1000" dirty="0">
                <a:solidFill>
                  <a:srgbClr val="047857"/>
                </a:solidFill>
                <a:latin typeface="Noto Sans SC" pitchFamily="34" charset="0"/>
                <a:ea typeface="Noto Sans SC" pitchFamily="34" charset="-122"/>
                <a:cs typeface="Noto Sans SC" pitchFamily="34" charset="-120"/>
              </a:rPr>
              <a:t>安全安心</a:t>
            </a:r>
            <a:endParaRPr lang="en-US" sz="1000" dirty="0"/>
          </a:p>
        </p:txBody>
      </p:sp>
      <p:sp>
        <p:nvSpPr>
          <p:cNvPr id="49" name="Shape 40"/>
          <p:cNvSpPr/>
          <p:nvPr/>
        </p:nvSpPr>
        <p:spPr>
          <a:xfrm>
            <a:off x="771754" y="3200400"/>
            <a:ext cx="457200" cy="457200"/>
          </a:xfrm>
          <a:prstGeom prst="ellipse">
            <a:avLst/>
          </a:prstGeom>
          <a:solidFill>
            <a:srgbClr val="FFFFFF"/>
          </a:solidFill>
          <a:ln/>
          <a:effectLst>
            <a:outerShdw sx="100000" sy="100000" kx="0" ky="0" algn="bl" rotWithShape="0" blurRad="50800" dist="25400" dir="5400000">
              <a:srgbClr val="000000">
                <a:alpha val="10000"/>
              </a:srgbClr>
            </a:outerShdw>
          </a:effectLst>
        </p:spPr>
      </p:sp>
      <p:pic>
        <p:nvPicPr>
          <p:cNvPr id="50" name="Image 7" descr="preencoded.png">    </p:cNvPr>
          <p:cNvPicPr>
            <a:picLocks noChangeAspect="1"/>
          </p:cNvPicPr>
          <p:nvPr/>
        </p:nvPicPr>
        <p:blipFill>
          <a:blip r:embed="rId8"/>
          <a:srcRect l="-1648" r="-1648" t="0" b="0"/>
          <a:stretch/>
        </p:blipFill>
        <p:spPr>
          <a:xfrm>
            <a:off x="914400" y="3333902"/>
            <a:ext cx="171907" cy="190195"/>
          </a:xfrm>
          <a:prstGeom prst="rect">
            <a:avLst/>
          </a:prstGeom>
        </p:spPr>
      </p:pic>
      <p:sp>
        <p:nvSpPr>
          <p:cNvPr id="51" name="Shape 41"/>
          <p:cNvSpPr/>
          <p:nvPr/>
        </p:nvSpPr>
        <p:spPr>
          <a:xfrm>
            <a:off x="3590849" y="3200400"/>
            <a:ext cx="457200" cy="457200"/>
          </a:xfrm>
          <a:prstGeom prst="ellipse">
            <a:avLst/>
          </a:prstGeom>
          <a:solidFill>
            <a:srgbClr val="FFFFFF"/>
          </a:solidFill>
          <a:ln/>
          <a:effectLst>
            <a:outerShdw sx="100000" sy="100000" kx="0" ky="0" algn="bl" rotWithShape="0" blurRad="50800" dist="25400" dir="5400000">
              <a:srgbClr val="000000">
                <a:alpha val="10000"/>
              </a:srgbClr>
            </a:outerShdw>
          </a:effectLst>
        </p:spPr>
      </p:sp>
      <p:pic>
        <p:nvPicPr>
          <p:cNvPr id="52" name="Image 8" descr="preencoded.png">    </p:cNvPr>
          <p:cNvPicPr>
            <a:picLocks noChangeAspect="1"/>
          </p:cNvPicPr>
          <p:nvPr/>
        </p:nvPicPr>
        <p:blipFill>
          <a:blip r:embed="rId9"/>
          <a:srcRect l="0" r="0" t="0" b="0"/>
          <a:stretch/>
        </p:blipFill>
        <p:spPr>
          <a:xfrm>
            <a:off x="3724351" y="3333902"/>
            <a:ext cx="190195" cy="190195"/>
          </a:xfrm>
          <a:prstGeom prst="rect">
            <a:avLst/>
          </a:prstGeom>
        </p:spPr>
      </p:pic>
      <p:sp>
        <p:nvSpPr>
          <p:cNvPr id="53" name="Shape 42"/>
          <p:cNvSpPr/>
          <p:nvPr/>
        </p:nvSpPr>
        <p:spPr>
          <a:xfrm>
            <a:off x="6409944" y="3200400"/>
            <a:ext cx="457200" cy="457200"/>
          </a:xfrm>
          <a:prstGeom prst="ellipse">
            <a:avLst/>
          </a:prstGeom>
          <a:solidFill>
            <a:srgbClr val="FFFFFF"/>
          </a:solidFill>
          <a:ln/>
          <a:effectLst>
            <a:outerShdw sx="100000" sy="100000" kx="0" ky="0" algn="bl" rotWithShape="0" blurRad="50800" dist="25400" dir="5400000">
              <a:srgbClr val="000000">
                <a:alpha val="10000"/>
              </a:srgbClr>
            </a:outerShdw>
          </a:effectLst>
        </p:spPr>
      </p:sp>
      <p:pic>
        <p:nvPicPr>
          <p:cNvPr id="54" name="Image 9" descr="preencoded.png">    </p:cNvPr>
          <p:cNvPicPr>
            <a:picLocks noChangeAspect="1"/>
          </p:cNvPicPr>
          <p:nvPr/>
        </p:nvPicPr>
        <p:blipFill>
          <a:blip r:embed="rId10"/>
          <a:srcRect l="0" r="0" t="0" b="0"/>
          <a:stretch/>
        </p:blipFill>
        <p:spPr>
          <a:xfrm>
            <a:off x="6519672" y="3333902"/>
            <a:ext cx="237744" cy="190195"/>
          </a:xfrm>
          <a:prstGeom prst="rect">
            <a:avLst/>
          </a:prstGeom>
        </p:spPr>
      </p:pic>
      <p:sp>
        <p:nvSpPr>
          <p:cNvPr id="55" name="Shape 43"/>
          <p:cNvSpPr/>
          <p:nvPr/>
        </p:nvSpPr>
        <p:spPr>
          <a:xfrm>
            <a:off x="9229954" y="3200400"/>
            <a:ext cx="457200" cy="457200"/>
          </a:xfrm>
          <a:prstGeom prst="ellipse">
            <a:avLst/>
          </a:prstGeom>
          <a:solidFill>
            <a:srgbClr val="FFFFFF"/>
          </a:solidFill>
          <a:ln/>
          <a:effectLst>
            <a:outerShdw sx="100000" sy="100000" kx="0" ky="0" algn="bl" rotWithShape="0" blurRad="50800" dist="25400" dir="5400000">
              <a:srgbClr val="000000">
                <a:alpha val="10000"/>
              </a:srgbClr>
            </a:outerShdw>
          </a:effectLst>
        </p:spPr>
      </p:sp>
      <p:pic>
        <p:nvPicPr>
          <p:cNvPr id="56" name="Image 10" descr="preencoded.png">    </p:cNvPr>
          <p:cNvPicPr>
            <a:picLocks noChangeAspect="1"/>
          </p:cNvPicPr>
          <p:nvPr/>
        </p:nvPicPr>
        <p:blipFill>
          <a:blip r:embed="rId11"/>
          <a:srcRect l="-1282" r="-1282" t="0" b="0"/>
          <a:stretch/>
        </p:blipFill>
        <p:spPr>
          <a:xfrm>
            <a:off x="9348826" y="3333902"/>
            <a:ext cx="219456" cy="1901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2191695" cy="7372807"/>
          </a:xfrm>
          <a:prstGeom prst="rect">
            <a:avLst/>
          </a:prstGeom>
          <a:solidFill>
            <a:srgbClr val="F3F4F6"/>
          </a:solidFill>
          <a:ln/>
        </p:spPr>
      </p:sp>
      <p:sp>
        <p:nvSpPr>
          <p:cNvPr id="3" name="Shape 1"/>
          <p:cNvSpPr/>
          <p:nvPr/>
        </p:nvSpPr>
        <p:spPr>
          <a:xfrm>
            <a:off x="0" y="0"/>
            <a:ext cx="12191695" cy="7372807"/>
          </a:xfrm>
          <a:prstGeom prst="rect">
            <a:avLst/>
          </a:prstGeom>
          <a:solidFill>
            <a:srgbClr val="FFFFFF"/>
          </a:solidFill>
          <a:ln/>
        </p:spPr>
      </p:sp>
      <p:sp>
        <p:nvSpPr>
          <p:cNvPr id="4" name="Shape 2"/>
          <p:cNvSpPr/>
          <p:nvPr/>
        </p:nvSpPr>
        <p:spPr>
          <a:xfrm>
            <a:off x="571500" y="1038758"/>
            <a:ext cx="11048695" cy="9144"/>
          </a:xfrm>
          <a:prstGeom prst="rect">
            <a:avLst/>
          </a:prstGeom>
          <a:solidFill>
            <a:srgbClr val="E5E7EB"/>
          </a:solidFill>
          <a:ln/>
        </p:spPr>
      </p:sp>
      <p:sp>
        <p:nvSpPr>
          <p:cNvPr id="5" name="Text 3"/>
          <p:cNvSpPr txBox="1"/>
          <p:nvPr/>
        </p:nvSpPr>
        <p:spPr>
          <a:xfrm>
            <a:off x="571500" y="381305"/>
            <a:ext cx="1295705"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SC" pitchFamily="34" charset="0"/>
                <a:ea typeface="Noto Sans SC" pitchFamily="34" charset="-122"/>
                <a:cs typeface="Noto Sans SC" pitchFamily="34" charset="-120"/>
              </a:rPr>
              <a:t>GROUP COMPANY</a:t>
            </a:r>
            <a:endParaRPr lang="en-US" sz="900" dirty="0"/>
          </a:p>
        </p:txBody>
      </p:sp>
      <p:sp>
        <p:nvSpPr>
          <p:cNvPr id="6" name="Text 4"/>
          <p:cNvSpPr txBox="1"/>
          <p:nvPr/>
        </p:nvSpPr>
        <p:spPr>
          <a:xfrm>
            <a:off x="571500" y="523951"/>
            <a:ext cx="2067458"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SC" pitchFamily="34" charset="0"/>
                <a:ea typeface="Noto Serif SC" pitchFamily="34" charset="-122"/>
                <a:cs typeface="Noto Serif SC" pitchFamily="34" charset="-120"/>
              </a:rPr>
              <a:t>集团公司介绍</a:t>
            </a:r>
            <a:endParaRPr lang="en-US" sz="2400" dirty="0"/>
          </a:p>
        </p:txBody>
      </p:sp>
      <p:sp>
        <p:nvSpPr>
          <p:cNvPr id="7" name="Text 5"/>
          <p:cNvSpPr txBox="1"/>
          <p:nvPr/>
        </p:nvSpPr>
        <p:spPr>
          <a:xfrm>
            <a:off x="11077956" y="376733"/>
            <a:ext cx="886054"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SC" pitchFamily="34" charset="0"/>
                <a:ea typeface="Noto Serif SC" pitchFamily="34" charset="-122"/>
                <a:cs typeface="Noto Serif SC" pitchFamily="34" charset="-120"/>
              </a:rPr>
              <a:t>06</a:t>
            </a:r>
            <a:endParaRPr lang="en-US" sz="3600" dirty="0"/>
          </a:p>
        </p:txBody>
      </p:sp>
      <p:sp>
        <p:nvSpPr>
          <p:cNvPr id="8" name="Shape 6"/>
          <p:cNvSpPr/>
          <p:nvPr/>
        </p:nvSpPr>
        <p:spPr>
          <a:xfrm>
            <a:off x="571500" y="1285646"/>
            <a:ext cx="3743554" cy="5705856"/>
          </a:xfrm>
          <a:prstGeom prst="roundRect">
            <a:avLst>
              <a:gd name="adj" fmla="val 746"/>
            </a:avLst>
          </a:prstGeom>
          <a:solidFill>
            <a:srgbClr val="F0FDF4"/>
          </a:solidFill>
          <a:ln w="12700">
            <a:solidFill>
              <a:srgbClr val="D1FAE5"/>
            </a:solidFill>
            <a:prstDash val="solid"/>
          </a:ln>
        </p:spPr>
      </p:sp>
      <p:sp>
        <p:nvSpPr>
          <p:cNvPr id="9" name="Shape 7"/>
          <p:cNvSpPr/>
          <p:nvPr/>
        </p:nvSpPr>
        <p:spPr>
          <a:xfrm>
            <a:off x="3343046" y="6011266"/>
            <a:ext cx="1143000" cy="1143000"/>
          </a:xfrm>
          <a:prstGeom prst="ellipse">
            <a:avLst/>
          </a:prstGeom>
          <a:solidFill>
            <a:srgbClr val="D1FAE5">
              <a:alpha val="50000"/>
            </a:srgbClr>
          </a:solidFill>
          <a:ln/>
        </p:spPr>
      </p:sp>
      <p:sp>
        <p:nvSpPr>
          <p:cNvPr id="10" name="Text 8"/>
          <p:cNvSpPr txBox="1"/>
          <p:nvPr/>
        </p:nvSpPr>
        <p:spPr>
          <a:xfrm>
            <a:off x="819302" y="1533449"/>
            <a:ext cx="2105863"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SC" pitchFamily="34" charset="0"/>
                <a:ea typeface="Noto Sans SC" pitchFamily="34" charset="-122"/>
                <a:cs typeface="Noto Sans SC" pitchFamily="34" charset="-120"/>
              </a:rPr>
              <a:t>Yunnan Summit Biotech Co., Ltd.</a:t>
            </a:r>
            <a:endParaRPr lang="en-US" sz="900" dirty="0"/>
          </a:p>
        </p:txBody>
      </p:sp>
      <p:pic>
        <p:nvPicPr>
          <p:cNvPr id="11" name="Image 0" descr="preencoded.png">    </p:cNvPr>
          <p:cNvPicPr>
            <a:picLocks noChangeAspect="1"/>
          </p:cNvPicPr>
          <p:nvPr/>
        </p:nvPicPr>
        <p:blipFill>
          <a:blip r:embed="rId1"/>
          <a:srcRect l="15054" r="15054" t="0" b="0"/>
          <a:stretch/>
        </p:blipFill>
        <p:spPr>
          <a:xfrm>
            <a:off x="4600346" y="1285646"/>
            <a:ext cx="3419856" cy="1524305"/>
          </a:xfrm>
          <a:prstGeom prst="rect">
            <a:avLst/>
          </a:prstGeom>
        </p:spPr>
      </p:pic>
      <p:sp>
        <p:nvSpPr>
          <p:cNvPr id="12" name="Shape 9"/>
          <p:cNvSpPr/>
          <p:nvPr/>
        </p:nvSpPr>
        <p:spPr>
          <a:xfrm>
            <a:off x="4600346" y="2204618"/>
            <a:ext cx="3419856" cy="609905"/>
          </a:xfrm>
          <a:prstGeom prst="rect">
            <a:avLst/>
          </a:prstGeom>
          <a:solidFill>
            <a:srgbClr val="000000">
              <a:alpha val="60000"/>
            </a:srgbClr>
          </a:solidFill>
          <a:ln/>
        </p:spPr>
      </p:sp>
      <p:pic>
        <p:nvPicPr>
          <p:cNvPr id="13" name="Image 1" descr="preencoded.png">    </p:cNvPr>
          <p:cNvPicPr>
            <a:picLocks noChangeAspect="1"/>
          </p:cNvPicPr>
          <p:nvPr/>
        </p:nvPicPr>
        <p:blipFill>
          <a:blip r:embed="rId2"/>
          <a:srcRect l="-1507" r="-1507" t="0" b="0"/>
          <a:stretch/>
        </p:blipFill>
        <p:spPr>
          <a:xfrm>
            <a:off x="4743907" y="2352751"/>
            <a:ext cx="171907" cy="133502"/>
          </a:xfrm>
          <a:prstGeom prst="rect">
            <a:avLst/>
          </a:prstGeom>
        </p:spPr>
      </p:pic>
      <p:sp>
        <p:nvSpPr>
          <p:cNvPr id="14" name="Text 10"/>
          <p:cNvSpPr txBox="1"/>
          <p:nvPr/>
        </p:nvSpPr>
        <p:spPr>
          <a:xfrm>
            <a:off x="4914900" y="2318918"/>
            <a:ext cx="900684" cy="200254"/>
          </a:xfrm>
          <a:prstGeom prst="rect">
            <a:avLst/>
          </a:prstGeom>
          <a:noFill/>
          <a:ln/>
        </p:spPr>
        <p:txBody>
          <a:bodyPr wrap="square" lIns="0" tIns="0" rIns="0" bIns="0" rtlCol="0" anchor="ctr"/>
          <a:lstStyle/>
          <a:p>
            <a:pPr algn="l" indent="0" marL="0">
              <a:buNone/>
            </a:pPr>
            <a:r>
              <a:rPr lang="en-US" sz="1000" b="1" dirty="0">
                <a:solidFill>
                  <a:srgbClr val="FFFFFF"/>
                </a:solidFill>
                <a:latin typeface="Noto Sans SC" pitchFamily="34" charset="0"/>
                <a:ea typeface="Noto Sans SC" pitchFamily="34" charset="-122"/>
                <a:cs typeface="Noto Sans SC" pitchFamily="34" charset="-120"/>
              </a:rPr>
              <a:t>自有种植基地</a:t>
            </a:r>
            <a:endParaRPr lang="en-US" sz="1000" dirty="0"/>
          </a:p>
        </p:txBody>
      </p:sp>
      <p:sp>
        <p:nvSpPr>
          <p:cNvPr id="15" name="Text 11"/>
          <p:cNvSpPr txBox="1"/>
          <p:nvPr/>
        </p:nvSpPr>
        <p:spPr>
          <a:xfrm>
            <a:off x="4743907" y="2538374"/>
            <a:ext cx="1441094" cy="152705"/>
          </a:xfrm>
          <a:prstGeom prst="rect">
            <a:avLst/>
          </a:prstGeom>
          <a:noFill/>
          <a:ln/>
        </p:spPr>
        <p:txBody>
          <a:bodyPr wrap="square" lIns="0" tIns="0" rIns="0" bIns="0" rtlCol="0" anchor="ctr"/>
          <a:lstStyle/>
          <a:p>
            <a:pPr algn="l" indent="0" marL="0">
              <a:buNone/>
            </a:pPr>
            <a:r>
              <a:rPr lang="en-US" sz="800" dirty="0">
                <a:solidFill>
                  <a:srgbClr val="FFFFFF">
                    <a:alpha val="90000"/>
                  </a:srgbClr>
                </a:solidFill>
                <a:latin typeface="Noto Sans SC" pitchFamily="34" charset="0"/>
                <a:ea typeface="Noto Sans SC" pitchFamily="34" charset="-122"/>
                <a:cs typeface="Noto Sans SC" pitchFamily="34" charset="-120"/>
              </a:rPr>
              <a:t>与签约农户合作的可持续种植</a:t>
            </a:r>
            <a:endParaRPr lang="en-US" sz="800" dirty="0"/>
          </a:p>
        </p:txBody>
      </p:sp>
      <p:pic>
        <p:nvPicPr>
          <p:cNvPr id="16" name="Image 2" descr="preencoded.png">    </p:cNvPr>
          <p:cNvPicPr>
            <a:picLocks noChangeAspect="1"/>
          </p:cNvPicPr>
          <p:nvPr/>
        </p:nvPicPr>
        <p:blipFill>
          <a:blip r:embed="rId3"/>
          <a:srcRect l="0" r="0" t="33299" b="33299"/>
          <a:stretch/>
        </p:blipFill>
        <p:spPr>
          <a:xfrm>
            <a:off x="8205826" y="1285646"/>
            <a:ext cx="3419856" cy="1524305"/>
          </a:xfrm>
          <a:prstGeom prst="rect">
            <a:avLst/>
          </a:prstGeom>
        </p:spPr>
      </p:pic>
      <p:sp>
        <p:nvSpPr>
          <p:cNvPr id="17" name="Shape 12"/>
          <p:cNvSpPr/>
          <p:nvPr/>
        </p:nvSpPr>
        <p:spPr>
          <a:xfrm>
            <a:off x="8205826" y="2204618"/>
            <a:ext cx="3419856" cy="609905"/>
          </a:xfrm>
          <a:prstGeom prst="rect">
            <a:avLst/>
          </a:prstGeom>
          <a:solidFill>
            <a:srgbClr val="000000">
              <a:alpha val="60000"/>
            </a:srgbClr>
          </a:solidFill>
          <a:ln/>
        </p:spPr>
      </p:sp>
      <p:pic>
        <p:nvPicPr>
          <p:cNvPr id="18" name="Image 3" descr="preencoded.png">    </p:cNvPr>
          <p:cNvPicPr>
            <a:picLocks noChangeAspect="1"/>
          </p:cNvPicPr>
          <p:nvPr/>
        </p:nvPicPr>
        <p:blipFill>
          <a:blip r:embed="rId4"/>
          <a:srcRect l="0" r="0" t="-1100" b="-1100"/>
          <a:stretch/>
        </p:blipFill>
        <p:spPr>
          <a:xfrm>
            <a:off x="8348472" y="2352751"/>
            <a:ext cx="114300" cy="133502"/>
          </a:xfrm>
          <a:prstGeom prst="rect">
            <a:avLst/>
          </a:prstGeom>
        </p:spPr>
      </p:pic>
      <p:sp>
        <p:nvSpPr>
          <p:cNvPr id="19" name="Text 13"/>
          <p:cNvSpPr txBox="1"/>
          <p:nvPr/>
        </p:nvSpPr>
        <p:spPr>
          <a:xfrm>
            <a:off x="8462772" y="2318918"/>
            <a:ext cx="1034186" cy="200254"/>
          </a:xfrm>
          <a:prstGeom prst="rect">
            <a:avLst/>
          </a:prstGeom>
          <a:noFill/>
          <a:ln/>
        </p:spPr>
        <p:txBody>
          <a:bodyPr wrap="square" lIns="0" tIns="0" rIns="0" bIns="0" rtlCol="0" anchor="ctr"/>
          <a:lstStyle/>
          <a:p>
            <a:pPr algn="l" indent="0" marL="0">
              <a:buNone/>
            </a:pPr>
            <a:r>
              <a:rPr lang="en-US" sz="1000" b="1" dirty="0">
                <a:solidFill>
                  <a:srgbClr val="FFFFFF"/>
                </a:solidFill>
                <a:latin typeface="Noto Sans SC" pitchFamily="34" charset="0"/>
                <a:ea typeface="Noto Sans SC" pitchFamily="34" charset="-122"/>
                <a:cs typeface="Noto Sans SC" pitchFamily="34" charset="-120"/>
              </a:rPr>
              <a:t>连续自动化提取</a:t>
            </a:r>
            <a:endParaRPr lang="en-US" sz="1000" dirty="0"/>
          </a:p>
        </p:txBody>
      </p:sp>
      <p:sp>
        <p:nvSpPr>
          <p:cNvPr id="20" name="Text 14"/>
          <p:cNvSpPr txBox="1"/>
          <p:nvPr/>
        </p:nvSpPr>
        <p:spPr>
          <a:xfrm>
            <a:off x="8348472" y="2538374"/>
            <a:ext cx="1774850" cy="152705"/>
          </a:xfrm>
          <a:prstGeom prst="rect">
            <a:avLst/>
          </a:prstGeom>
          <a:noFill/>
          <a:ln/>
        </p:spPr>
        <p:txBody>
          <a:bodyPr wrap="square" lIns="0" tIns="0" rIns="0" bIns="0" rtlCol="0" anchor="ctr"/>
          <a:lstStyle/>
          <a:p>
            <a:pPr algn="l" indent="0" marL="0">
              <a:buNone/>
            </a:pPr>
            <a:r>
              <a:rPr lang="en-US" sz="800" dirty="0">
                <a:solidFill>
                  <a:srgbClr val="FFFFFF">
                    <a:alpha val="90000"/>
                  </a:srgbClr>
                </a:solidFill>
                <a:latin typeface="Noto Sans SC" pitchFamily="34" charset="0"/>
                <a:ea typeface="Noto Sans SC" pitchFamily="34" charset="-122"/>
                <a:cs typeface="Noto Sans SC" pitchFamily="34" charset="-120"/>
              </a:rPr>
              <a:t>符合GMP标准的先进设备确保高品质</a:t>
            </a:r>
            <a:endParaRPr lang="en-US" sz="800" dirty="0"/>
          </a:p>
        </p:txBody>
      </p:sp>
      <p:sp>
        <p:nvSpPr>
          <p:cNvPr id="21" name="Text 15"/>
          <p:cNvSpPr txBox="1"/>
          <p:nvPr/>
        </p:nvSpPr>
        <p:spPr>
          <a:xfrm>
            <a:off x="4753051" y="3095244"/>
            <a:ext cx="1038758" cy="228600"/>
          </a:xfrm>
          <a:prstGeom prst="rect">
            <a:avLst/>
          </a:prstGeom>
          <a:noFill/>
          <a:ln/>
        </p:spPr>
        <p:txBody>
          <a:bodyPr wrap="square" lIns="0" tIns="0" rIns="0" bIns="0" rtlCol="0" anchor="ctr"/>
          <a:lstStyle/>
          <a:p>
            <a:pPr algn="l" indent="0" marL="0">
              <a:buNone/>
            </a:pPr>
            <a:r>
              <a:rPr lang="en-US" sz="1200" b="1" dirty="0">
                <a:solidFill>
                  <a:srgbClr val="111827"/>
                </a:solidFill>
                <a:latin typeface="Noto Sans SC" pitchFamily="34" charset="0"/>
                <a:ea typeface="Noto Sans SC" pitchFamily="34" charset="-122"/>
                <a:cs typeface="Noto Sans SC" pitchFamily="34" charset="-120"/>
              </a:rPr>
              <a:t>主要业务领域</a:t>
            </a:r>
            <a:endParaRPr lang="en-US" sz="1200" dirty="0"/>
          </a:p>
        </p:txBody>
      </p:sp>
      <p:sp>
        <p:nvSpPr>
          <p:cNvPr id="22" name="Shape 16"/>
          <p:cNvSpPr/>
          <p:nvPr/>
        </p:nvSpPr>
        <p:spPr>
          <a:xfrm>
            <a:off x="4600346" y="3419856"/>
            <a:ext cx="2266798" cy="1190549"/>
          </a:xfrm>
          <a:prstGeom prst="roundRect">
            <a:avLst>
              <a:gd name="adj" fmla="val 4916"/>
            </a:avLst>
          </a:prstGeom>
          <a:solidFill>
            <a:srgbClr val="FFFFFF"/>
          </a:solidFill>
          <a:ln w="12700">
            <a:solidFill>
              <a:srgbClr val="E5E7EB"/>
            </a:solidFill>
            <a:prstDash val="solid"/>
          </a:ln>
        </p:spPr>
      </p:sp>
      <p:sp>
        <p:nvSpPr>
          <p:cNvPr id="23" name="Shape 17"/>
          <p:cNvSpPr/>
          <p:nvPr/>
        </p:nvSpPr>
        <p:spPr>
          <a:xfrm>
            <a:off x="5579669" y="3543300"/>
            <a:ext cx="304495" cy="304495"/>
          </a:xfrm>
          <a:prstGeom prst="ellipse">
            <a:avLst/>
          </a:prstGeom>
          <a:solidFill>
            <a:srgbClr val="ECFDF5"/>
          </a:solidFill>
          <a:ln/>
        </p:spPr>
      </p:sp>
      <p:pic>
        <p:nvPicPr>
          <p:cNvPr id="24" name="Image 4" descr="preencoded.png">    </p:cNvPr>
          <p:cNvPicPr>
            <a:picLocks noChangeAspect="1"/>
          </p:cNvPicPr>
          <p:nvPr/>
        </p:nvPicPr>
        <p:blipFill>
          <a:blip r:embed="rId5"/>
          <a:srcRect l="0" r="0" t="0" b="0"/>
          <a:stretch/>
        </p:blipFill>
        <p:spPr>
          <a:xfrm>
            <a:off x="5665622" y="3629254"/>
            <a:ext cx="133502" cy="133502"/>
          </a:xfrm>
          <a:prstGeom prst="rect">
            <a:avLst/>
          </a:prstGeom>
        </p:spPr>
      </p:pic>
      <p:sp>
        <p:nvSpPr>
          <p:cNvPr id="25" name="Text 18"/>
          <p:cNvSpPr txBox="1"/>
          <p:nvPr/>
        </p:nvSpPr>
        <p:spPr>
          <a:xfrm>
            <a:off x="5546750" y="3924605"/>
            <a:ext cx="474574" cy="181051"/>
          </a:xfrm>
          <a:prstGeom prst="rect">
            <a:avLst/>
          </a:prstGeom>
          <a:noFill/>
          <a:ln/>
        </p:spPr>
        <p:txBody>
          <a:bodyPr wrap="square" lIns="0" tIns="0" rIns="0" bIns="0" rtlCol="0" anchor="ctr"/>
          <a:lstStyle/>
          <a:p>
            <a:pPr algn="ctr" indent="0" marL="0">
              <a:buNone/>
            </a:pPr>
            <a:r>
              <a:rPr lang="en-US" sz="900" b="1" dirty="0">
                <a:solidFill>
                  <a:srgbClr val="1F2937"/>
                </a:solidFill>
                <a:latin typeface="Noto Sans SC" pitchFamily="34" charset="0"/>
                <a:ea typeface="Noto Sans SC" pitchFamily="34" charset="-122"/>
                <a:cs typeface="Noto Sans SC" pitchFamily="34" charset="-120"/>
              </a:rPr>
              <a:t>香原料</a:t>
            </a:r>
            <a:endParaRPr lang="en-US" sz="900" dirty="0"/>
          </a:p>
        </p:txBody>
      </p:sp>
      <p:sp>
        <p:nvSpPr>
          <p:cNvPr id="26" name="Text 19"/>
          <p:cNvSpPr txBox="1"/>
          <p:nvPr/>
        </p:nvSpPr>
        <p:spPr>
          <a:xfrm>
            <a:off x="5426050" y="4138574"/>
            <a:ext cx="698602"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SC" pitchFamily="34" charset="0"/>
                <a:ea typeface="Noto Sans SC" pitchFamily="34" charset="-122"/>
                <a:cs typeface="Noto Sans SC" pitchFamily="34" charset="-120"/>
              </a:rPr>
              <a:t>桉叶油 / 桂油</a:t>
            </a:r>
            <a:endParaRPr lang="en-US" sz="800" dirty="0"/>
          </a:p>
        </p:txBody>
      </p:sp>
      <p:sp>
        <p:nvSpPr>
          <p:cNvPr id="27" name="Text 20"/>
          <p:cNvSpPr txBox="1"/>
          <p:nvPr/>
        </p:nvSpPr>
        <p:spPr>
          <a:xfrm>
            <a:off x="5321808" y="4304081"/>
            <a:ext cx="907999"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SC" pitchFamily="34" charset="0"/>
                <a:ea typeface="Noto Sans SC" pitchFamily="34" charset="-122"/>
                <a:cs typeface="Noto Sans SC" pitchFamily="34" charset="-120"/>
              </a:rPr>
              <a:t>茶树油 / 芳香素材</a:t>
            </a:r>
            <a:endParaRPr lang="en-US" sz="800" dirty="0"/>
          </a:p>
        </p:txBody>
      </p:sp>
      <p:sp>
        <p:nvSpPr>
          <p:cNvPr id="28" name="Shape 21"/>
          <p:cNvSpPr/>
          <p:nvPr/>
        </p:nvSpPr>
        <p:spPr>
          <a:xfrm>
            <a:off x="6978701" y="3419856"/>
            <a:ext cx="2266798" cy="1190549"/>
          </a:xfrm>
          <a:prstGeom prst="roundRect">
            <a:avLst>
              <a:gd name="adj" fmla="val 4916"/>
            </a:avLst>
          </a:prstGeom>
          <a:solidFill>
            <a:srgbClr val="FFFFFF"/>
          </a:solidFill>
          <a:ln w="12700">
            <a:solidFill>
              <a:srgbClr val="E5E7EB"/>
            </a:solidFill>
            <a:prstDash val="solid"/>
          </a:ln>
        </p:spPr>
      </p:sp>
      <p:sp>
        <p:nvSpPr>
          <p:cNvPr id="29" name="Shape 22"/>
          <p:cNvSpPr/>
          <p:nvPr/>
        </p:nvSpPr>
        <p:spPr>
          <a:xfrm>
            <a:off x="7958023" y="3543300"/>
            <a:ext cx="304495" cy="304495"/>
          </a:xfrm>
          <a:prstGeom prst="ellipse">
            <a:avLst/>
          </a:prstGeom>
          <a:solidFill>
            <a:srgbClr val="ECFDF5"/>
          </a:solidFill>
          <a:ln/>
        </p:spPr>
      </p:sp>
      <p:pic>
        <p:nvPicPr>
          <p:cNvPr id="30" name="Image 5" descr="preencoded.png">    </p:cNvPr>
          <p:cNvPicPr>
            <a:picLocks noChangeAspect="1"/>
          </p:cNvPicPr>
          <p:nvPr/>
        </p:nvPicPr>
        <p:blipFill>
          <a:blip r:embed="rId6"/>
          <a:srcRect l="0" r="0" t="0" b="0"/>
          <a:stretch/>
        </p:blipFill>
        <p:spPr>
          <a:xfrm>
            <a:off x="8043977" y="3629254"/>
            <a:ext cx="133502" cy="133502"/>
          </a:xfrm>
          <a:prstGeom prst="rect">
            <a:avLst/>
          </a:prstGeom>
        </p:spPr>
      </p:pic>
      <p:sp>
        <p:nvSpPr>
          <p:cNvPr id="31" name="Text 23"/>
          <p:cNvSpPr txBox="1"/>
          <p:nvPr/>
        </p:nvSpPr>
        <p:spPr>
          <a:xfrm>
            <a:off x="7862926" y="3924605"/>
            <a:ext cx="598018" cy="181051"/>
          </a:xfrm>
          <a:prstGeom prst="rect">
            <a:avLst/>
          </a:prstGeom>
          <a:noFill/>
          <a:ln/>
        </p:spPr>
        <p:txBody>
          <a:bodyPr wrap="square" lIns="0" tIns="0" rIns="0" bIns="0" rtlCol="0" anchor="ctr"/>
          <a:lstStyle/>
          <a:p>
            <a:pPr algn="ctr" indent="0" marL="0">
              <a:buNone/>
            </a:pPr>
            <a:r>
              <a:rPr lang="en-US" sz="900" b="1" dirty="0">
                <a:solidFill>
                  <a:srgbClr val="1F2937"/>
                </a:solidFill>
                <a:latin typeface="Noto Sans SC" pitchFamily="34" charset="0"/>
                <a:ea typeface="Noto Sans SC" pitchFamily="34" charset="-122"/>
                <a:cs typeface="Noto Sans SC" pitchFamily="34" charset="-120"/>
              </a:rPr>
              <a:t>核桃系列</a:t>
            </a:r>
            <a:endParaRPr lang="en-US" sz="900" dirty="0"/>
          </a:p>
        </p:txBody>
      </p:sp>
      <p:sp>
        <p:nvSpPr>
          <p:cNvPr id="32" name="Text 24"/>
          <p:cNvSpPr txBox="1"/>
          <p:nvPr/>
        </p:nvSpPr>
        <p:spPr>
          <a:xfrm>
            <a:off x="7953451" y="4138574"/>
            <a:ext cx="393192"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SC" pitchFamily="34" charset="0"/>
                <a:ea typeface="Noto Sans SC" pitchFamily="34" charset="-122"/>
                <a:cs typeface="Noto Sans SC" pitchFamily="34" charset="-120"/>
              </a:rPr>
              <a:t>核桃油</a:t>
            </a:r>
            <a:endParaRPr lang="en-US" sz="800" dirty="0"/>
          </a:p>
        </p:txBody>
      </p:sp>
      <p:sp>
        <p:nvSpPr>
          <p:cNvPr id="33" name="Text 25"/>
          <p:cNvSpPr txBox="1"/>
          <p:nvPr/>
        </p:nvSpPr>
        <p:spPr>
          <a:xfrm>
            <a:off x="7900416" y="4304081"/>
            <a:ext cx="498348"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SC" pitchFamily="34" charset="0"/>
                <a:ea typeface="Noto Sans SC" pitchFamily="34" charset="-122"/>
                <a:cs typeface="Noto Sans SC" pitchFamily="34" charset="-120"/>
              </a:rPr>
              <a:t>核桃蛋白</a:t>
            </a:r>
            <a:endParaRPr lang="en-US" sz="800" dirty="0"/>
          </a:p>
        </p:txBody>
      </p:sp>
      <p:sp>
        <p:nvSpPr>
          <p:cNvPr id="34" name="Shape 26"/>
          <p:cNvSpPr/>
          <p:nvPr/>
        </p:nvSpPr>
        <p:spPr>
          <a:xfrm>
            <a:off x="9357055" y="3419856"/>
            <a:ext cx="2266798" cy="1190549"/>
          </a:xfrm>
          <a:prstGeom prst="roundRect">
            <a:avLst>
              <a:gd name="adj" fmla="val 4916"/>
            </a:avLst>
          </a:prstGeom>
          <a:solidFill>
            <a:srgbClr val="FFFFFF"/>
          </a:solidFill>
          <a:ln w="12700">
            <a:solidFill>
              <a:srgbClr val="E5E7EB"/>
            </a:solidFill>
            <a:prstDash val="solid"/>
          </a:ln>
        </p:spPr>
      </p:sp>
      <p:sp>
        <p:nvSpPr>
          <p:cNvPr id="35" name="Shape 27"/>
          <p:cNvSpPr/>
          <p:nvPr/>
        </p:nvSpPr>
        <p:spPr>
          <a:xfrm>
            <a:off x="10336378" y="3543300"/>
            <a:ext cx="304495" cy="304495"/>
          </a:xfrm>
          <a:prstGeom prst="ellipse">
            <a:avLst/>
          </a:prstGeom>
          <a:solidFill>
            <a:srgbClr val="ECFDF5"/>
          </a:solidFill>
          <a:ln/>
        </p:spPr>
      </p:sp>
      <p:pic>
        <p:nvPicPr>
          <p:cNvPr id="36" name="Image 6" descr="preencoded.png">    </p:cNvPr>
          <p:cNvPicPr>
            <a:picLocks noChangeAspect="1"/>
          </p:cNvPicPr>
          <p:nvPr/>
        </p:nvPicPr>
        <p:blipFill>
          <a:blip r:embed="rId7"/>
          <a:srcRect l="0" r="0" t="0" b="0"/>
          <a:stretch/>
        </p:blipFill>
        <p:spPr>
          <a:xfrm>
            <a:off x="10421417" y="3629254"/>
            <a:ext cx="133502" cy="133502"/>
          </a:xfrm>
          <a:prstGeom prst="rect">
            <a:avLst/>
          </a:prstGeom>
        </p:spPr>
      </p:pic>
      <p:sp>
        <p:nvSpPr>
          <p:cNvPr id="37" name="Text 28"/>
          <p:cNvSpPr txBox="1"/>
          <p:nvPr/>
        </p:nvSpPr>
        <p:spPr>
          <a:xfrm>
            <a:off x="10241280" y="3924605"/>
            <a:ext cx="598018" cy="181051"/>
          </a:xfrm>
          <a:prstGeom prst="rect">
            <a:avLst/>
          </a:prstGeom>
          <a:noFill/>
          <a:ln/>
        </p:spPr>
        <p:txBody>
          <a:bodyPr wrap="square" lIns="0" tIns="0" rIns="0" bIns="0" rtlCol="0" anchor="ctr"/>
          <a:lstStyle/>
          <a:p>
            <a:pPr algn="ctr" indent="0" marL="0">
              <a:buNone/>
            </a:pPr>
            <a:r>
              <a:rPr lang="en-US" sz="900" b="1" dirty="0">
                <a:solidFill>
                  <a:srgbClr val="1F2937"/>
                </a:solidFill>
                <a:latin typeface="Noto Sans SC" pitchFamily="34" charset="0"/>
                <a:ea typeface="Noto Sans SC" pitchFamily="34" charset="-122"/>
                <a:cs typeface="Noto Sans SC" pitchFamily="34" charset="-120"/>
              </a:rPr>
              <a:t>生物科技</a:t>
            </a:r>
            <a:endParaRPr lang="en-US" sz="900" dirty="0"/>
          </a:p>
        </p:txBody>
      </p:sp>
      <p:sp>
        <p:nvSpPr>
          <p:cNvPr id="38" name="Text 29"/>
          <p:cNvSpPr txBox="1"/>
          <p:nvPr/>
        </p:nvSpPr>
        <p:spPr>
          <a:xfrm>
            <a:off x="10121494" y="4138574"/>
            <a:ext cx="812902"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SC" pitchFamily="34" charset="0"/>
                <a:ea typeface="Noto Sans SC" pitchFamily="34" charset="-122"/>
                <a:cs typeface="Noto Sans SC" pitchFamily="34" charset="-120"/>
              </a:rPr>
              <a:t>植物源生物农药</a:t>
            </a:r>
            <a:endParaRPr lang="en-US" sz="800" dirty="0"/>
          </a:p>
        </p:txBody>
      </p:sp>
      <p:sp>
        <p:nvSpPr>
          <p:cNvPr id="39" name="Text 30"/>
          <p:cNvSpPr txBox="1"/>
          <p:nvPr/>
        </p:nvSpPr>
        <p:spPr>
          <a:xfrm>
            <a:off x="10069373" y="4304081"/>
            <a:ext cx="917143" cy="152705"/>
          </a:xfrm>
          <a:prstGeom prst="rect">
            <a:avLst/>
          </a:prstGeom>
          <a:noFill/>
          <a:ln/>
        </p:spPr>
        <p:txBody>
          <a:bodyPr wrap="square" lIns="0" tIns="0" rIns="0" bIns="0" rtlCol="0" anchor="ctr"/>
          <a:lstStyle/>
          <a:p>
            <a:pPr algn="ctr" indent="0" marL="0">
              <a:buNone/>
            </a:pPr>
            <a:r>
              <a:rPr lang="en-US" sz="800" dirty="0">
                <a:solidFill>
                  <a:srgbClr val="6B7280"/>
                </a:solidFill>
                <a:latin typeface="Noto Sans SC" pitchFamily="34" charset="0"/>
                <a:ea typeface="Noto Sans SC" pitchFamily="34" charset="-122"/>
                <a:cs typeface="Noto Sans SC" pitchFamily="34" charset="-120"/>
              </a:rPr>
              <a:t>功能性饲料添加剂</a:t>
            </a:r>
            <a:endParaRPr lang="en-US" sz="800" dirty="0"/>
          </a:p>
        </p:txBody>
      </p:sp>
      <p:sp>
        <p:nvSpPr>
          <p:cNvPr id="40" name="Shape 31"/>
          <p:cNvSpPr/>
          <p:nvPr/>
        </p:nvSpPr>
        <p:spPr>
          <a:xfrm>
            <a:off x="4600346" y="4841748"/>
            <a:ext cx="7019849" cy="1495044"/>
          </a:xfrm>
          <a:prstGeom prst="roundRect">
            <a:avLst>
              <a:gd name="adj" fmla="val 4675"/>
            </a:avLst>
          </a:prstGeom>
          <a:solidFill>
            <a:srgbClr val="F9FAFB"/>
          </a:solidFill>
          <a:ln w="12700">
            <a:solidFill>
              <a:srgbClr val="E5E7EB"/>
            </a:solidFill>
            <a:prstDash val="solid"/>
          </a:ln>
        </p:spPr>
      </p:sp>
      <p:sp>
        <p:nvSpPr>
          <p:cNvPr id="41" name="Text 32"/>
          <p:cNvSpPr txBox="1"/>
          <p:nvPr/>
        </p:nvSpPr>
        <p:spPr>
          <a:xfrm>
            <a:off x="4953305" y="4994453"/>
            <a:ext cx="2638958" cy="228600"/>
          </a:xfrm>
          <a:prstGeom prst="rect">
            <a:avLst/>
          </a:prstGeom>
          <a:noFill/>
          <a:ln/>
        </p:spPr>
        <p:txBody>
          <a:bodyPr wrap="square" lIns="0" tIns="0" rIns="0" bIns="0" rtlCol="0" anchor="ctr"/>
          <a:lstStyle/>
          <a:p>
            <a:pPr algn="l" indent="0" marL="0">
              <a:buNone/>
            </a:pPr>
            <a:r>
              <a:rPr lang="en-US" sz="1200" b="1" dirty="0">
                <a:solidFill>
                  <a:srgbClr val="111827"/>
                </a:solidFill>
                <a:latin typeface="Noto Sans SC" pitchFamily="34" charset="0"/>
                <a:ea typeface="Noto Sans SC" pitchFamily="34" charset="-122"/>
                <a:cs typeface="Noto Sans SC" pitchFamily="34" charset="-120"/>
              </a:rPr>
              <a:t>供给体制：「公司＋基地＋农户」模式</a:t>
            </a:r>
            <a:endParaRPr lang="en-US" sz="1200" dirty="0"/>
          </a:p>
        </p:txBody>
      </p:sp>
      <p:sp>
        <p:nvSpPr>
          <p:cNvPr id="42" name="Shape 33"/>
          <p:cNvSpPr/>
          <p:nvPr/>
        </p:nvSpPr>
        <p:spPr>
          <a:xfrm>
            <a:off x="4800600" y="5298948"/>
            <a:ext cx="1362456" cy="886054"/>
          </a:xfrm>
          <a:prstGeom prst="roundRect">
            <a:avLst>
              <a:gd name="adj" fmla="val 8877"/>
            </a:avLst>
          </a:prstGeom>
          <a:solidFill>
            <a:srgbClr val="FFFFFF"/>
          </a:solidFill>
          <a:ln w="12700">
            <a:solidFill>
              <a:srgbClr val="D1D5DB"/>
            </a:solidFill>
            <a:prstDash val="solid"/>
          </a:ln>
          <a:effectLst>
            <a:outerShdw sx="100000" sy="100000" kx="0" ky="0" algn="bl" rotWithShape="0" blurRad="38100" dist="25400" dir="5400000">
              <a:srgbClr val="000000">
                <a:alpha val="5000"/>
              </a:srgbClr>
            </a:outerShdw>
          </a:effectLst>
        </p:spPr>
      </p:sp>
      <p:pic>
        <p:nvPicPr>
          <p:cNvPr id="43" name="Image 7" descr="preencoded.png">    </p:cNvPr>
          <p:cNvPicPr>
            <a:picLocks noChangeAspect="1"/>
          </p:cNvPicPr>
          <p:nvPr/>
        </p:nvPicPr>
        <p:blipFill>
          <a:blip r:embed="rId8"/>
          <a:srcRect l="-195958" r="-195958" t="0" b="0"/>
          <a:stretch/>
        </p:blipFill>
        <p:spPr>
          <a:xfrm>
            <a:off x="4953305" y="5432450"/>
            <a:ext cx="1057046" cy="171907"/>
          </a:xfrm>
          <a:prstGeom prst="rect">
            <a:avLst/>
          </a:prstGeom>
        </p:spPr>
      </p:pic>
      <p:sp>
        <p:nvSpPr>
          <p:cNvPr id="44" name="Text 34"/>
          <p:cNvSpPr txBox="1"/>
          <p:nvPr/>
        </p:nvSpPr>
        <p:spPr>
          <a:xfrm>
            <a:off x="4953305" y="5632704"/>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SC" pitchFamily="34" charset="0"/>
                <a:ea typeface="Noto Sans SC" pitchFamily="34" charset="-122"/>
                <a:cs typeface="Noto Sans SC" pitchFamily="34" charset="-120"/>
              </a:rPr>
              <a:t>签约农户</a:t>
            </a:r>
            <a:endParaRPr lang="en-US" sz="900" dirty="0"/>
          </a:p>
        </p:txBody>
      </p:sp>
      <p:sp>
        <p:nvSpPr>
          <p:cNvPr id="45" name="Text 35"/>
          <p:cNvSpPr txBox="1"/>
          <p:nvPr/>
        </p:nvSpPr>
        <p:spPr>
          <a:xfrm>
            <a:off x="4953305" y="5928970"/>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SC" pitchFamily="34" charset="0"/>
                <a:ea typeface="Noto Sans SC" pitchFamily="34" charset="-122"/>
                <a:cs typeface="Noto Sans SC" pitchFamily="34" charset="-120"/>
              </a:rPr>
              <a:t>基地种植</a:t>
            </a:r>
            <a:endParaRPr lang="en-US" sz="900" dirty="0"/>
          </a:p>
        </p:txBody>
      </p:sp>
      <p:pic>
        <p:nvPicPr>
          <p:cNvPr id="46" name="Image 8" descr="preencoded.png">    </p:cNvPr>
          <p:cNvPicPr>
            <a:picLocks noChangeAspect="1"/>
          </p:cNvPicPr>
          <p:nvPr/>
        </p:nvPicPr>
        <p:blipFill>
          <a:blip r:embed="rId9"/>
          <a:srcRect l="-2571" r="-2571" t="0" b="0"/>
          <a:stretch/>
        </p:blipFill>
        <p:spPr>
          <a:xfrm>
            <a:off x="6305702" y="5688482"/>
            <a:ext cx="105156" cy="114300"/>
          </a:xfrm>
          <a:prstGeom prst="rect">
            <a:avLst/>
          </a:prstGeom>
        </p:spPr>
      </p:pic>
      <p:sp>
        <p:nvSpPr>
          <p:cNvPr id="47" name="Shape 36"/>
          <p:cNvSpPr/>
          <p:nvPr/>
        </p:nvSpPr>
        <p:spPr>
          <a:xfrm>
            <a:off x="6553505" y="5298948"/>
            <a:ext cx="1362456" cy="886054"/>
          </a:xfrm>
          <a:prstGeom prst="roundRect">
            <a:avLst>
              <a:gd name="adj" fmla="val 8877"/>
            </a:avLst>
          </a:prstGeom>
          <a:solidFill>
            <a:srgbClr val="ECFDF5"/>
          </a:solidFill>
          <a:ln w="12700">
            <a:solidFill>
              <a:srgbClr val="10B981"/>
            </a:solidFill>
            <a:prstDash val="solid"/>
          </a:ln>
          <a:effectLst>
            <a:outerShdw sx="100000" sy="100000" kx="0" ky="0" algn="bl" rotWithShape="0" blurRad="38100" dist="25400" dir="5400000">
              <a:srgbClr val="000000">
                <a:alpha val="5000"/>
              </a:srgbClr>
            </a:outerShdw>
          </a:effectLst>
        </p:spPr>
      </p:sp>
      <p:pic>
        <p:nvPicPr>
          <p:cNvPr id="48" name="Image 9" descr="preencoded.png">    </p:cNvPr>
          <p:cNvPicPr>
            <a:picLocks noChangeAspect="1"/>
          </p:cNvPicPr>
          <p:nvPr/>
        </p:nvPicPr>
        <p:blipFill>
          <a:blip r:embed="rId10"/>
          <a:srcRect l="-195958" r="-195958" t="0" b="0"/>
          <a:stretch/>
        </p:blipFill>
        <p:spPr>
          <a:xfrm>
            <a:off x="6705295" y="5432450"/>
            <a:ext cx="1057046" cy="171907"/>
          </a:xfrm>
          <a:prstGeom prst="rect">
            <a:avLst/>
          </a:prstGeom>
        </p:spPr>
      </p:pic>
      <p:sp>
        <p:nvSpPr>
          <p:cNvPr id="49" name="Text 37"/>
          <p:cNvSpPr txBox="1"/>
          <p:nvPr/>
        </p:nvSpPr>
        <p:spPr>
          <a:xfrm>
            <a:off x="6705295" y="5632704"/>
            <a:ext cx="1143000" cy="152705"/>
          </a:xfrm>
          <a:prstGeom prst="rect">
            <a:avLst/>
          </a:prstGeom>
          <a:noFill/>
          <a:ln/>
        </p:spPr>
        <p:txBody>
          <a:bodyPr wrap="square" lIns="0" tIns="0" rIns="0" bIns="0" rtlCol="0" anchor="ctr"/>
          <a:lstStyle/>
          <a:p>
            <a:pPr algn="ctr" indent="0" marL="0">
              <a:buNone/>
            </a:pPr>
            <a:r>
              <a:rPr lang="en-US" sz="900" b="1" dirty="0">
                <a:solidFill>
                  <a:srgbClr val="047857"/>
                </a:solidFill>
                <a:latin typeface="Noto Sans SC" pitchFamily="34" charset="0"/>
                <a:ea typeface="Noto Sans SC" pitchFamily="34" charset="-122"/>
                <a:cs typeface="Noto Sans SC" pitchFamily="34" charset="-120"/>
              </a:rPr>
              <a:t>森美达</a:t>
            </a:r>
            <a:endParaRPr lang="en-US" sz="900" dirty="0"/>
          </a:p>
        </p:txBody>
      </p:sp>
      <p:sp>
        <p:nvSpPr>
          <p:cNvPr id="50" name="Text 38"/>
          <p:cNvSpPr txBox="1"/>
          <p:nvPr/>
        </p:nvSpPr>
        <p:spPr>
          <a:xfrm>
            <a:off x="6705295" y="5928970"/>
            <a:ext cx="1143000" cy="152705"/>
          </a:xfrm>
          <a:prstGeom prst="rect">
            <a:avLst/>
          </a:prstGeom>
          <a:noFill/>
          <a:ln/>
        </p:spPr>
        <p:txBody>
          <a:bodyPr wrap="square" lIns="0" tIns="0" rIns="0" bIns="0" rtlCol="0" anchor="ctr"/>
          <a:lstStyle/>
          <a:p>
            <a:pPr algn="ctr" indent="0" marL="0">
              <a:buNone/>
            </a:pPr>
            <a:r>
              <a:rPr lang="en-US" sz="900" b="1" dirty="0">
                <a:solidFill>
                  <a:srgbClr val="047857"/>
                </a:solidFill>
                <a:latin typeface="Noto Sans SC" pitchFamily="34" charset="0"/>
                <a:ea typeface="Noto Sans SC" pitchFamily="34" charset="-122"/>
                <a:cs typeface="Noto Sans SC" pitchFamily="34" charset="-120"/>
              </a:rPr>
              <a:t>提取・加工</a:t>
            </a:r>
            <a:endParaRPr lang="en-US" sz="900" dirty="0"/>
          </a:p>
        </p:txBody>
      </p:sp>
      <p:pic>
        <p:nvPicPr>
          <p:cNvPr id="51" name="Image 10" descr="preencoded.png">    </p:cNvPr>
          <p:cNvPicPr>
            <a:picLocks noChangeAspect="1"/>
          </p:cNvPicPr>
          <p:nvPr/>
        </p:nvPicPr>
        <p:blipFill>
          <a:blip r:embed="rId11"/>
          <a:srcRect l="-2571" r="-2571" t="0" b="0"/>
          <a:stretch/>
        </p:blipFill>
        <p:spPr>
          <a:xfrm>
            <a:off x="8058607" y="5688482"/>
            <a:ext cx="105156" cy="114300"/>
          </a:xfrm>
          <a:prstGeom prst="rect">
            <a:avLst/>
          </a:prstGeom>
        </p:spPr>
      </p:pic>
      <p:sp>
        <p:nvSpPr>
          <p:cNvPr id="52" name="Shape 39"/>
          <p:cNvSpPr/>
          <p:nvPr/>
        </p:nvSpPr>
        <p:spPr>
          <a:xfrm>
            <a:off x="8305495" y="5298948"/>
            <a:ext cx="1362456" cy="886054"/>
          </a:xfrm>
          <a:prstGeom prst="roundRect">
            <a:avLst>
              <a:gd name="adj" fmla="val 8877"/>
            </a:avLst>
          </a:prstGeom>
          <a:solidFill>
            <a:srgbClr val="FFFFFF"/>
          </a:solidFill>
          <a:ln w="12700">
            <a:solidFill>
              <a:srgbClr val="D1D5DB"/>
            </a:solidFill>
            <a:prstDash val="solid"/>
          </a:ln>
          <a:effectLst>
            <a:outerShdw sx="100000" sy="100000" kx="0" ky="0" algn="bl" rotWithShape="0" blurRad="38100" dist="25400" dir="5400000">
              <a:srgbClr val="000000">
                <a:alpha val="5000"/>
              </a:srgbClr>
            </a:outerShdw>
          </a:effectLst>
        </p:spPr>
      </p:sp>
      <p:pic>
        <p:nvPicPr>
          <p:cNvPr id="53" name="Image 11" descr="preencoded.png">    </p:cNvPr>
          <p:cNvPicPr>
            <a:picLocks noChangeAspect="1"/>
          </p:cNvPicPr>
          <p:nvPr/>
        </p:nvPicPr>
        <p:blipFill>
          <a:blip r:embed="rId12"/>
          <a:srcRect l="-257447" r="-257447" t="0" b="0"/>
          <a:stretch/>
        </p:blipFill>
        <p:spPr>
          <a:xfrm>
            <a:off x="8458200" y="5432450"/>
            <a:ext cx="1057046" cy="171907"/>
          </a:xfrm>
          <a:prstGeom prst="rect">
            <a:avLst/>
          </a:prstGeom>
        </p:spPr>
      </p:pic>
      <p:sp>
        <p:nvSpPr>
          <p:cNvPr id="54" name="Text 40"/>
          <p:cNvSpPr txBox="1"/>
          <p:nvPr/>
        </p:nvSpPr>
        <p:spPr>
          <a:xfrm>
            <a:off x="8458200" y="5632704"/>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SC" pitchFamily="34" charset="0"/>
                <a:ea typeface="Noto Sans SC" pitchFamily="34" charset="-122"/>
                <a:cs typeface="Noto Sans SC" pitchFamily="34" charset="-120"/>
              </a:rPr>
              <a:t>质量管理</a:t>
            </a:r>
            <a:endParaRPr lang="en-US" sz="900" dirty="0"/>
          </a:p>
        </p:txBody>
      </p:sp>
      <p:sp>
        <p:nvSpPr>
          <p:cNvPr id="55" name="Text 41"/>
          <p:cNvSpPr txBox="1"/>
          <p:nvPr/>
        </p:nvSpPr>
        <p:spPr>
          <a:xfrm>
            <a:off x="8458200" y="5928970"/>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SC" pitchFamily="34" charset="0"/>
                <a:ea typeface="Noto Sans SC" pitchFamily="34" charset="-122"/>
                <a:cs typeface="Noto Sans SC" pitchFamily="34" charset="-120"/>
              </a:rPr>
              <a:t>全程可溯</a:t>
            </a:r>
            <a:endParaRPr lang="en-US" sz="900" dirty="0"/>
          </a:p>
        </p:txBody>
      </p:sp>
      <p:pic>
        <p:nvPicPr>
          <p:cNvPr id="56" name="Image 12" descr="preencoded.png">    </p:cNvPr>
          <p:cNvPicPr>
            <a:picLocks noChangeAspect="1"/>
          </p:cNvPicPr>
          <p:nvPr/>
        </p:nvPicPr>
        <p:blipFill>
          <a:blip r:embed="rId13"/>
          <a:srcRect l="-2571" r="-2571" t="0" b="0"/>
          <a:stretch/>
        </p:blipFill>
        <p:spPr>
          <a:xfrm>
            <a:off x="9810598" y="5688482"/>
            <a:ext cx="105156" cy="114300"/>
          </a:xfrm>
          <a:prstGeom prst="rect">
            <a:avLst/>
          </a:prstGeom>
        </p:spPr>
      </p:pic>
      <p:sp>
        <p:nvSpPr>
          <p:cNvPr id="57" name="Shape 42"/>
          <p:cNvSpPr/>
          <p:nvPr/>
        </p:nvSpPr>
        <p:spPr>
          <a:xfrm>
            <a:off x="10058400" y="5298948"/>
            <a:ext cx="1362456" cy="886054"/>
          </a:xfrm>
          <a:prstGeom prst="roundRect">
            <a:avLst>
              <a:gd name="adj" fmla="val 8877"/>
            </a:avLst>
          </a:prstGeom>
          <a:solidFill>
            <a:srgbClr val="FFFFFF"/>
          </a:solidFill>
          <a:ln w="12700">
            <a:solidFill>
              <a:srgbClr val="D1D5DB"/>
            </a:solidFill>
            <a:prstDash val="solid"/>
          </a:ln>
          <a:effectLst>
            <a:outerShdw sx="100000" sy="100000" kx="0" ky="0" algn="bl" rotWithShape="0" blurRad="38100" dist="25400" dir="5400000">
              <a:srgbClr val="000000">
                <a:alpha val="5000"/>
              </a:srgbClr>
            </a:outerShdw>
          </a:effectLst>
        </p:spPr>
      </p:sp>
      <p:pic>
        <p:nvPicPr>
          <p:cNvPr id="58" name="Image 13" descr="preencoded.png">    </p:cNvPr>
          <p:cNvPicPr>
            <a:picLocks noChangeAspect="1"/>
          </p:cNvPicPr>
          <p:nvPr/>
        </p:nvPicPr>
        <p:blipFill>
          <a:blip r:embed="rId14"/>
          <a:srcRect l="-257447" r="-257447" t="0" b="0"/>
          <a:stretch/>
        </p:blipFill>
        <p:spPr>
          <a:xfrm>
            <a:off x="10211105" y="5432450"/>
            <a:ext cx="1057046" cy="171907"/>
          </a:xfrm>
          <a:prstGeom prst="rect">
            <a:avLst/>
          </a:prstGeom>
        </p:spPr>
      </p:pic>
      <p:sp>
        <p:nvSpPr>
          <p:cNvPr id="59" name="Text 43"/>
          <p:cNvSpPr txBox="1"/>
          <p:nvPr/>
        </p:nvSpPr>
        <p:spPr>
          <a:xfrm>
            <a:off x="10211105" y="5632704"/>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SC" pitchFamily="34" charset="0"/>
                <a:ea typeface="Noto Sans SC" pitchFamily="34" charset="-122"/>
                <a:cs typeface="Noto Sans SC" pitchFamily="34" charset="-120"/>
              </a:rPr>
              <a:t>全球市场</a:t>
            </a:r>
            <a:endParaRPr lang="en-US" sz="900" dirty="0"/>
          </a:p>
        </p:txBody>
      </p:sp>
      <p:sp>
        <p:nvSpPr>
          <p:cNvPr id="60" name="Text 44"/>
          <p:cNvSpPr txBox="1"/>
          <p:nvPr/>
        </p:nvSpPr>
        <p:spPr>
          <a:xfrm>
            <a:off x="10211105" y="5928970"/>
            <a:ext cx="1143000" cy="152705"/>
          </a:xfrm>
          <a:prstGeom prst="rect">
            <a:avLst/>
          </a:prstGeom>
          <a:noFill/>
          <a:ln/>
        </p:spPr>
        <p:txBody>
          <a:bodyPr wrap="square" lIns="0" tIns="0" rIns="0" bIns="0" rtlCol="0" anchor="ctr"/>
          <a:lstStyle/>
          <a:p>
            <a:pPr algn="ctr" indent="0" marL="0">
              <a:buNone/>
            </a:pPr>
            <a:r>
              <a:rPr lang="en-US" sz="900" b="1" dirty="0">
                <a:solidFill>
                  <a:srgbClr val="374151"/>
                </a:solidFill>
                <a:latin typeface="Noto Sans SC" pitchFamily="34" charset="0"/>
                <a:ea typeface="Noto Sans SC" pitchFamily="34" charset="-122"/>
                <a:cs typeface="Noto Sans SC" pitchFamily="34" charset="-120"/>
              </a:rPr>
              <a:t>日本市场</a:t>
            </a:r>
            <a:endParaRPr lang="en-US" sz="900" dirty="0"/>
          </a:p>
        </p:txBody>
      </p:sp>
      <p:sp>
        <p:nvSpPr>
          <p:cNvPr id="61" name="Shape 45"/>
          <p:cNvSpPr/>
          <p:nvPr/>
        </p:nvSpPr>
        <p:spPr>
          <a:xfrm>
            <a:off x="4600346" y="6525158"/>
            <a:ext cx="7019849" cy="457200"/>
          </a:xfrm>
          <a:prstGeom prst="roundRect">
            <a:avLst>
              <a:gd name="adj" fmla="val 33333"/>
            </a:avLst>
          </a:prstGeom>
          <a:solidFill>
            <a:srgbClr val="065F46"/>
          </a:solidFill>
          <a:ln/>
        </p:spPr>
      </p:sp>
      <p:sp>
        <p:nvSpPr>
          <p:cNvPr id="62" name="Text 46"/>
          <p:cNvSpPr txBox="1"/>
          <p:nvPr/>
        </p:nvSpPr>
        <p:spPr>
          <a:xfrm>
            <a:off x="4839005" y="6639458"/>
            <a:ext cx="2200961" cy="219456"/>
          </a:xfrm>
          <a:prstGeom prst="rect">
            <a:avLst/>
          </a:prstGeom>
          <a:noFill/>
          <a:ln/>
        </p:spPr>
        <p:txBody>
          <a:bodyPr wrap="square" lIns="0" tIns="0" rIns="0" bIns="0" rtlCol="0" anchor="ctr"/>
          <a:lstStyle/>
          <a:p>
            <a:pPr algn="l" indent="0" marL="0">
              <a:buNone/>
            </a:pPr>
            <a:r>
              <a:rPr lang="en-US" sz="1200" b="1" dirty="0">
                <a:solidFill>
                  <a:srgbClr val="FFFFFF"/>
                </a:solidFill>
                <a:latin typeface="Noto Serif SC" pitchFamily="34" charset="0"/>
                <a:ea typeface="Noto Serif SC" pitchFamily="34" charset="-122"/>
                <a:cs typeface="Noto Serif SC" pitchFamily="34" charset="-120"/>
              </a:rPr>
              <a:t>「将云南的芬芳，带向世界」</a:t>
            </a:r>
            <a:endParaRPr lang="en-US" sz="1200" dirty="0"/>
          </a:p>
        </p:txBody>
      </p:sp>
      <p:sp>
        <p:nvSpPr>
          <p:cNvPr id="63" name="Text 47"/>
          <p:cNvSpPr txBox="1"/>
          <p:nvPr/>
        </p:nvSpPr>
        <p:spPr>
          <a:xfrm>
            <a:off x="9852660" y="6675120"/>
            <a:ext cx="1613002" cy="152705"/>
          </a:xfrm>
          <a:prstGeom prst="rect">
            <a:avLst/>
          </a:prstGeom>
          <a:noFill/>
          <a:ln/>
        </p:spPr>
        <p:txBody>
          <a:bodyPr wrap="square" lIns="0" tIns="0" rIns="0" bIns="0" rtlCol="0" anchor="ctr"/>
          <a:lstStyle/>
          <a:p>
            <a:pPr algn="l" indent="0" marL="0">
              <a:buNone/>
            </a:pPr>
            <a:r>
              <a:rPr lang="en-US" sz="800" dirty="0">
                <a:solidFill>
                  <a:srgbClr val="FFFFFF">
                    <a:alpha val="90000"/>
                  </a:srgbClr>
                </a:solidFill>
                <a:latin typeface="Noto Sans SC" pitchFamily="34" charset="0"/>
                <a:ea typeface="Noto Sans SC" pitchFamily="34" charset="-122"/>
                <a:cs typeface="Noto Sans SC" pitchFamily="34" charset="-120"/>
              </a:rPr>
              <a:t>Green · Natural · Sustainable</a:t>
            </a:r>
            <a:endParaRPr lang="en-US" sz="800" dirty="0"/>
          </a:p>
        </p:txBody>
      </p:sp>
      <p:sp>
        <p:nvSpPr>
          <p:cNvPr id="64" name="Text 48"/>
          <p:cNvSpPr txBox="1"/>
          <p:nvPr/>
        </p:nvSpPr>
        <p:spPr>
          <a:xfrm>
            <a:off x="819302" y="1723644"/>
            <a:ext cx="1215238" cy="295351"/>
          </a:xfrm>
          <a:prstGeom prst="rect">
            <a:avLst/>
          </a:prstGeom>
          <a:noFill/>
          <a:ln/>
        </p:spPr>
        <p:txBody>
          <a:bodyPr wrap="square" lIns="0" tIns="0" rIns="0" bIns="0" rtlCol="0" anchor="ctr"/>
          <a:lstStyle/>
          <a:p>
            <a:pPr algn="l" indent="0" marL="0">
              <a:buNone/>
            </a:pPr>
            <a:r>
              <a:rPr lang="en-US" sz="1600" b="1" dirty="0">
                <a:solidFill>
                  <a:srgbClr val="064E3B"/>
                </a:solidFill>
                <a:latin typeface="Noto Serif SC" pitchFamily="34" charset="0"/>
                <a:ea typeface="Noto Serif SC" pitchFamily="34" charset="-122"/>
                <a:cs typeface="Noto Serif SC" pitchFamily="34" charset="-120"/>
              </a:rPr>
              <a:t>云南森美达</a:t>
            </a:r>
            <a:endParaRPr lang="en-US" sz="1600" dirty="0"/>
          </a:p>
        </p:txBody>
      </p:sp>
      <p:sp>
        <p:nvSpPr>
          <p:cNvPr id="65" name="Text 49"/>
          <p:cNvSpPr txBox="1"/>
          <p:nvPr/>
        </p:nvSpPr>
        <p:spPr>
          <a:xfrm>
            <a:off x="819302" y="1996135"/>
            <a:ext cx="2262226" cy="295351"/>
          </a:xfrm>
          <a:prstGeom prst="rect">
            <a:avLst/>
          </a:prstGeom>
          <a:noFill/>
          <a:ln/>
        </p:spPr>
        <p:txBody>
          <a:bodyPr wrap="square" lIns="0" tIns="0" rIns="0" bIns="0" rtlCol="0" anchor="ctr"/>
          <a:lstStyle/>
          <a:p>
            <a:pPr algn="l" indent="0" marL="0">
              <a:buNone/>
            </a:pPr>
            <a:r>
              <a:rPr lang="en-US" sz="1600" b="1" dirty="0">
                <a:solidFill>
                  <a:srgbClr val="064E3B"/>
                </a:solidFill>
                <a:latin typeface="Noto Serif SC" pitchFamily="34" charset="0"/>
                <a:ea typeface="Noto Serif SC" pitchFamily="34" charset="-122"/>
                <a:cs typeface="Noto Serif SC" pitchFamily="34" charset="-120"/>
              </a:rPr>
              <a:t>生物科技股份有限公司</a:t>
            </a:r>
            <a:endParaRPr lang="en-US" sz="1600" dirty="0"/>
          </a:p>
        </p:txBody>
      </p:sp>
      <p:sp>
        <p:nvSpPr>
          <p:cNvPr id="66" name="Text 50"/>
          <p:cNvSpPr txBox="1"/>
          <p:nvPr/>
        </p:nvSpPr>
        <p:spPr>
          <a:xfrm>
            <a:off x="819302" y="2430475"/>
            <a:ext cx="2702966" cy="181051"/>
          </a:xfrm>
          <a:prstGeom prst="rect">
            <a:avLst/>
          </a:prstGeom>
          <a:noFill/>
          <a:ln/>
        </p:spPr>
        <p:txBody>
          <a:bodyPr wrap="square" lIns="0" tIns="0" rIns="0" bIns="0" rtlCol="0" anchor="ctr"/>
          <a:lstStyle/>
          <a:p>
            <a:pPr algn="l" indent="0" marL="0">
              <a:buNone/>
            </a:pPr>
            <a:r>
              <a:rPr lang="en-US" sz="900" dirty="0">
                <a:solidFill>
                  <a:srgbClr val="374151"/>
                </a:solidFill>
                <a:latin typeface="Noto Sans SC" pitchFamily="34" charset="0"/>
                <a:ea typeface="Noto Sans SC" pitchFamily="34" charset="-122"/>
                <a:cs typeface="Noto Sans SC" pitchFamily="34" charset="-120"/>
              </a:rPr>
              <a:t>在天然香料原料领域深耕多年的高新技术企业。</a:t>
            </a:r>
            <a:endParaRPr lang="en-US" sz="900" dirty="0"/>
          </a:p>
        </p:txBody>
      </p:sp>
      <p:sp>
        <p:nvSpPr>
          <p:cNvPr id="67" name="Text 51"/>
          <p:cNvSpPr txBox="1"/>
          <p:nvPr/>
        </p:nvSpPr>
        <p:spPr>
          <a:xfrm>
            <a:off x="819302" y="2628900"/>
            <a:ext cx="3322015" cy="381305"/>
          </a:xfrm>
          <a:prstGeom prst="rect">
            <a:avLst/>
          </a:prstGeom>
          <a:noFill/>
          <a:ln/>
        </p:spPr>
        <p:txBody>
          <a:bodyPr wrap="square" lIns="0" tIns="0" rIns="0" bIns="0" rtlCol="0" anchor="ctr"/>
          <a:lstStyle/>
          <a:p>
            <a:pPr algn="l" indent="0" marL="0">
              <a:buNone/>
            </a:pPr>
            <a:r>
              <a:rPr lang="en-US" sz="900" dirty="0">
                <a:solidFill>
                  <a:srgbClr val="374151"/>
                </a:solidFill>
                <a:latin typeface="Noto Sans SC" pitchFamily="34" charset="0"/>
                <a:ea typeface="Noto Sans SC" pitchFamily="34" charset="-122"/>
                <a:cs typeface="Noto Sans SC" pitchFamily="34" charset="-120"/>
              </a:rPr>
              <a:t>集研发、种植、提取、精制、国际贸易于一体，向全球顶级品牌供应高品质原料。</a:t>
            </a:r>
            <a:endParaRPr lang="en-US" sz="900" dirty="0"/>
          </a:p>
        </p:txBody>
      </p:sp>
      <p:sp>
        <p:nvSpPr>
          <p:cNvPr id="68" name="Shape 52"/>
          <p:cNvSpPr/>
          <p:nvPr/>
        </p:nvSpPr>
        <p:spPr>
          <a:xfrm>
            <a:off x="819302" y="4335170"/>
            <a:ext cx="3247949" cy="657454"/>
          </a:xfrm>
          <a:prstGeom prst="roundRect">
            <a:avLst>
              <a:gd name="adj" fmla="val 16125"/>
            </a:avLst>
          </a:prstGeom>
          <a:solidFill>
            <a:srgbClr val="FFFFFF"/>
          </a:solidFill>
          <a:ln/>
          <a:effectLst>
            <a:outerShdw sx="100000" sy="100000" kx="0" ky="0" algn="bl" rotWithShape="0" blurRad="38100" dist="25400" dir="5400000">
              <a:srgbClr val="000000">
                <a:alpha val="5000"/>
              </a:srgbClr>
            </a:outerShdw>
          </a:effectLst>
        </p:spPr>
      </p:sp>
      <p:sp>
        <p:nvSpPr>
          <p:cNvPr id="69" name="Shape 53"/>
          <p:cNvSpPr/>
          <p:nvPr/>
        </p:nvSpPr>
        <p:spPr>
          <a:xfrm>
            <a:off x="819302" y="4335170"/>
            <a:ext cx="38405" cy="657454"/>
          </a:xfrm>
          <a:prstGeom prst="rect">
            <a:avLst/>
          </a:prstGeom>
          <a:solidFill>
            <a:srgbClr val="10B981"/>
          </a:solidFill>
          <a:ln/>
        </p:spPr>
      </p:sp>
      <p:sp>
        <p:nvSpPr>
          <p:cNvPr id="70" name="Shape 54"/>
          <p:cNvSpPr/>
          <p:nvPr/>
        </p:nvSpPr>
        <p:spPr>
          <a:xfrm>
            <a:off x="819302" y="5129784"/>
            <a:ext cx="3247949" cy="809244"/>
          </a:xfrm>
          <a:prstGeom prst="roundRect">
            <a:avLst>
              <a:gd name="adj" fmla="val 10635"/>
            </a:avLst>
          </a:prstGeom>
          <a:solidFill>
            <a:srgbClr val="FFFFFF"/>
          </a:solidFill>
          <a:ln/>
          <a:effectLst>
            <a:outerShdw sx="100000" sy="100000" kx="0" ky="0" algn="bl" rotWithShape="0" blurRad="38100" dist="25400" dir="5400000">
              <a:srgbClr val="000000">
                <a:alpha val="5000"/>
              </a:srgbClr>
            </a:outerShdw>
          </a:effectLst>
        </p:spPr>
      </p:sp>
      <p:sp>
        <p:nvSpPr>
          <p:cNvPr id="71" name="Shape 55"/>
          <p:cNvSpPr/>
          <p:nvPr/>
        </p:nvSpPr>
        <p:spPr>
          <a:xfrm>
            <a:off x="819302" y="5129784"/>
            <a:ext cx="38405" cy="809244"/>
          </a:xfrm>
          <a:prstGeom prst="rect">
            <a:avLst/>
          </a:prstGeom>
          <a:solidFill>
            <a:srgbClr val="10B981"/>
          </a:solidFill>
          <a:ln/>
        </p:spPr>
      </p:sp>
      <p:sp>
        <p:nvSpPr>
          <p:cNvPr id="72" name="Shape 56"/>
          <p:cNvSpPr/>
          <p:nvPr/>
        </p:nvSpPr>
        <p:spPr>
          <a:xfrm>
            <a:off x="819302" y="6082589"/>
            <a:ext cx="3247949" cy="657454"/>
          </a:xfrm>
          <a:prstGeom prst="roundRect">
            <a:avLst>
              <a:gd name="adj" fmla="val 16125"/>
            </a:avLst>
          </a:prstGeom>
          <a:solidFill>
            <a:srgbClr val="FFFFFF"/>
          </a:solidFill>
          <a:ln/>
          <a:effectLst>
            <a:outerShdw sx="100000" sy="100000" kx="0" ky="0" algn="bl" rotWithShape="0" blurRad="38100" dist="25400" dir="5400000">
              <a:srgbClr val="000000">
                <a:alpha val="5000"/>
              </a:srgbClr>
            </a:outerShdw>
          </a:effectLst>
        </p:spPr>
      </p:sp>
      <p:sp>
        <p:nvSpPr>
          <p:cNvPr id="73" name="Shape 57"/>
          <p:cNvSpPr/>
          <p:nvPr/>
        </p:nvSpPr>
        <p:spPr>
          <a:xfrm>
            <a:off x="819302" y="6082589"/>
            <a:ext cx="38405" cy="657454"/>
          </a:xfrm>
          <a:prstGeom prst="rect">
            <a:avLst/>
          </a:prstGeom>
          <a:solidFill>
            <a:srgbClr val="10B981"/>
          </a:solidFill>
          <a:ln/>
        </p:spPr>
      </p:sp>
      <p:sp>
        <p:nvSpPr>
          <p:cNvPr id="74" name="Text 58"/>
          <p:cNvSpPr txBox="1"/>
          <p:nvPr/>
        </p:nvSpPr>
        <p:spPr>
          <a:xfrm>
            <a:off x="1000354" y="4391863"/>
            <a:ext cx="581558" cy="333756"/>
          </a:xfrm>
          <a:prstGeom prst="rect">
            <a:avLst/>
          </a:prstGeom>
          <a:noFill/>
          <a:ln/>
        </p:spPr>
        <p:txBody>
          <a:bodyPr wrap="square" lIns="0" tIns="0" rIns="0" bIns="0" rtlCol="0" anchor="ctr"/>
          <a:lstStyle/>
          <a:p>
            <a:pPr algn="l" indent="0" marL="0">
              <a:buNone/>
            </a:pPr>
            <a:r>
              <a:rPr lang="en-US" sz="1800" b="1" dirty="0">
                <a:solidFill>
                  <a:srgbClr val="059669"/>
                </a:solidFill>
                <a:latin typeface="Noto Serif SC" pitchFamily="34" charset="0"/>
                <a:ea typeface="Noto Serif SC" pitchFamily="34" charset="-122"/>
                <a:cs typeface="Noto Serif SC" pitchFamily="34" charset="-120"/>
              </a:rPr>
              <a:t>20+</a:t>
            </a:r>
            <a:endParaRPr lang="en-US" sz="1800" dirty="0"/>
          </a:p>
        </p:txBody>
      </p:sp>
      <p:sp>
        <p:nvSpPr>
          <p:cNvPr id="75" name="Text 59"/>
          <p:cNvSpPr txBox="1"/>
          <p:nvPr/>
        </p:nvSpPr>
        <p:spPr>
          <a:xfrm>
            <a:off x="1409090" y="4506163"/>
            <a:ext cx="471830" cy="191110"/>
          </a:xfrm>
          <a:prstGeom prst="rect">
            <a:avLst/>
          </a:prstGeom>
          <a:noFill/>
          <a:ln/>
        </p:spPr>
        <p:txBody>
          <a:bodyPr wrap="square" lIns="0" tIns="0" rIns="0" bIns="0" rtlCol="0" anchor="ctr"/>
          <a:lstStyle/>
          <a:p>
            <a:pPr algn="l" indent="0" marL="0">
              <a:buNone/>
            </a:pPr>
            <a:r>
              <a:rPr lang="en-US" sz="1000" b="1" dirty="0">
                <a:solidFill>
                  <a:srgbClr val="059669"/>
                </a:solidFill>
                <a:latin typeface="Noto Serif SC" pitchFamily="34" charset="0"/>
                <a:ea typeface="Noto Serif SC" pitchFamily="34" charset="-122"/>
                <a:cs typeface="Noto Serif SC" pitchFamily="34" charset="-120"/>
              </a:rPr>
              <a:t>Years</a:t>
            </a:r>
            <a:endParaRPr lang="en-US" sz="1000" dirty="0"/>
          </a:p>
        </p:txBody>
      </p:sp>
      <p:sp>
        <p:nvSpPr>
          <p:cNvPr id="76" name="Text 60"/>
          <p:cNvSpPr txBox="1"/>
          <p:nvPr/>
        </p:nvSpPr>
        <p:spPr>
          <a:xfrm>
            <a:off x="1000354" y="4715561"/>
            <a:ext cx="812902"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SC" pitchFamily="34" charset="0"/>
                <a:ea typeface="Noto Sans SC" pitchFamily="34" charset="-122"/>
                <a:cs typeface="Noto Sans SC" pitchFamily="34" charset="-120"/>
              </a:rPr>
              <a:t>行业经验与信赖</a:t>
            </a:r>
            <a:endParaRPr lang="en-US" sz="800" dirty="0"/>
          </a:p>
        </p:txBody>
      </p:sp>
      <p:sp>
        <p:nvSpPr>
          <p:cNvPr id="77" name="Text 61"/>
          <p:cNvSpPr txBox="1"/>
          <p:nvPr/>
        </p:nvSpPr>
        <p:spPr>
          <a:xfrm>
            <a:off x="1000354" y="5187391"/>
            <a:ext cx="609905" cy="333756"/>
          </a:xfrm>
          <a:prstGeom prst="rect">
            <a:avLst/>
          </a:prstGeom>
          <a:noFill/>
          <a:ln/>
        </p:spPr>
        <p:txBody>
          <a:bodyPr wrap="square" lIns="0" tIns="0" rIns="0" bIns="0" rtlCol="0" anchor="ctr"/>
          <a:lstStyle/>
          <a:p>
            <a:pPr algn="l" indent="0" marL="0">
              <a:buNone/>
            </a:pPr>
            <a:r>
              <a:rPr lang="en-US" sz="1800" b="1" dirty="0">
                <a:solidFill>
                  <a:srgbClr val="059669"/>
                </a:solidFill>
                <a:latin typeface="Noto Serif SC" pitchFamily="34" charset="0"/>
                <a:ea typeface="Noto Serif SC" pitchFamily="34" charset="-122"/>
                <a:cs typeface="Noto Serif SC" pitchFamily="34" charset="-120"/>
              </a:rPr>
              <a:t>Top</a:t>
            </a:r>
            <a:endParaRPr lang="en-US" sz="1800" dirty="0"/>
          </a:p>
        </p:txBody>
      </p:sp>
      <p:sp>
        <p:nvSpPr>
          <p:cNvPr id="78" name="Text 62"/>
          <p:cNvSpPr txBox="1"/>
          <p:nvPr/>
        </p:nvSpPr>
        <p:spPr>
          <a:xfrm>
            <a:off x="1434694" y="5301691"/>
            <a:ext cx="452628" cy="191110"/>
          </a:xfrm>
          <a:prstGeom prst="rect">
            <a:avLst/>
          </a:prstGeom>
          <a:noFill/>
          <a:ln/>
        </p:spPr>
        <p:txBody>
          <a:bodyPr wrap="square" lIns="0" tIns="0" rIns="0" bIns="0" rtlCol="0" anchor="ctr"/>
          <a:lstStyle/>
          <a:p>
            <a:pPr algn="l" indent="0" marL="0">
              <a:buNone/>
            </a:pPr>
            <a:r>
              <a:rPr lang="en-US" sz="1000" b="1" dirty="0">
                <a:solidFill>
                  <a:srgbClr val="059669"/>
                </a:solidFill>
                <a:latin typeface="Noto Serif SC" pitchFamily="34" charset="0"/>
                <a:ea typeface="Noto Serif SC" pitchFamily="34" charset="-122"/>
                <a:cs typeface="Noto Serif SC" pitchFamily="34" charset="-120"/>
              </a:rPr>
              <a:t>Class</a:t>
            </a:r>
            <a:endParaRPr lang="en-US" sz="1000" dirty="0"/>
          </a:p>
        </p:txBody>
      </p:sp>
      <p:sp>
        <p:nvSpPr>
          <p:cNvPr id="79" name="Text 63"/>
          <p:cNvSpPr txBox="1"/>
          <p:nvPr/>
        </p:nvSpPr>
        <p:spPr>
          <a:xfrm>
            <a:off x="1000354" y="5511089"/>
            <a:ext cx="1126541"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SC" pitchFamily="34" charset="0"/>
                <a:ea typeface="Noto Sans SC" pitchFamily="34" charset="-122"/>
                <a:cs typeface="Noto Sans SC" pitchFamily="34" charset="-120"/>
              </a:rPr>
              <a:t>桉叶油·桂油·茶树油</a:t>
            </a:r>
            <a:endParaRPr lang="en-US" sz="800" dirty="0"/>
          </a:p>
        </p:txBody>
      </p:sp>
      <p:sp>
        <p:nvSpPr>
          <p:cNvPr id="80" name="Text 64"/>
          <p:cNvSpPr txBox="1"/>
          <p:nvPr/>
        </p:nvSpPr>
        <p:spPr>
          <a:xfrm>
            <a:off x="1000354" y="5668366"/>
            <a:ext cx="707746"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SC" pitchFamily="34" charset="0"/>
                <a:ea typeface="Noto Sans SC" pitchFamily="34" charset="-122"/>
                <a:cs typeface="Noto Sans SC" pitchFamily="34" charset="-120"/>
              </a:rPr>
              <a:t>全球市场份额</a:t>
            </a:r>
            <a:endParaRPr lang="en-US" sz="800" dirty="0"/>
          </a:p>
        </p:txBody>
      </p:sp>
      <p:sp>
        <p:nvSpPr>
          <p:cNvPr id="81" name="Text 65"/>
          <p:cNvSpPr txBox="1"/>
          <p:nvPr/>
        </p:nvSpPr>
        <p:spPr>
          <a:xfrm>
            <a:off x="1000354" y="6140196"/>
            <a:ext cx="705002" cy="333756"/>
          </a:xfrm>
          <a:prstGeom prst="rect">
            <a:avLst/>
          </a:prstGeom>
          <a:noFill/>
          <a:ln/>
        </p:spPr>
        <p:txBody>
          <a:bodyPr wrap="square" lIns="0" tIns="0" rIns="0" bIns="0" rtlCol="0" anchor="ctr"/>
          <a:lstStyle/>
          <a:p>
            <a:pPr algn="l" indent="0" marL="0">
              <a:buNone/>
            </a:pPr>
            <a:r>
              <a:rPr lang="en-US" sz="1800" b="1" dirty="0">
                <a:solidFill>
                  <a:srgbClr val="059669"/>
                </a:solidFill>
                <a:latin typeface="Noto Serif SC" pitchFamily="34" charset="0"/>
                <a:ea typeface="Noto Serif SC" pitchFamily="34" charset="-122"/>
                <a:cs typeface="Noto Serif SC" pitchFamily="34" charset="-120"/>
              </a:rPr>
              <a:t>10k+</a:t>
            </a:r>
            <a:endParaRPr lang="en-US" sz="1800" dirty="0"/>
          </a:p>
        </p:txBody>
      </p:sp>
      <p:sp>
        <p:nvSpPr>
          <p:cNvPr id="82" name="Text 66"/>
          <p:cNvSpPr txBox="1"/>
          <p:nvPr/>
        </p:nvSpPr>
        <p:spPr>
          <a:xfrm>
            <a:off x="1528877" y="6254496"/>
            <a:ext cx="319126" cy="191110"/>
          </a:xfrm>
          <a:prstGeom prst="rect">
            <a:avLst/>
          </a:prstGeom>
          <a:noFill/>
          <a:ln/>
        </p:spPr>
        <p:txBody>
          <a:bodyPr wrap="square" lIns="0" tIns="0" rIns="0" bIns="0" rtlCol="0" anchor="ctr"/>
          <a:lstStyle/>
          <a:p>
            <a:pPr algn="l" indent="0" marL="0">
              <a:buNone/>
            </a:pPr>
            <a:r>
              <a:rPr lang="en-US" sz="1000" b="1" dirty="0">
                <a:solidFill>
                  <a:srgbClr val="059669"/>
                </a:solidFill>
                <a:latin typeface="Noto Serif SC" pitchFamily="34" charset="0"/>
                <a:ea typeface="Noto Serif SC" pitchFamily="34" charset="-122"/>
                <a:cs typeface="Noto Serif SC" pitchFamily="34" charset="-120"/>
              </a:rPr>
              <a:t>Mu</a:t>
            </a:r>
            <a:endParaRPr lang="en-US" sz="1000" dirty="0"/>
          </a:p>
        </p:txBody>
      </p:sp>
      <p:sp>
        <p:nvSpPr>
          <p:cNvPr id="83" name="Text 67"/>
          <p:cNvSpPr txBox="1"/>
          <p:nvPr/>
        </p:nvSpPr>
        <p:spPr>
          <a:xfrm>
            <a:off x="1000354" y="6463894"/>
            <a:ext cx="1431950" cy="152705"/>
          </a:xfrm>
          <a:prstGeom prst="rect">
            <a:avLst/>
          </a:prstGeom>
          <a:noFill/>
          <a:ln/>
        </p:spPr>
        <p:txBody>
          <a:bodyPr wrap="square" lIns="0" tIns="0" rIns="0" bIns="0" rtlCol="0" anchor="ctr"/>
          <a:lstStyle/>
          <a:p>
            <a:pPr algn="l" indent="0" marL="0">
              <a:buNone/>
            </a:pPr>
            <a:r>
              <a:rPr lang="en-US" sz="800" dirty="0">
                <a:solidFill>
                  <a:srgbClr val="6B7280"/>
                </a:solidFill>
                <a:latin typeface="Noto Sans SC" pitchFamily="34" charset="0"/>
                <a:ea typeface="Noto Sans SC" pitchFamily="34" charset="-122"/>
                <a:cs typeface="Noto Sans SC" pitchFamily="34" charset="-120"/>
              </a:rPr>
              <a:t>自有种植基地面积 (约670ha)</a:t>
            </a:r>
            <a:endParaRPr lang="en-US" sz="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3F4F6"/>
          </a:solidFill>
          <a:ln/>
        </p:spPr>
      </p:sp>
      <p:sp>
        <p:nvSpPr>
          <p:cNvPr id="3" name="Shape 1"/>
          <p:cNvSpPr/>
          <p:nvPr/>
        </p:nvSpPr>
        <p:spPr>
          <a:xfrm>
            <a:off x="0" y="0"/>
            <a:ext cx="12191695" cy="6858000"/>
          </a:xfrm>
          <a:prstGeom prst="rect">
            <a:avLst/>
          </a:prstGeom>
          <a:solidFill>
            <a:srgbClr val="FFFFFF"/>
          </a:solidFill>
          <a:ln/>
        </p:spPr>
      </p:sp>
      <p:sp>
        <p:nvSpPr>
          <p:cNvPr id="4" name="Shape 2"/>
          <p:cNvSpPr/>
          <p:nvPr/>
        </p:nvSpPr>
        <p:spPr>
          <a:xfrm>
            <a:off x="571500" y="1038758"/>
            <a:ext cx="11048695" cy="9144"/>
          </a:xfrm>
          <a:prstGeom prst="rect">
            <a:avLst/>
          </a:prstGeom>
          <a:solidFill>
            <a:srgbClr val="E5E7EB"/>
          </a:solidFill>
          <a:ln/>
        </p:spPr>
      </p:sp>
      <p:sp>
        <p:nvSpPr>
          <p:cNvPr id="5" name="Text 3"/>
          <p:cNvSpPr txBox="1"/>
          <p:nvPr/>
        </p:nvSpPr>
        <p:spPr>
          <a:xfrm>
            <a:off x="571500" y="381305"/>
            <a:ext cx="1400861" cy="162763"/>
          </a:xfrm>
          <a:prstGeom prst="rect">
            <a:avLst/>
          </a:prstGeom>
          <a:noFill/>
          <a:ln/>
        </p:spPr>
        <p:txBody>
          <a:bodyPr wrap="square" lIns="0" tIns="0" rIns="0" bIns="0" rtlCol="0" anchor="ctr"/>
          <a:lstStyle/>
          <a:p>
            <a:pPr algn="l" indent="0" marL="0">
              <a:buNone/>
            </a:pPr>
            <a:r>
              <a:rPr lang="en-US" sz="900" b="1" dirty="0">
                <a:solidFill>
                  <a:srgbClr val="059669"/>
                </a:solidFill>
                <a:latin typeface="Noto Sans SC" pitchFamily="34" charset="0"/>
                <a:ea typeface="Noto Sans SC" pitchFamily="34" charset="-122"/>
                <a:cs typeface="Noto Sans SC" pitchFamily="34" charset="-120"/>
              </a:rPr>
              <a:t>MARKET POSITION</a:t>
            </a:r>
            <a:endParaRPr lang="en-US" sz="900" dirty="0"/>
          </a:p>
        </p:txBody>
      </p:sp>
      <p:sp>
        <p:nvSpPr>
          <p:cNvPr id="6" name="Text 4"/>
          <p:cNvSpPr txBox="1"/>
          <p:nvPr/>
        </p:nvSpPr>
        <p:spPr>
          <a:xfrm>
            <a:off x="571500" y="523951"/>
            <a:ext cx="2371954"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SC" pitchFamily="34" charset="0"/>
                <a:ea typeface="Noto Serif SC" pitchFamily="34" charset="-122"/>
                <a:cs typeface="Noto Serif SC" pitchFamily="34" charset="-120"/>
              </a:rPr>
              <a:t>市场地位与业绩</a:t>
            </a:r>
            <a:endParaRPr lang="en-US" sz="2400" dirty="0"/>
          </a:p>
        </p:txBody>
      </p:sp>
      <p:sp>
        <p:nvSpPr>
          <p:cNvPr id="7" name="Text 5"/>
          <p:cNvSpPr txBox="1"/>
          <p:nvPr/>
        </p:nvSpPr>
        <p:spPr>
          <a:xfrm>
            <a:off x="11080699" y="376733"/>
            <a:ext cx="886054" cy="657454"/>
          </a:xfrm>
          <a:prstGeom prst="rect">
            <a:avLst/>
          </a:prstGeom>
          <a:noFill/>
          <a:ln/>
        </p:spPr>
        <p:txBody>
          <a:bodyPr wrap="square" lIns="0" tIns="0" rIns="0" bIns="0" rtlCol="0" anchor="ctr"/>
          <a:lstStyle/>
          <a:p>
            <a:pPr algn="l" indent="0" marL="0">
              <a:buNone/>
            </a:pPr>
            <a:r>
              <a:rPr lang="en-US" sz="3600" b="1" dirty="0">
                <a:solidFill>
                  <a:srgbClr val="F3F4F6"/>
                </a:solidFill>
                <a:latin typeface="Noto Serif SC" pitchFamily="34" charset="0"/>
                <a:ea typeface="Noto Serif SC" pitchFamily="34" charset="-122"/>
                <a:cs typeface="Noto Serif SC" pitchFamily="34" charset="-120"/>
              </a:rPr>
              <a:t>07</a:t>
            </a:r>
            <a:endParaRPr lang="en-US" sz="3600" dirty="0"/>
          </a:p>
        </p:txBody>
      </p:sp>
      <p:sp>
        <p:nvSpPr>
          <p:cNvPr id="8" name="Shape 6"/>
          <p:cNvSpPr/>
          <p:nvPr/>
        </p:nvSpPr>
        <p:spPr>
          <a:xfrm>
            <a:off x="571500" y="1285646"/>
            <a:ext cx="3733495" cy="5191049"/>
          </a:xfrm>
          <a:prstGeom prst="roundRect">
            <a:avLst>
              <a:gd name="adj" fmla="val 750"/>
            </a:avLst>
          </a:prstGeom>
          <a:solidFill>
            <a:srgbClr val="F0FDF4"/>
          </a:solidFill>
          <a:ln w="12700">
            <a:solidFill>
              <a:srgbClr val="D1FAE5"/>
            </a:solidFill>
            <a:prstDash val="solid"/>
          </a:ln>
        </p:spPr>
      </p:sp>
      <p:sp>
        <p:nvSpPr>
          <p:cNvPr id="9" name="Shape 7"/>
          <p:cNvSpPr/>
          <p:nvPr/>
        </p:nvSpPr>
        <p:spPr>
          <a:xfrm>
            <a:off x="3047695" y="1095451"/>
            <a:ext cx="1429207" cy="1429207"/>
          </a:xfrm>
          <a:prstGeom prst="ellipse">
            <a:avLst/>
          </a:prstGeom>
          <a:solidFill>
            <a:srgbClr val="D1FAE5">
              <a:alpha val="50000"/>
            </a:srgbClr>
          </a:solidFill>
          <a:ln/>
        </p:spPr>
      </p:sp>
      <p:sp>
        <p:nvSpPr>
          <p:cNvPr id="10" name="Shape 8"/>
          <p:cNvSpPr/>
          <p:nvPr/>
        </p:nvSpPr>
        <p:spPr>
          <a:xfrm>
            <a:off x="4686300" y="1285646"/>
            <a:ext cx="38405" cy="228600"/>
          </a:xfrm>
          <a:prstGeom prst="rect">
            <a:avLst/>
          </a:prstGeom>
          <a:solidFill>
            <a:srgbClr val="059669"/>
          </a:solidFill>
          <a:ln/>
        </p:spPr>
      </p:sp>
      <p:sp>
        <p:nvSpPr>
          <p:cNvPr id="11" name="Text 9"/>
          <p:cNvSpPr txBox="1"/>
          <p:nvPr/>
        </p:nvSpPr>
        <p:spPr>
          <a:xfrm>
            <a:off x="4839005" y="1285646"/>
            <a:ext cx="1495958" cy="228600"/>
          </a:xfrm>
          <a:prstGeom prst="rect">
            <a:avLst/>
          </a:prstGeom>
          <a:noFill/>
          <a:ln/>
        </p:spPr>
        <p:txBody>
          <a:bodyPr wrap="square" lIns="0" tIns="0" rIns="0" bIns="0" rtlCol="0" anchor="ctr"/>
          <a:lstStyle/>
          <a:p>
            <a:pPr algn="l" indent="0" marL="0">
              <a:buNone/>
            </a:pPr>
            <a:r>
              <a:rPr lang="en-US" sz="1200" b="1" dirty="0">
                <a:solidFill>
                  <a:srgbClr val="111827"/>
                </a:solidFill>
                <a:latin typeface="Noto Sans SC" pitchFamily="34" charset="0"/>
                <a:ea typeface="Noto Sans SC" pitchFamily="34" charset="-122"/>
                <a:cs typeface="Noto Sans SC" pitchFamily="34" charset="-120"/>
              </a:rPr>
              <a:t>主要客户与合作伙伴</a:t>
            </a:r>
            <a:endParaRPr lang="en-US" sz="1200" dirty="0"/>
          </a:p>
        </p:txBody>
      </p:sp>
      <p:sp>
        <p:nvSpPr>
          <p:cNvPr id="12" name="Shape 10"/>
          <p:cNvSpPr/>
          <p:nvPr/>
        </p:nvSpPr>
        <p:spPr>
          <a:xfrm>
            <a:off x="4686300" y="1657807"/>
            <a:ext cx="6933895" cy="1914754"/>
          </a:xfrm>
          <a:prstGeom prst="roundRect">
            <a:avLst>
              <a:gd name="adj" fmla="val 2851"/>
            </a:avLst>
          </a:prstGeom>
          <a:solidFill>
            <a:srgbClr val="FFFFFF"/>
          </a:solidFill>
          <a:ln w="12700">
            <a:solidFill>
              <a:srgbClr val="E5E7EB"/>
            </a:solidFill>
            <a:prstDash val="solid"/>
          </a:ln>
          <a:effectLst>
            <a:outerShdw sx="100000" sy="100000" kx="0" ky="0" algn="bl" rotWithShape="0" blurRad="63500" dist="38100" dir="5400000">
              <a:srgbClr val="000000">
                <a:alpha val="5000"/>
              </a:srgbClr>
            </a:outerShdw>
          </a:effectLst>
        </p:spPr>
      </p:sp>
      <p:sp>
        <p:nvSpPr>
          <p:cNvPr id="13" name="Shape 11"/>
          <p:cNvSpPr/>
          <p:nvPr/>
        </p:nvSpPr>
        <p:spPr>
          <a:xfrm>
            <a:off x="4934102" y="2276856"/>
            <a:ext cx="3152851" cy="9144"/>
          </a:xfrm>
          <a:prstGeom prst="rect">
            <a:avLst/>
          </a:prstGeom>
          <a:solidFill>
            <a:srgbClr val="F3F4F6"/>
          </a:solidFill>
          <a:ln/>
        </p:spPr>
      </p:sp>
      <p:pic>
        <p:nvPicPr>
          <p:cNvPr id="14" name="Image 0" descr="preencoded.png">    </p:cNvPr>
          <p:cNvPicPr>
            <a:picLocks noChangeAspect="1"/>
          </p:cNvPicPr>
          <p:nvPr/>
        </p:nvPicPr>
        <p:blipFill>
          <a:blip r:embed="rId1"/>
          <a:srcRect l="0" r="0" t="0" b="0"/>
          <a:stretch/>
        </p:blipFill>
        <p:spPr>
          <a:xfrm>
            <a:off x="4934102" y="2030882"/>
            <a:ext cx="114300" cy="114300"/>
          </a:xfrm>
          <a:prstGeom prst="rect">
            <a:avLst/>
          </a:prstGeom>
        </p:spPr>
      </p:pic>
      <p:sp>
        <p:nvSpPr>
          <p:cNvPr id="15" name="Text 12"/>
          <p:cNvSpPr txBox="1"/>
          <p:nvPr/>
        </p:nvSpPr>
        <p:spPr>
          <a:xfrm>
            <a:off x="5048402" y="1981505"/>
            <a:ext cx="755294" cy="200254"/>
          </a:xfrm>
          <a:prstGeom prst="rect">
            <a:avLst/>
          </a:prstGeom>
          <a:noFill/>
          <a:ln/>
        </p:spPr>
        <p:txBody>
          <a:bodyPr wrap="square" lIns="0" tIns="0" rIns="0" bIns="0" rtlCol="0" anchor="ctr"/>
          <a:lstStyle/>
          <a:p>
            <a:pPr algn="l" indent="0" marL="0">
              <a:buNone/>
            </a:pPr>
            <a:r>
              <a:rPr lang="en-US" sz="1100" dirty="0">
                <a:solidFill>
                  <a:srgbClr val="4B5563"/>
                </a:solidFill>
                <a:latin typeface="Noto Sans SC" pitchFamily="34" charset="0"/>
                <a:ea typeface="Noto Sans SC" pitchFamily="34" charset="-122"/>
                <a:cs typeface="Noto Sans SC" pitchFamily="34" charset="-120"/>
              </a:rPr>
              <a:t>Givaudan</a:t>
            </a:r>
            <a:endParaRPr lang="en-US" sz="1100" dirty="0"/>
          </a:p>
        </p:txBody>
      </p:sp>
      <p:sp>
        <p:nvSpPr>
          <p:cNvPr id="16" name="Text 13"/>
          <p:cNvSpPr txBox="1"/>
          <p:nvPr/>
        </p:nvSpPr>
        <p:spPr>
          <a:xfrm>
            <a:off x="5771693" y="2002536"/>
            <a:ext cx="438912" cy="162763"/>
          </a:xfrm>
          <a:prstGeom prst="rect">
            <a:avLst/>
          </a:prstGeom>
          <a:noFill/>
          <a:ln/>
        </p:spPr>
        <p:txBody>
          <a:bodyPr wrap="square" lIns="0" tIns="0" rIns="0" bIns="0" rtlCol="0" anchor="ctr"/>
          <a:lstStyle/>
          <a:p>
            <a:pPr algn="l" indent="0" marL="0">
              <a:buNone/>
            </a:pPr>
            <a:r>
              <a:rPr lang="en-US" sz="900" dirty="0">
                <a:solidFill>
                  <a:srgbClr val="9CA3AF"/>
                </a:solidFill>
                <a:latin typeface="Noto Sans SC" pitchFamily="34" charset="0"/>
                <a:ea typeface="Noto Sans SC" pitchFamily="34" charset="-122"/>
                <a:cs typeface="Noto Sans SC" pitchFamily="34" charset="-120"/>
              </a:rPr>
              <a:t>奇华顿</a:t>
            </a:r>
            <a:endParaRPr lang="en-US" sz="900" dirty="0"/>
          </a:p>
        </p:txBody>
      </p:sp>
      <p:sp>
        <p:nvSpPr>
          <p:cNvPr id="17" name="Shape 14"/>
          <p:cNvSpPr/>
          <p:nvPr/>
        </p:nvSpPr>
        <p:spPr>
          <a:xfrm>
            <a:off x="8225028" y="2276856"/>
            <a:ext cx="3152851" cy="9144"/>
          </a:xfrm>
          <a:prstGeom prst="rect">
            <a:avLst/>
          </a:prstGeom>
          <a:solidFill>
            <a:srgbClr val="F3F4F6"/>
          </a:solidFill>
          <a:ln/>
        </p:spPr>
      </p:sp>
      <p:pic>
        <p:nvPicPr>
          <p:cNvPr id="18" name="Image 1" descr="preencoded.png">    </p:cNvPr>
          <p:cNvPicPr>
            <a:picLocks noChangeAspect="1"/>
          </p:cNvPicPr>
          <p:nvPr/>
        </p:nvPicPr>
        <p:blipFill>
          <a:blip r:embed="rId2"/>
          <a:srcRect l="0" r="0" t="0" b="0"/>
          <a:stretch/>
        </p:blipFill>
        <p:spPr>
          <a:xfrm>
            <a:off x="8225028" y="2030882"/>
            <a:ext cx="114300" cy="114300"/>
          </a:xfrm>
          <a:prstGeom prst="rect">
            <a:avLst/>
          </a:prstGeom>
        </p:spPr>
      </p:pic>
      <p:sp>
        <p:nvSpPr>
          <p:cNvPr id="19" name="Text 15"/>
          <p:cNvSpPr txBox="1"/>
          <p:nvPr/>
        </p:nvSpPr>
        <p:spPr>
          <a:xfrm>
            <a:off x="8339328" y="1981505"/>
            <a:ext cx="1117397" cy="200254"/>
          </a:xfrm>
          <a:prstGeom prst="rect">
            <a:avLst/>
          </a:prstGeom>
          <a:noFill/>
          <a:ln/>
        </p:spPr>
        <p:txBody>
          <a:bodyPr wrap="square" lIns="0" tIns="0" rIns="0" bIns="0" rtlCol="0" anchor="ctr"/>
          <a:lstStyle/>
          <a:p>
            <a:pPr algn="l" indent="0" marL="0">
              <a:buNone/>
            </a:pPr>
            <a:r>
              <a:rPr lang="en-US" sz="1100" dirty="0">
                <a:solidFill>
                  <a:srgbClr val="4B5563"/>
                </a:solidFill>
                <a:latin typeface="Noto Sans SC" pitchFamily="34" charset="0"/>
                <a:ea typeface="Noto Sans SC" pitchFamily="34" charset="-122"/>
                <a:cs typeface="Noto Sans SC" pitchFamily="34" charset="-120"/>
              </a:rPr>
              <a:t>dsm-firmenich</a:t>
            </a:r>
            <a:endParaRPr lang="en-US" sz="1100" dirty="0"/>
          </a:p>
        </p:txBody>
      </p:sp>
      <p:sp>
        <p:nvSpPr>
          <p:cNvPr id="20" name="Text 16"/>
          <p:cNvSpPr txBox="1"/>
          <p:nvPr/>
        </p:nvSpPr>
        <p:spPr>
          <a:xfrm>
            <a:off x="9417406" y="2002536"/>
            <a:ext cx="819302" cy="162763"/>
          </a:xfrm>
          <a:prstGeom prst="rect">
            <a:avLst/>
          </a:prstGeom>
          <a:noFill/>
          <a:ln/>
        </p:spPr>
        <p:txBody>
          <a:bodyPr wrap="square" lIns="0" tIns="0" rIns="0" bIns="0" rtlCol="0" anchor="ctr"/>
          <a:lstStyle/>
          <a:p>
            <a:pPr algn="l" indent="0" marL="0">
              <a:buNone/>
            </a:pPr>
            <a:r>
              <a:rPr lang="en-US" sz="900" dirty="0">
                <a:solidFill>
                  <a:srgbClr val="9CA3AF"/>
                </a:solidFill>
                <a:latin typeface="Noto Sans SC" pitchFamily="34" charset="0"/>
                <a:ea typeface="Noto Sans SC" pitchFamily="34" charset="-122"/>
                <a:cs typeface="Noto Sans SC" pitchFamily="34" charset="-120"/>
              </a:rPr>
              <a:t>帝斯曼-芬美意</a:t>
            </a:r>
            <a:endParaRPr lang="en-US" sz="900" dirty="0"/>
          </a:p>
        </p:txBody>
      </p:sp>
      <p:sp>
        <p:nvSpPr>
          <p:cNvPr id="21" name="Shape 17"/>
          <p:cNvSpPr/>
          <p:nvPr/>
        </p:nvSpPr>
        <p:spPr>
          <a:xfrm>
            <a:off x="4934102" y="2796235"/>
            <a:ext cx="3152851" cy="9144"/>
          </a:xfrm>
          <a:prstGeom prst="rect">
            <a:avLst/>
          </a:prstGeom>
          <a:solidFill>
            <a:srgbClr val="F3F4F6"/>
          </a:solidFill>
          <a:ln/>
        </p:spPr>
      </p:sp>
      <p:pic>
        <p:nvPicPr>
          <p:cNvPr id="22" name="Image 2" descr="preencoded.png">    </p:cNvPr>
          <p:cNvPicPr>
            <a:picLocks noChangeAspect="1"/>
          </p:cNvPicPr>
          <p:nvPr/>
        </p:nvPicPr>
        <p:blipFill>
          <a:blip r:embed="rId3"/>
          <a:srcRect l="0" r="0" t="0" b="0"/>
          <a:stretch/>
        </p:blipFill>
        <p:spPr>
          <a:xfrm>
            <a:off x="4934102" y="2550262"/>
            <a:ext cx="114300" cy="114300"/>
          </a:xfrm>
          <a:prstGeom prst="rect">
            <a:avLst/>
          </a:prstGeom>
        </p:spPr>
      </p:pic>
      <p:sp>
        <p:nvSpPr>
          <p:cNvPr id="23" name="Text 18"/>
          <p:cNvSpPr txBox="1"/>
          <p:nvPr/>
        </p:nvSpPr>
        <p:spPr>
          <a:xfrm>
            <a:off x="5048402" y="2499970"/>
            <a:ext cx="317297" cy="200254"/>
          </a:xfrm>
          <a:prstGeom prst="rect">
            <a:avLst/>
          </a:prstGeom>
          <a:noFill/>
          <a:ln/>
        </p:spPr>
        <p:txBody>
          <a:bodyPr wrap="square" lIns="0" tIns="0" rIns="0" bIns="0" rtlCol="0" anchor="ctr"/>
          <a:lstStyle/>
          <a:p>
            <a:pPr algn="l" indent="0" marL="0">
              <a:buNone/>
            </a:pPr>
            <a:r>
              <a:rPr lang="en-US" sz="1100" dirty="0">
                <a:solidFill>
                  <a:srgbClr val="4B5563"/>
                </a:solidFill>
                <a:latin typeface="Noto Sans SC" pitchFamily="34" charset="0"/>
                <a:ea typeface="Noto Sans SC" pitchFamily="34" charset="-122"/>
                <a:cs typeface="Noto Sans SC" pitchFamily="34" charset="-120"/>
              </a:rPr>
              <a:t>IFF</a:t>
            </a:r>
            <a:endParaRPr lang="en-US" sz="1100" dirty="0"/>
          </a:p>
        </p:txBody>
      </p:sp>
      <p:sp>
        <p:nvSpPr>
          <p:cNvPr id="24" name="Text 19"/>
          <p:cNvSpPr txBox="1"/>
          <p:nvPr/>
        </p:nvSpPr>
        <p:spPr>
          <a:xfrm>
            <a:off x="5330038" y="2521915"/>
            <a:ext cx="781812" cy="162763"/>
          </a:xfrm>
          <a:prstGeom prst="rect">
            <a:avLst/>
          </a:prstGeom>
          <a:noFill/>
          <a:ln/>
        </p:spPr>
        <p:txBody>
          <a:bodyPr wrap="square" lIns="0" tIns="0" rIns="0" bIns="0" rtlCol="0" anchor="ctr"/>
          <a:lstStyle/>
          <a:p>
            <a:pPr algn="l" indent="0" marL="0">
              <a:buNone/>
            </a:pPr>
            <a:r>
              <a:rPr lang="en-US" sz="900" dirty="0">
                <a:solidFill>
                  <a:srgbClr val="9CA3AF"/>
                </a:solidFill>
                <a:latin typeface="Noto Sans SC" pitchFamily="34" charset="0"/>
                <a:ea typeface="Noto Sans SC" pitchFamily="34" charset="-122"/>
                <a:cs typeface="Noto Sans SC" pitchFamily="34" charset="-120"/>
              </a:rPr>
              <a:t>国际香精香料</a:t>
            </a:r>
            <a:endParaRPr lang="en-US" sz="900" dirty="0"/>
          </a:p>
        </p:txBody>
      </p:sp>
      <p:sp>
        <p:nvSpPr>
          <p:cNvPr id="25" name="Shape 20"/>
          <p:cNvSpPr/>
          <p:nvPr/>
        </p:nvSpPr>
        <p:spPr>
          <a:xfrm>
            <a:off x="8225028" y="2796235"/>
            <a:ext cx="3152851" cy="9144"/>
          </a:xfrm>
          <a:prstGeom prst="rect">
            <a:avLst/>
          </a:prstGeom>
          <a:solidFill>
            <a:srgbClr val="F3F4F6"/>
          </a:solidFill>
          <a:ln/>
        </p:spPr>
      </p:sp>
      <p:pic>
        <p:nvPicPr>
          <p:cNvPr id="26" name="Image 3" descr="preencoded.png">    </p:cNvPr>
          <p:cNvPicPr>
            <a:picLocks noChangeAspect="1"/>
          </p:cNvPicPr>
          <p:nvPr/>
        </p:nvPicPr>
        <p:blipFill>
          <a:blip r:embed="rId4"/>
          <a:srcRect l="0" r="0" t="0" b="0"/>
          <a:stretch/>
        </p:blipFill>
        <p:spPr>
          <a:xfrm>
            <a:off x="8225028" y="2550262"/>
            <a:ext cx="114300" cy="114300"/>
          </a:xfrm>
          <a:prstGeom prst="rect">
            <a:avLst/>
          </a:prstGeom>
        </p:spPr>
      </p:pic>
      <p:sp>
        <p:nvSpPr>
          <p:cNvPr id="27" name="Text 21"/>
          <p:cNvSpPr txBox="1"/>
          <p:nvPr/>
        </p:nvSpPr>
        <p:spPr>
          <a:xfrm>
            <a:off x="8339328" y="2499970"/>
            <a:ext cx="479146" cy="200254"/>
          </a:xfrm>
          <a:prstGeom prst="rect">
            <a:avLst/>
          </a:prstGeom>
          <a:noFill/>
          <a:ln/>
        </p:spPr>
        <p:txBody>
          <a:bodyPr wrap="square" lIns="0" tIns="0" rIns="0" bIns="0" rtlCol="0" anchor="ctr"/>
          <a:lstStyle/>
          <a:p>
            <a:pPr algn="l" indent="0" marL="0">
              <a:buNone/>
            </a:pPr>
            <a:r>
              <a:rPr lang="en-US" sz="1100" dirty="0">
                <a:solidFill>
                  <a:srgbClr val="4B5563"/>
                </a:solidFill>
                <a:latin typeface="Noto Sans SC" pitchFamily="34" charset="0"/>
                <a:ea typeface="Noto Sans SC" pitchFamily="34" charset="-122"/>
                <a:cs typeface="Noto Sans SC" pitchFamily="34" charset="-120"/>
              </a:rPr>
              <a:t>Mane</a:t>
            </a:r>
            <a:endParaRPr lang="en-US" sz="1100" dirty="0"/>
          </a:p>
        </p:txBody>
      </p:sp>
      <p:sp>
        <p:nvSpPr>
          <p:cNvPr id="28" name="Text 22"/>
          <p:cNvSpPr txBox="1"/>
          <p:nvPr/>
        </p:nvSpPr>
        <p:spPr>
          <a:xfrm>
            <a:off x="8786470" y="2521915"/>
            <a:ext cx="324612" cy="162763"/>
          </a:xfrm>
          <a:prstGeom prst="rect">
            <a:avLst/>
          </a:prstGeom>
          <a:noFill/>
          <a:ln/>
        </p:spPr>
        <p:txBody>
          <a:bodyPr wrap="square" lIns="0" tIns="0" rIns="0" bIns="0" rtlCol="0" anchor="ctr"/>
          <a:lstStyle/>
          <a:p>
            <a:pPr algn="l" indent="0" marL="0">
              <a:buNone/>
            </a:pPr>
            <a:r>
              <a:rPr lang="en-US" sz="900" dirty="0">
                <a:solidFill>
                  <a:srgbClr val="9CA3AF"/>
                </a:solidFill>
                <a:latin typeface="Noto Sans SC" pitchFamily="34" charset="0"/>
                <a:ea typeface="Noto Sans SC" pitchFamily="34" charset="-122"/>
                <a:cs typeface="Noto Sans SC" pitchFamily="34" charset="-120"/>
              </a:rPr>
              <a:t>曼氏</a:t>
            </a:r>
            <a:endParaRPr lang="en-US" sz="900" dirty="0"/>
          </a:p>
        </p:txBody>
      </p:sp>
      <p:sp>
        <p:nvSpPr>
          <p:cNvPr id="29" name="Shape 23"/>
          <p:cNvSpPr/>
          <p:nvPr/>
        </p:nvSpPr>
        <p:spPr>
          <a:xfrm>
            <a:off x="4934102" y="3315614"/>
            <a:ext cx="3152851" cy="9144"/>
          </a:xfrm>
          <a:prstGeom prst="rect">
            <a:avLst/>
          </a:prstGeom>
          <a:solidFill>
            <a:srgbClr val="F3F4F6"/>
          </a:solidFill>
          <a:ln/>
        </p:spPr>
      </p:sp>
      <p:pic>
        <p:nvPicPr>
          <p:cNvPr id="30" name="Image 4" descr="preencoded.png">    </p:cNvPr>
          <p:cNvPicPr>
            <a:picLocks noChangeAspect="1"/>
          </p:cNvPicPr>
          <p:nvPr/>
        </p:nvPicPr>
        <p:blipFill>
          <a:blip r:embed="rId5"/>
          <a:srcRect l="0" r="0" t="0" b="0"/>
          <a:stretch/>
        </p:blipFill>
        <p:spPr>
          <a:xfrm>
            <a:off x="4934102" y="3069641"/>
            <a:ext cx="114300" cy="114300"/>
          </a:xfrm>
          <a:prstGeom prst="rect">
            <a:avLst/>
          </a:prstGeom>
        </p:spPr>
      </p:pic>
      <p:sp>
        <p:nvSpPr>
          <p:cNvPr id="31" name="Text 24"/>
          <p:cNvSpPr txBox="1"/>
          <p:nvPr/>
        </p:nvSpPr>
        <p:spPr>
          <a:xfrm>
            <a:off x="5048402" y="3019349"/>
            <a:ext cx="707746" cy="200254"/>
          </a:xfrm>
          <a:prstGeom prst="rect">
            <a:avLst/>
          </a:prstGeom>
          <a:noFill/>
          <a:ln/>
        </p:spPr>
        <p:txBody>
          <a:bodyPr wrap="square" lIns="0" tIns="0" rIns="0" bIns="0" rtlCol="0" anchor="ctr"/>
          <a:lstStyle/>
          <a:p>
            <a:pPr algn="l" indent="0" marL="0">
              <a:buNone/>
            </a:pPr>
            <a:r>
              <a:rPr lang="en-US" sz="1100" dirty="0">
                <a:solidFill>
                  <a:srgbClr val="4B5563"/>
                </a:solidFill>
                <a:latin typeface="Noto Sans SC" pitchFamily="34" charset="0"/>
                <a:ea typeface="Noto Sans SC" pitchFamily="34" charset="-122"/>
                <a:cs typeface="Noto Sans SC" pitchFamily="34" charset="-120"/>
              </a:rPr>
              <a:t>Robertet</a:t>
            </a:r>
            <a:endParaRPr lang="en-US" sz="1100" dirty="0"/>
          </a:p>
        </p:txBody>
      </p:sp>
      <p:sp>
        <p:nvSpPr>
          <p:cNvPr id="32" name="Text 25"/>
          <p:cNvSpPr txBox="1"/>
          <p:nvPr/>
        </p:nvSpPr>
        <p:spPr>
          <a:xfrm>
            <a:off x="5721401" y="3041294"/>
            <a:ext cx="438912" cy="162763"/>
          </a:xfrm>
          <a:prstGeom prst="rect">
            <a:avLst/>
          </a:prstGeom>
          <a:noFill/>
          <a:ln/>
        </p:spPr>
        <p:txBody>
          <a:bodyPr wrap="square" lIns="0" tIns="0" rIns="0" bIns="0" rtlCol="0" anchor="ctr"/>
          <a:lstStyle/>
          <a:p>
            <a:pPr algn="l" indent="0" marL="0">
              <a:buNone/>
            </a:pPr>
            <a:r>
              <a:rPr lang="en-US" sz="900" dirty="0">
                <a:solidFill>
                  <a:srgbClr val="9CA3AF"/>
                </a:solidFill>
                <a:latin typeface="Noto Sans SC" pitchFamily="34" charset="0"/>
                <a:ea typeface="Noto Sans SC" pitchFamily="34" charset="-122"/>
                <a:cs typeface="Noto Sans SC" pitchFamily="34" charset="-120"/>
              </a:rPr>
              <a:t>罗伯特</a:t>
            </a:r>
            <a:endParaRPr lang="en-US" sz="900" dirty="0"/>
          </a:p>
        </p:txBody>
      </p:sp>
      <p:sp>
        <p:nvSpPr>
          <p:cNvPr id="33" name="Shape 26"/>
          <p:cNvSpPr/>
          <p:nvPr/>
        </p:nvSpPr>
        <p:spPr>
          <a:xfrm>
            <a:off x="8225028" y="3315614"/>
            <a:ext cx="3152851" cy="9144"/>
          </a:xfrm>
          <a:prstGeom prst="rect">
            <a:avLst/>
          </a:prstGeom>
          <a:solidFill>
            <a:srgbClr val="F3F4F6"/>
          </a:solidFill>
          <a:ln/>
        </p:spPr>
      </p:sp>
      <p:pic>
        <p:nvPicPr>
          <p:cNvPr id="34" name="Image 5" descr="preencoded.png">    </p:cNvPr>
          <p:cNvPicPr>
            <a:picLocks noChangeAspect="1"/>
          </p:cNvPicPr>
          <p:nvPr/>
        </p:nvPicPr>
        <p:blipFill>
          <a:blip r:embed="rId6"/>
          <a:srcRect l="0" r="0" t="0" b="0"/>
          <a:stretch/>
        </p:blipFill>
        <p:spPr>
          <a:xfrm>
            <a:off x="8225028" y="3069641"/>
            <a:ext cx="114300" cy="114300"/>
          </a:xfrm>
          <a:prstGeom prst="rect">
            <a:avLst/>
          </a:prstGeom>
        </p:spPr>
      </p:pic>
      <p:sp>
        <p:nvSpPr>
          <p:cNvPr id="35" name="Text 27"/>
          <p:cNvSpPr txBox="1"/>
          <p:nvPr/>
        </p:nvSpPr>
        <p:spPr>
          <a:xfrm>
            <a:off x="8339328" y="3019349"/>
            <a:ext cx="1469441" cy="200254"/>
          </a:xfrm>
          <a:prstGeom prst="rect">
            <a:avLst/>
          </a:prstGeom>
          <a:noFill/>
          <a:ln/>
        </p:spPr>
        <p:txBody>
          <a:bodyPr wrap="square" lIns="0" tIns="0" rIns="0" bIns="0" rtlCol="0" anchor="ctr"/>
          <a:lstStyle/>
          <a:p>
            <a:pPr algn="l" indent="0" marL="0">
              <a:buNone/>
            </a:pPr>
            <a:r>
              <a:rPr lang="en-US" sz="1100" dirty="0">
                <a:solidFill>
                  <a:srgbClr val="6B7280"/>
                </a:solidFill>
                <a:latin typeface="Noto Sans SC" pitchFamily="34" charset="0"/>
                <a:ea typeface="Noto Sans SC" pitchFamily="34" charset="-122"/>
                <a:cs typeface="Noto Sans SC" pitchFamily="34" charset="-120"/>
              </a:rPr>
              <a:t>Other 100+ Partners</a:t>
            </a:r>
            <a:endParaRPr lang="en-US" sz="1100" dirty="0"/>
          </a:p>
        </p:txBody>
      </p:sp>
      <p:sp>
        <p:nvSpPr>
          <p:cNvPr id="36" name="Shape 28"/>
          <p:cNvSpPr/>
          <p:nvPr/>
        </p:nvSpPr>
        <p:spPr>
          <a:xfrm>
            <a:off x="4686300" y="4670755"/>
            <a:ext cx="38405" cy="228600"/>
          </a:xfrm>
          <a:prstGeom prst="rect">
            <a:avLst/>
          </a:prstGeom>
          <a:solidFill>
            <a:srgbClr val="059669"/>
          </a:solidFill>
          <a:ln/>
        </p:spPr>
      </p:sp>
      <p:sp>
        <p:nvSpPr>
          <p:cNvPr id="37" name="Text 29"/>
          <p:cNvSpPr txBox="1"/>
          <p:nvPr/>
        </p:nvSpPr>
        <p:spPr>
          <a:xfrm>
            <a:off x="4839005" y="4670755"/>
            <a:ext cx="1038758" cy="228600"/>
          </a:xfrm>
          <a:prstGeom prst="rect">
            <a:avLst/>
          </a:prstGeom>
          <a:noFill/>
          <a:ln/>
        </p:spPr>
        <p:txBody>
          <a:bodyPr wrap="square" lIns="0" tIns="0" rIns="0" bIns="0" rtlCol="0" anchor="ctr"/>
          <a:lstStyle/>
          <a:p>
            <a:pPr algn="l" indent="0" marL="0">
              <a:buNone/>
            </a:pPr>
            <a:r>
              <a:rPr lang="en-US" sz="1200" b="1" dirty="0">
                <a:solidFill>
                  <a:srgbClr val="111827"/>
                </a:solidFill>
                <a:latin typeface="Noto Sans SC" pitchFamily="34" charset="0"/>
                <a:ea typeface="Noto Sans SC" pitchFamily="34" charset="-122"/>
                <a:cs typeface="Noto Sans SC" pitchFamily="34" charset="-120"/>
              </a:rPr>
              <a:t>企业业绩概况</a:t>
            </a:r>
            <a:endParaRPr lang="en-US" sz="1200" dirty="0"/>
          </a:p>
        </p:txBody>
      </p:sp>
      <p:sp>
        <p:nvSpPr>
          <p:cNvPr id="38" name="Shape 30"/>
          <p:cNvSpPr/>
          <p:nvPr/>
        </p:nvSpPr>
        <p:spPr>
          <a:xfrm>
            <a:off x="4686300" y="5042916"/>
            <a:ext cx="2190902" cy="1438351"/>
          </a:xfrm>
          <a:prstGeom prst="roundRect">
            <a:avLst>
              <a:gd name="adj" fmla="val 4210"/>
            </a:avLst>
          </a:prstGeom>
          <a:solidFill>
            <a:srgbClr val="F9FAFB"/>
          </a:solidFill>
          <a:ln w="12700">
            <a:solidFill>
              <a:srgbClr val="E5E7EB"/>
            </a:solidFill>
            <a:prstDash val="solid"/>
          </a:ln>
        </p:spPr>
      </p:sp>
      <p:sp>
        <p:nvSpPr>
          <p:cNvPr id="39" name="Shape 31"/>
          <p:cNvSpPr/>
          <p:nvPr/>
        </p:nvSpPr>
        <p:spPr>
          <a:xfrm>
            <a:off x="5587898" y="5242255"/>
            <a:ext cx="381305" cy="381305"/>
          </a:xfrm>
          <a:prstGeom prst="ellipse">
            <a:avLst/>
          </a:prstGeom>
          <a:solidFill>
            <a:srgbClr val="FFFFFF"/>
          </a:solidFill>
          <a:ln/>
          <a:effectLst>
            <a:outerShdw sx="100000" sy="100000" kx="0" ky="0" algn="bl" rotWithShape="0" blurRad="38100" dist="25400" dir="5400000">
              <a:srgbClr val="000000">
                <a:alpha val="5000"/>
              </a:srgbClr>
            </a:outerShdw>
          </a:effectLst>
        </p:spPr>
      </p:sp>
      <p:pic>
        <p:nvPicPr>
          <p:cNvPr id="40" name="Image 6" descr="preencoded.png">    </p:cNvPr>
          <p:cNvPicPr>
            <a:picLocks noChangeAspect="1"/>
          </p:cNvPicPr>
          <p:nvPr/>
        </p:nvPicPr>
        <p:blipFill>
          <a:blip r:embed="rId7"/>
          <a:srcRect l="-1064" r="-1064" t="0" b="0"/>
          <a:stretch/>
        </p:blipFill>
        <p:spPr>
          <a:xfrm>
            <a:off x="5669280" y="5347411"/>
            <a:ext cx="219456" cy="171907"/>
          </a:xfrm>
          <a:prstGeom prst="rect">
            <a:avLst/>
          </a:prstGeom>
        </p:spPr>
      </p:pic>
      <p:sp>
        <p:nvSpPr>
          <p:cNvPr id="41" name="Text 32"/>
          <p:cNvSpPr txBox="1"/>
          <p:nvPr/>
        </p:nvSpPr>
        <p:spPr>
          <a:xfrm>
            <a:off x="5452567" y="5699455"/>
            <a:ext cx="648310" cy="381305"/>
          </a:xfrm>
          <a:prstGeom prst="rect">
            <a:avLst/>
          </a:prstGeom>
          <a:noFill/>
          <a:ln/>
        </p:spPr>
        <p:txBody>
          <a:bodyPr wrap="square" lIns="0" tIns="0" rIns="0" bIns="0" rtlCol="0" anchor="ctr"/>
          <a:lstStyle/>
          <a:p>
            <a:pPr algn="ctr" indent="0" marL="0">
              <a:buNone/>
            </a:pPr>
            <a:r>
              <a:rPr lang="en-US" sz="2100" b="1" dirty="0">
                <a:solidFill>
                  <a:srgbClr val="1F2937"/>
                </a:solidFill>
                <a:latin typeface="Noto Serif SC" pitchFamily="34" charset="0"/>
                <a:ea typeface="Noto Serif SC" pitchFamily="34" charset="-122"/>
                <a:cs typeface="Noto Serif SC" pitchFamily="34" charset="-120"/>
              </a:rPr>
              <a:t>100</a:t>
            </a:r>
            <a:endParaRPr lang="en-US" sz="2100" dirty="0"/>
          </a:p>
        </p:txBody>
      </p:sp>
      <p:sp>
        <p:nvSpPr>
          <p:cNvPr id="42" name="Text 33"/>
          <p:cNvSpPr txBox="1"/>
          <p:nvPr/>
        </p:nvSpPr>
        <p:spPr>
          <a:xfrm>
            <a:off x="5893308" y="5852160"/>
            <a:ext cx="319126" cy="191110"/>
          </a:xfrm>
          <a:prstGeom prst="rect">
            <a:avLst/>
          </a:prstGeom>
          <a:noFill/>
          <a:ln/>
        </p:spPr>
        <p:txBody>
          <a:bodyPr wrap="square" lIns="0" tIns="0" rIns="0" bIns="0" rtlCol="0" anchor="ctr"/>
          <a:lstStyle/>
          <a:p>
            <a:pPr algn="ctr" indent="0" marL="0">
              <a:buNone/>
            </a:pPr>
            <a:r>
              <a:rPr lang="en-US" sz="1000" dirty="0">
                <a:solidFill>
                  <a:srgbClr val="6B7280"/>
                </a:solidFill>
                <a:latin typeface="Noto Serif SC" pitchFamily="34" charset="0"/>
                <a:ea typeface="Noto Serif SC" pitchFamily="34" charset="-122"/>
                <a:cs typeface="Noto Serif SC" pitchFamily="34" charset="-120"/>
              </a:rPr>
              <a:t>家+</a:t>
            </a:r>
            <a:endParaRPr lang="en-US" sz="1000" dirty="0"/>
          </a:p>
        </p:txBody>
      </p:sp>
      <p:sp>
        <p:nvSpPr>
          <p:cNvPr id="43" name="Text 34"/>
          <p:cNvSpPr txBox="1"/>
          <p:nvPr/>
        </p:nvSpPr>
        <p:spPr>
          <a:xfrm>
            <a:off x="5320894" y="6105449"/>
            <a:ext cx="1010412" cy="162763"/>
          </a:xfrm>
          <a:prstGeom prst="rect">
            <a:avLst/>
          </a:prstGeom>
          <a:noFill/>
          <a:ln/>
        </p:spPr>
        <p:txBody>
          <a:bodyPr wrap="square" lIns="0" tIns="0" rIns="0" bIns="0" rtlCol="0" anchor="ctr"/>
          <a:lstStyle/>
          <a:p>
            <a:pPr algn="ctr" indent="0" marL="0">
              <a:buNone/>
            </a:pPr>
            <a:r>
              <a:rPr lang="en-US" sz="900" dirty="0">
                <a:solidFill>
                  <a:srgbClr val="6B7280"/>
                </a:solidFill>
                <a:latin typeface="Noto Sans SC" pitchFamily="34" charset="0"/>
                <a:ea typeface="Noto Sans SC" pitchFamily="34" charset="-122"/>
                <a:cs typeface="Noto Sans SC" pitchFamily="34" charset="-120"/>
              </a:rPr>
              <a:t>年度海外交易客户</a:t>
            </a:r>
            <a:endParaRPr lang="en-US" sz="900" dirty="0"/>
          </a:p>
        </p:txBody>
      </p:sp>
      <p:sp>
        <p:nvSpPr>
          <p:cNvPr id="44" name="Shape 35"/>
          <p:cNvSpPr/>
          <p:nvPr/>
        </p:nvSpPr>
        <p:spPr>
          <a:xfrm>
            <a:off x="7060997" y="5042916"/>
            <a:ext cx="2190902" cy="1438351"/>
          </a:xfrm>
          <a:prstGeom prst="roundRect">
            <a:avLst>
              <a:gd name="adj" fmla="val 4210"/>
            </a:avLst>
          </a:prstGeom>
          <a:solidFill>
            <a:srgbClr val="F9FAFB"/>
          </a:solidFill>
          <a:ln w="12700">
            <a:solidFill>
              <a:srgbClr val="E5E7EB"/>
            </a:solidFill>
            <a:prstDash val="solid"/>
          </a:ln>
        </p:spPr>
      </p:sp>
      <p:sp>
        <p:nvSpPr>
          <p:cNvPr id="45" name="Shape 36"/>
          <p:cNvSpPr/>
          <p:nvPr/>
        </p:nvSpPr>
        <p:spPr>
          <a:xfrm>
            <a:off x="7962595" y="5242255"/>
            <a:ext cx="381305" cy="381305"/>
          </a:xfrm>
          <a:prstGeom prst="ellipse">
            <a:avLst/>
          </a:prstGeom>
          <a:solidFill>
            <a:srgbClr val="FFFFFF"/>
          </a:solidFill>
          <a:ln/>
          <a:effectLst>
            <a:outerShdw sx="100000" sy="100000" kx="0" ky="0" algn="bl" rotWithShape="0" blurRad="38100" dist="25400" dir="5400000">
              <a:srgbClr val="000000">
                <a:alpha val="5000"/>
              </a:srgbClr>
            </a:outerShdw>
          </a:effectLst>
        </p:spPr>
      </p:sp>
      <p:pic>
        <p:nvPicPr>
          <p:cNvPr id="46" name="Image 7" descr="preencoded.png">    </p:cNvPr>
          <p:cNvPicPr>
            <a:picLocks noChangeAspect="1"/>
          </p:cNvPicPr>
          <p:nvPr/>
        </p:nvPicPr>
        <p:blipFill>
          <a:blip r:embed="rId8"/>
          <a:srcRect l="0" r="0" t="0" b="0"/>
          <a:stretch/>
        </p:blipFill>
        <p:spPr>
          <a:xfrm>
            <a:off x="8067751" y="5347411"/>
            <a:ext cx="171907" cy="171907"/>
          </a:xfrm>
          <a:prstGeom prst="rect">
            <a:avLst/>
          </a:prstGeom>
        </p:spPr>
      </p:pic>
      <p:sp>
        <p:nvSpPr>
          <p:cNvPr id="47" name="Text 37"/>
          <p:cNvSpPr txBox="1"/>
          <p:nvPr/>
        </p:nvSpPr>
        <p:spPr>
          <a:xfrm>
            <a:off x="7755026" y="5699455"/>
            <a:ext cx="734263" cy="381305"/>
          </a:xfrm>
          <a:prstGeom prst="rect">
            <a:avLst/>
          </a:prstGeom>
          <a:noFill/>
          <a:ln/>
        </p:spPr>
        <p:txBody>
          <a:bodyPr wrap="square" lIns="0" tIns="0" rIns="0" bIns="0" rtlCol="0" anchor="ctr"/>
          <a:lstStyle/>
          <a:p>
            <a:pPr algn="ctr" indent="0" marL="0">
              <a:buNone/>
            </a:pPr>
            <a:r>
              <a:rPr lang="en-US" sz="2100" b="1" dirty="0">
                <a:solidFill>
                  <a:srgbClr val="1F2937"/>
                </a:solidFill>
                <a:latin typeface="Noto Serif SC" pitchFamily="34" charset="0"/>
                <a:ea typeface="Noto Serif SC" pitchFamily="34" charset="-122"/>
                <a:cs typeface="Noto Serif SC" pitchFamily="34" charset="-120"/>
              </a:rPr>
              <a:t>5.14</a:t>
            </a:r>
            <a:endParaRPr lang="en-US" sz="2100" dirty="0"/>
          </a:p>
        </p:txBody>
      </p:sp>
      <p:sp>
        <p:nvSpPr>
          <p:cNvPr id="48" name="Text 38"/>
          <p:cNvSpPr txBox="1"/>
          <p:nvPr/>
        </p:nvSpPr>
        <p:spPr>
          <a:xfrm>
            <a:off x="8285378" y="5852160"/>
            <a:ext cx="367589" cy="191110"/>
          </a:xfrm>
          <a:prstGeom prst="rect">
            <a:avLst/>
          </a:prstGeom>
          <a:noFill/>
          <a:ln/>
        </p:spPr>
        <p:txBody>
          <a:bodyPr wrap="square" lIns="0" tIns="0" rIns="0" bIns="0" rtlCol="0" anchor="ctr"/>
          <a:lstStyle/>
          <a:p>
            <a:pPr algn="ctr" indent="0" marL="0">
              <a:buNone/>
            </a:pPr>
            <a:r>
              <a:rPr lang="en-US" sz="1000" dirty="0">
                <a:solidFill>
                  <a:srgbClr val="6B7280"/>
                </a:solidFill>
                <a:latin typeface="Noto Serif SC" pitchFamily="34" charset="0"/>
                <a:ea typeface="Noto Serif SC" pitchFamily="34" charset="-122"/>
                <a:cs typeface="Noto Serif SC" pitchFamily="34" charset="-120"/>
              </a:rPr>
              <a:t>亿元</a:t>
            </a:r>
            <a:endParaRPr lang="en-US" sz="1000" dirty="0"/>
          </a:p>
        </p:txBody>
      </p:sp>
      <p:sp>
        <p:nvSpPr>
          <p:cNvPr id="49" name="Text 39"/>
          <p:cNvSpPr txBox="1"/>
          <p:nvPr/>
        </p:nvSpPr>
        <p:spPr>
          <a:xfrm>
            <a:off x="7740396" y="6105449"/>
            <a:ext cx="914400" cy="162763"/>
          </a:xfrm>
          <a:prstGeom prst="rect">
            <a:avLst/>
          </a:prstGeom>
          <a:noFill/>
          <a:ln/>
        </p:spPr>
        <p:txBody>
          <a:bodyPr wrap="square" lIns="0" tIns="0" rIns="0" bIns="0" rtlCol="0" anchor="ctr"/>
          <a:lstStyle/>
          <a:p>
            <a:pPr algn="ctr" indent="0" marL="0">
              <a:buNone/>
            </a:pPr>
            <a:r>
              <a:rPr lang="en-US" sz="900" dirty="0">
                <a:solidFill>
                  <a:srgbClr val="6B7280"/>
                </a:solidFill>
                <a:latin typeface="Noto Sans SC" pitchFamily="34" charset="0"/>
                <a:ea typeface="Noto Sans SC" pitchFamily="34" charset="-122"/>
                <a:cs typeface="Noto Sans SC" pitchFamily="34" charset="-120"/>
              </a:rPr>
              <a:t>合并营收 (2024)</a:t>
            </a:r>
            <a:endParaRPr lang="en-US" sz="900" dirty="0"/>
          </a:p>
        </p:txBody>
      </p:sp>
      <p:sp>
        <p:nvSpPr>
          <p:cNvPr id="50" name="Shape 40"/>
          <p:cNvSpPr/>
          <p:nvPr/>
        </p:nvSpPr>
        <p:spPr>
          <a:xfrm>
            <a:off x="9435694" y="5042916"/>
            <a:ext cx="2190902" cy="1438351"/>
          </a:xfrm>
          <a:prstGeom prst="roundRect">
            <a:avLst>
              <a:gd name="adj" fmla="val 4210"/>
            </a:avLst>
          </a:prstGeom>
          <a:solidFill>
            <a:srgbClr val="F9FAFB"/>
          </a:solidFill>
          <a:ln w="12700">
            <a:solidFill>
              <a:srgbClr val="E5E7EB"/>
            </a:solidFill>
            <a:prstDash val="solid"/>
          </a:ln>
        </p:spPr>
      </p:sp>
      <p:sp>
        <p:nvSpPr>
          <p:cNvPr id="51" name="Shape 41"/>
          <p:cNvSpPr/>
          <p:nvPr/>
        </p:nvSpPr>
        <p:spPr>
          <a:xfrm>
            <a:off x="10337292" y="5242255"/>
            <a:ext cx="381305" cy="381305"/>
          </a:xfrm>
          <a:prstGeom prst="ellipse">
            <a:avLst/>
          </a:prstGeom>
          <a:solidFill>
            <a:srgbClr val="FFFFFF"/>
          </a:solidFill>
          <a:ln/>
          <a:effectLst>
            <a:outerShdw sx="100000" sy="100000" kx="0" ky="0" algn="bl" rotWithShape="0" blurRad="38100" dist="25400" dir="5400000">
              <a:srgbClr val="000000">
                <a:alpha val="5000"/>
              </a:srgbClr>
            </a:outerShdw>
          </a:effectLst>
        </p:spPr>
      </p:sp>
      <p:pic>
        <p:nvPicPr>
          <p:cNvPr id="52" name="Image 8" descr="preencoded.png">    </p:cNvPr>
          <p:cNvPicPr>
            <a:picLocks noChangeAspect="1"/>
          </p:cNvPicPr>
          <p:nvPr/>
        </p:nvPicPr>
        <p:blipFill>
          <a:blip r:embed="rId9"/>
          <a:srcRect l="0" r="0" t="0" b="0"/>
          <a:stretch/>
        </p:blipFill>
        <p:spPr>
          <a:xfrm>
            <a:off x="10442448" y="5347411"/>
            <a:ext cx="171907" cy="171907"/>
          </a:xfrm>
          <a:prstGeom prst="rect">
            <a:avLst/>
          </a:prstGeom>
        </p:spPr>
      </p:pic>
      <p:sp>
        <p:nvSpPr>
          <p:cNvPr id="53" name="Text 42"/>
          <p:cNvSpPr txBox="1"/>
          <p:nvPr/>
        </p:nvSpPr>
        <p:spPr>
          <a:xfrm>
            <a:off x="10264140" y="5699455"/>
            <a:ext cx="523951" cy="381305"/>
          </a:xfrm>
          <a:prstGeom prst="rect">
            <a:avLst/>
          </a:prstGeom>
          <a:noFill/>
          <a:ln/>
        </p:spPr>
        <p:txBody>
          <a:bodyPr wrap="square" lIns="0" tIns="0" rIns="0" bIns="0" rtlCol="0" anchor="ctr"/>
          <a:lstStyle/>
          <a:p>
            <a:pPr algn="ctr" indent="0" marL="0">
              <a:buNone/>
            </a:pPr>
            <a:r>
              <a:rPr lang="en-US" sz="2100" b="1" dirty="0">
                <a:solidFill>
                  <a:srgbClr val="1F2937"/>
                </a:solidFill>
                <a:latin typeface="Noto Serif SC" pitchFamily="34" charset="0"/>
                <a:ea typeface="Noto Serif SC" pitchFamily="34" charset="-122"/>
                <a:cs typeface="Noto Serif SC" pitchFamily="34" charset="-120"/>
              </a:rPr>
              <a:t>25</a:t>
            </a:r>
            <a:endParaRPr lang="en-US" sz="2100" dirty="0"/>
          </a:p>
        </p:txBody>
      </p:sp>
      <p:sp>
        <p:nvSpPr>
          <p:cNvPr id="54" name="Text 43"/>
          <p:cNvSpPr txBox="1"/>
          <p:nvPr/>
        </p:nvSpPr>
        <p:spPr>
          <a:xfrm>
            <a:off x="10581437" y="5852160"/>
            <a:ext cx="319126" cy="191110"/>
          </a:xfrm>
          <a:prstGeom prst="rect">
            <a:avLst/>
          </a:prstGeom>
          <a:noFill/>
          <a:ln/>
        </p:spPr>
        <p:txBody>
          <a:bodyPr wrap="square" lIns="0" tIns="0" rIns="0" bIns="0" rtlCol="0" anchor="ctr"/>
          <a:lstStyle/>
          <a:p>
            <a:pPr algn="ctr" indent="0" marL="0">
              <a:buNone/>
            </a:pPr>
            <a:r>
              <a:rPr lang="en-US" sz="1000" dirty="0">
                <a:solidFill>
                  <a:srgbClr val="6B7280"/>
                </a:solidFill>
                <a:latin typeface="Noto Serif SC" pitchFamily="34" charset="0"/>
                <a:ea typeface="Noto Serif SC" pitchFamily="34" charset="-122"/>
                <a:cs typeface="Noto Serif SC" pitchFamily="34" charset="-120"/>
              </a:rPr>
              <a:t>年+</a:t>
            </a:r>
            <a:endParaRPr lang="en-US" sz="1000" dirty="0"/>
          </a:p>
        </p:txBody>
      </p:sp>
      <p:sp>
        <p:nvSpPr>
          <p:cNvPr id="55" name="Text 44"/>
          <p:cNvSpPr txBox="1"/>
          <p:nvPr/>
        </p:nvSpPr>
        <p:spPr>
          <a:xfrm>
            <a:off x="10127894" y="6105449"/>
            <a:ext cx="896112" cy="162763"/>
          </a:xfrm>
          <a:prstGeom prst="rect">
            <a:avLst/>
          </a:prstGeom>
          <a:noFill/>
          <a:ln/>
        </p:spPr>
        <p:txBody>
          <a:bodyPr wrap="square" lIns="0" tIns="0" rIns="0" bIns="0" rtlCol="0" anchor="ctr"/>
          <a:lstStyle/>
          <a:p>
            <a:pPr algn="ctr" indent="0" marL="0">
              <a:buNone/>
            </a:pPr>
            <a:r>
              <a:rPr lang="en-US" sz="900" dirty="0">
                <a:solidFill>
                  <a:srgbClr val="6B7280"/>
                </a:solidFill>
                <a:latin typeface="Noto Sans SC" pitchFamily="34" charset="0"/>
                <a:ea typeface="Noto Sans SC" pitchFamily="34" charset="-122"/>
                <a:cs typeface="Noto Sans SC" pitchFamily="34" charset="-120"/>
              </a:rPr>
              <a:t>行业经验与实绩</a:t>
            </a:r>
            <a:endParaRPr lang="en-US" sz="900" dirty="0"/>
          </a:p>
        </p:txBody>
      </p:sp>
      <p:pic>
        <p:nvPicPr>
          <p:cNvPr id="56" name="Image 9" descr="preencoded.png">    </p:cNvPr>
          <p:cNvPicPr>
            <a:picLocks noChangeAspect="1"/>
          </p:cNvPicPr>
          <p:nvPr/>
        </p:nvPicPr>
        <p:blipFill>
          <a:blip r:embed="rId10"/>
          <a:srcRect l="0" r="0" t="0" b="0"/>
          <a:stretch/>
        </p:blipFill>
        <p:spPr>
          <a:xfrm>
            <a:off x="866851" y="1633118"/>
            <a:ext cx="209398" cy="209398"/>
          </a:xfrm>
          <a:prstGeom prst="rect">
            <a:avLst/>
          </a:prstGeom>
        </p:spPr>
      </p:pic>
      <p:sp>
        <p:nvSpPr>
          <p:cNvPr id="57" name="Text 45"/>
          <p:cNvSpPr txBox="1"/>
          <p:nvPr/>
        </p:nvSpPr>
        <p:spPr>
          <a:xfrm>
            <a:off x="1076249" y="1580998"/>
            <a:ext cx="1424635" cy="314554"/>
          </a:xfrm>
          <a:prstGeom prst="rect">
            <a:avLst/>
          </a:prstGeom>
          <a:noFill/>
          <a:ln/>
        </p:spPr>
        <p:txBody>
          <a:bodyPr wrap="square" lIns="0" tIns="0" rIns="0" bIns="0" rtlCol="0" anchor="ctr"/>
          <a:lstStyle/>
          <a:p>
            <a:pPr algn="l" indent="0" marL="0">
              <a:buNone/>
            </a:pPr>
            <a:r>
              <a:rPr lang="en-US" sz="1600" b="1" dirty="0">
                <a:solidFill>
                  <a:srgbClr val="064E3B"/>
                </a:solidFill>
                <a:latin typeface="Noto Serif SC" pitchFamily="34" charset="0"/>
                <a:ea typeface="Noto Serif SC" pitchFamily="34" charset="-122"/>
                <a:cs typeface="Noto Serif SC" pitchFamily="34" charset="-120"/>
              </a:rPr>
              <a:t>全球市场份额</a:t>
            </a:r>
            <a:endParaRPr lang="en-US" sz="1600" dirty="0"/>
          </a:p>
        </p:txBody>
      </p:sp>
      <p:sp>
        <p:nvSpPr>
          <p:cNvPr id="58" name="Shape 46"/>
          <p:cNvSpPr/>
          <p:nvPr/>
        </p:nvSpPr>
        <p:spPr>
          <a:xfrm>
            <a:off x="866851" y="2180844"/>
            <a:ext cx="780898" cy="181051"/>
          </a:xfrm>
          <a:prstGeom prst="roundRect">
            <a:avLst>
              <a:gd name="adj" fmla="val 265816"/>
            </a:avLst>
          </a:prstGeom>
          <a:solidFill>
            <a:srgbClr val="D97706"/>
          </a:solidFill>
          <a:ln/>
        </p:spPr>
      </p:sp>
      <p:sp>
        <p:nvSpPr>
          <p:cNvPr id="59" name="Text 47"/>
          <p:cNvSpPr txBox="1"/>
          <p:nvPr/>
        </p:nvSpPr>
        <p:spPr>
          <a:xfrm>
            <a:off x="942746" y="2200046"/>
            <a:ext cx="705002" cy="143561"/>
          </a:xfrm>
          <a:prstGeom prst="rect">
            <a:avLst/>
          </a:prstGeom>
          <a:noFill/>
          <a:ln/>
        </p:spPr>
        <p:txBody>
          <a:bodyPr wrap="square" lIns="0" tIns="0" rIns="0" bIns="0" rtlCol="0" anchor="ctr"/>
          <a:lstStyle/>
          <a:p>
            <a:pPr algn="l" indent="0" marL="0">
              <a:buNone/>
            </a:pPr>
            <a:r>
              <a:rPr lang="en-US" sz="800" b="1" dirty="0">
                <a:solidFill>
                  <a:srgbClr val="FFFFFF"/>
                </a:solidFill>
                <a:latin typeface="Noto Sans SC" pitchFamily="34" charset="0"/>
                <a:ea typeface="Noto Sans SC" pitchFamily="34" charset="-122"/>
                <a:cs typeface="Noto Sans SC" pitchFamily="34" charset="-120"/>
              </a:rPr>
              <a:t>GLOBAL NO.1</a:t>
            </a:r>
            <a:endParaRPr lang="en-US" sz="800" dirty="0"/>
          </a:p>
        </p:txBody>
      </p:sp>
      <p:sp>
        <p:nvSpPr>
          <p:cNvPr id="60" name="Text 48"/>
          <p:cNvSpPr txBox="1"/>
          <p:nvPr/>
        </p:nvSpPr>
        <p:spPr>
          <a:xfrm>
            <a:off x="866851" y="2409444"/>
            <a:ext cx="831190" cy="200254"/>
          </a:xfrm>
          <a:prstGeom prst="rect">
            <a:avLst/>
          </a:prstGeom>
          <a:noFill/>
          <a:ln/>
        </p:spPr>
        <p:txBody>
          <a:bodyPr wrap="square" lIns="0" tIns="0" rIns="0" bIns="0" rtlCol="0" anchor="ctr"/>
          <a:lstStyle/>
          <a:p>
            <a:pPr algn="l" indent="0" marL="0">
              <a:buNone/>
            </a:pPr>
            <a:r>
              <a:rPr lang="en-US" sz="1100" dirty="0">
                <a:solidFill>
                  <a:srgbClr val="374151"/>
                </a:solidFill>
                <a:latin typeface="Noto Sans SC" pitchFamily="34" charset="0"/>
                <a:ea typeface="Noto Sans SC" pitchFamily="34" charset="-122"/>
                <a:cs typeface="Noto Sans SC" pitchFamily="34" charset="-120"/>
              </a:rPr>
              <a:t>桉叶油系列</a:t>
            </a:r>
            <a:endParaRPr lang="en-US" sz="1100" dirty="0"/>
          </a:p>
        </p:txBody>
      </p:sp>
      <p:sp>
        <p:nvSpPr>
          <p:cNvPr id="61" name="Text 49"/>
          <p:cNvSpPr txBox="1"/>
          <p:nvPr/>
        </p:nvSpPr>
        <p:spPr>
          <a:xfrm>
            <a:off x="866851" y="2557577"/>
            <a:ext cx="776326" cy="571500"/>
          </a:xfrm>
          <a:prstGeom prst="rect">
            <a:avLst/>
          </a:prstGeom>
          <a:noFill/>
          <a:ln/>
        </p:spPr>
        <p:txBody>
          <a:bodyPr wrap="square" lIns="0" tIns="0" rIns="0" bIns="0" rtlCol="0" anchor="ctr"/>
          <a:lstStyle/>
          <a:p>
            <a:pPr algn="l" indent="0" marL="0">
              <a:buNone/>
            </a:pPr>
            <a:r>
              <a:rPr lang="en-US" sz="3100" b="1" dirty="0">
                <a:solidFill>
                  <a:srgbClr val="059669"/>
                </a:solidFill>
                <a:latin typeface="Noto Serif SC" pitchFamily="34" charset="0"/>
                <a:ea typeface="Noto Serif SC" pitchFamily="34" charset="-122"/>
                <a:cs typeface="Noto Serif SC" pitchFamily="34" charset="-120"/>
              </a:rPr>
              <a:t>40</a:t>
            </a:r>
            <a:endParaRPr lang="en-US" sz="3100" dirty="0"/>
          </a:p>
        </p:txBody>
      </p:sp>
      <p:sp>
        <p:nvSpPr>
          <p:cNvPr id="62" name="Text 50"/>
          <p:cNvSpPr txBox="1"/>
          <p:nvPr/>
        </p:nvSpPr>
        <p:spPr>
          <a:xfrm>
            <a:off x="1341425" y="2747772"/>
            <a:ext cx="400507" cy="333756"/>
          </a:xfrm>
          <a:prstGeom prst="rect">
            <a:avLst/>
          </a:prstGeom>
          <a:noFill/>
          <a:ln/>
        </p:spPr>
        <p:txBody>
          <a:bodyPr wrap="square" lIns="0" tIns="0" rIns="0" bIns="0" rtlCol="0" anchor="ctr"/>
          <a:lstStyle/>
          <a:p>
            <a:pPr algn="l" indent="0" marL="0">
              <a:buNone/>
            </a:pPr>
            <a:r>
              <a:rPr lang="en-US" sz="1800" b="1" dirty="0">
                <a:solidFill>
                  <a:srgbClr val="059669"/>
                </a:solidFill>
                <a:latin typeface="Noto Serif SC" pitchFamily="34" charset="0"/>
                <a:ea typeface="Noto Serif SC" pitchFamily="34" charset="-122"/>
                <a:cs typeface="Noto Serif SC" pitchFamily="34" charset="-120"/>
              </a:rPr>
              <a:t>%</a:t>
            </a:r>
            <a:endParaRPr lang="en-US" sz="1800" dirty="0"/>
          </a:p>
        </p:txBody>
      </p:sp>
      <p:sp>
        <p:nvSpPr>
          <p:cNvPr id="63" name="Text 51"/>
          <p:cNvSpPr txBox="1"/>
          <p:nvPr/>
        </p:nvSpPr>
        <p:spPr>
          <a:xfrm>
            <a:off x="1638605" y="2862072"/>
            <a:ext cx="367589"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以上</a:t>
            </a:r>
            <a:endParaRPr lang="en-US" sz="1000" dirty="0"/>
          </a:p>
        </p:txBody>
      </p:sp>
      <p:sp>
        <p:nvSpPr>
          <p:cNvPr id="64" name="Shape 52"/>
          <p:cNvSpPr/>
          <p:nvPr/>
        </p:nvSpPr>
        <p:spPr>
          <a:xfrm>
            <a:off x="866851" y="3347618"/>
            <a:ext cx="819302" cy="181051"/>
          </a:xfrm>
          <a:prstGeom prst="roundRect">
            <a:avLst>
              <a:gd name="adj" fmla="val 265816"/>
            </a:avLst>
          </a:prstGeom>
          <a:solidFill>
            <a:srgbClr val="B45309"/>
          </a:solidFill>
          <a:ln/>
        </p:spPr>
      </p:sp>
      <p:sp>
        <p:nvSpPr>
          <p:cNvPr id="65" name="Text 53"/>
          <p:cNvSpPr txBox="1"/>
          <p:nvPr/>
        </p:nvSpPr>
        <p:spPr>
          <a:xfrm>
            <a:off x="942746" y="3366821"/>
            <a:ext cx="743407" cy="143561"/>
          </a:xfrm>
          <a:prstGeom prst="rect">
            <a:avLst/>
          </a:prstGeom>
          <a:noFill/>
          <a:ln/>
        </p:spPr>
        <p:txBody>
          <a:bodyPr wrap="square" lIns="0" tIns="0" rIns="0" bIns="0" rtlCol="0" anchor="ctr"/>
          <a:lstStyle/>
          <a:p>
            <a:pPr algn="l" indent="0" marL="0">
              <a:buNone/>
            </a:pPr>
            <a:r>
              <a:rPr lang="en-US" sz="800" b="1" dirty="0">
                <a:solidFill>
                  <a:srgbClr val="FFFFFF"/>
                </a:solidFill>
                <a:latin typeface="Noto Sans SC" pitchFamily="34" charset="0"/>
                <a:ea typeface="Noto Sans SC" pitchFamily="34" charset="-122"/>
                <a:cs typeface="Noto Sans SC" pitchFamily="34" charset="-120"/>
              </a:rPr>
              <a:t>GLOBAL TOP 3</a:t>
            </a:r>
            <a:endParaRPr lang="en-US" sz="800" dirty="0"/>
          </a:p>
        </p:txBody>
      </p:sp>
      <p:sp>
        <p:nvSpPr>
          <p:cNvPr id="66" name="Text 54"/>
          <p:cNvSpPr txBox="1"/>
          <p:nvPr/>
        </p:nvSpPr>
        <p:spPr>
          <a:xfrm>
            <a:off x="866851" y="3576218"/>
            <a:ext cx="688543" cy="200254"/>
          </a:xfrm>
          <a:prstGeom prst="rect">
            <a:avLst/>
          </a:prstGeom>
          <a:noFill/>
          <a:ln/>
        </p:spPr>
        <p:txBody>
          <a:bodyPr wrap="square" lIns="0" tIns="0" rIns="0" bIns="0" rtlCol="0" anchor="ctr"/>
          <a:lstStyle/>
          <a:p>
            <a:pPr algn="l" indent="0" marL="0">
              <a:buNone/>
            </a:pPr>
            <a:r>
              <a:rPr lang="en-US" sz="1100" dirty="0">
                <a:solidFill>
                  <a:srgbClr val="374151"/>
                </a:solidFill>
                <a:latin typeface="Noto Sans SC" pitchFamily="34" charset="0"/>
                <a:ea typeface="Noto Sans SC" pitchFamily="34" charset="-122"/>
                <a:cs typeface="Noto Sans SC" pitchFamily="34" charset="-120"/>
              </a:rPr>
              <a:t>桂油系列</a:t>
            </a:r>
            <a:endParaRPr lang="en-US" sz="1100" dirty="0"/>
          </a:p>
        </p:txBody>
      </p:sp>
      <p:sp>
        <p:nvSpPr>
          <p:cNvPr id="67" name="Text 55"/>
          <p:cNvSpPr txBox="1"/>
          <p:nvPr/>
        </p:nvSpPr>
        <p:spPr>
          <a:xfrm>
            <a:off x="866851" y="3724351"/>
            <a:ext cx="776326" cy="571500"/>
          </a:xfrm>
          <a:prstGeom prst="rect">
            <a:avLst/>
          </a:prstGeom>
          <a:noFill/>
          <a:ln/>
        </p:spPr>
        <p:txBody>
          <a:bodyPr wrap="square" lIns="0" tIns="0" rIns="0" bIns="0" rtlCol="0" anchor="ctr"/>
          <a:lstStyle/>
          <a:p>
            <a:pPr algn="l" indent="0" marL="0">
              <a:buNone/>
            </a:pPr>
            <a:r>
              <a:rPr lang="en-US" sz="3100" b="1" dirty="0">
                <a:solidFill>
                  <a:srgbClr val="059669"/>
                </a:solidFill>
                <a:latin typeface="Noto Serif SC" pitchFamily="34" charset="0"/>
                <a:ea typeface="Noto Serif SC" pitchFamily="34" charset="-122"/>
                <a:cs typeface="Noto Serif SC" pitchFamily="34" charset="-120"/>
              </a:rPr>
              <a:t>30</a:t>
            </a:r>
            <a:endParaRPr lang="en-US" sz="3100" dirty="0"/>
          </a:p>
        </p:txBody>
      </p:sp>
      <p:sp>
        <p:nvSpPr>
          <p:cNvPr id="68" name="Text 56"/>
          <p:cNvSpPr txBox="1"/>
          <p:nvPr/>
        </p:nvSpPr>
        <p:spPr>
          <a:xfrm>
            <a:off x="1341425" y="3914546"/>
            <a:ext cx="400507" cy="333756"/>
          </a:xfrm>
          <a:prstGeom prst="rect">
            <a:avLst/>
          </a:prstGeom>
          <a:noFill/>
          <a:ln/>
        </p:spPr>
        <p:txBody>
          <a:bodyPr wrap="square" lIns="0" tIns="0" rIns="0" bIns="0" rtlCol="0" anchor="ctr"/>
          <a:lstStyle/>
          <a:p>
            <a:pPr algn="l" indent="0" marL="0">
              <a:buNone/>
            </a:pPr>
            <a:r>
              <a:rPr lang="en-US" sz="1800" b="1" dirty="0">
                <a:solidFill>
                  <a:srgbClr val="059669"/>
                </a:solidFill>
                <a:latin typeface="Noto Serif SC" pitchFamily="34" charset="0"/>
                <a:ea typeface="Noto Serif SC" pitchFamily="34" charset="-122"/>
                <a:cs typeface="Noto Serif SC" pitchFamily="34" charset="-120"/>
              </a:rPr>
              <a:t>%</a:t>
            </a:r>
            <a:endParaRPr lang="en-US" sz="1800" dirty="0"/>
          </a:p>
        </p:txBody>
      </p:sp>
      <p:sp>
        <p:nvSpPr>
          <p:cNvPr id="69" name="Text 57"/>
          <p:cNvSpPr txBox="1"/>
          <p:nvPr/>
        </p:nvSpPr>
        <p:spPr>
          <a:xfrm>
            <a:off x="1638605" y="4028846"/>
            <a:ext cx="234086"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约</a:t>
            </a:r>
            <a:endParaRPr lang="en-US" sz="1000" dirty="0"/>
          </a:p>
        </p:txBody>
      </p:sp>
      <p:sp>
        <p:nvSpPr>
          <p:cNvPr id="70" name="Shape 58"/>
          <p:cNvSpPr/>
          <p:nvPr/>
        </p:nvSpPr>
        <p:spPr>
          <a:xfrm>
            <a:off x="866851" y="4515307"/>
            <a:ext cx="819302" cy="181051"/>
          </a:xfrm>
          <a:prstGeom prst="roundRect">
            <a:avLst>
              <a:gd name="adj" fmla="val 265816"/>
            </a:avLst>
          </a:prstGeom>
          <a:solidFill>
            <a:srgbClr val="9CA3AF"/>
          </a:solidFill>
          <a:ln/>
        </p:spPr>
      </p:sp>
      <p:sp>
        <p:nvSpPr>
          <p:cNvPr id="71" name="Text 59"/>
          <p:cNvSpPr txBox="1"/>
          <p:nvPr/>
        </p:nvSpPr>
        <p:spPr>
          <a:xfrm>
            <a:off x="942746" y="4533595"/>
            <a:ext cx="743407" cy="143561"/>
          </a:xfrm>
          <a:prstGeom prst="rect">
            <a:avLst/>
          </a:prstGeom>
          <a:noFill/>
          <a:ln/>
        </p:spPr>
        <p:txBody>
          <a:bodyPr wrap="square" lIns="0" tIns="0" rIns="0" bIns="0" rtlCol="0" anchor="ctr"/>
          <a:lstStyle/>
          <a:p>
            <a:pPr algn="l" indent="0" marL="0">
              <a:buNone/>
            </a:pPr>
            <a:r>
              <a:rPr lang="en-US" sz="800" b="1" dirty="0">
                <a:solidFill>
                  <a:srgbClr val="FFFFFF"/>
                </a:solidFill>
                <a:latin typeface="Noto Sans SC" pitchFamily="34" charset="0"/>
                <a:ea typeface="Noto Sans SC" pitchFamily="34" charset="-122"/>
                <a:cs typeface="Noto Sans SC" pitchFamily="34" charset="-120"/>
              </a:rPr>
              <a:t>GLOBAL TOP 2</a:t>
            </a:r>
            <a:endParaRPr lang="en-US" sz="800" dirty="0"/>
          </a:p>
        </p:txBody>
      </p:sp>
      <p:sp>
        <p:nvSpPr>
          <p:cNvPr id="72" name="Text 60"/>
          <p:cNvSpPr txBox="1"/>
          <p:nvPr/>
        </p:nvSpPr>
        <p:spPr>
          <a:xfrm>
            <a:off x="866851" y="4743907"/>
            <a:ext cx="831190" cy="200254"/>
          </a:xfrm>
          <a:prstGeom prst="rect">
            <a:avLst/>
          </a:prstGeom>
          <a:noFill/>
          <a:ln/>
        </p:spPr>
        <p:txBody>
          <a:bodyPr wrap="square" lIns="0" tIns="0" rIns="0" bIns="0" rtlCol="0" anchor="ctr"/>
          <a:lstStyle/>
          <a:p>
            <a:pPr algn="l" indent="0" marL="0">
              <a:buNone/>
            </a:pPr>
            <a:r>
              <a:rPr lang="en-US" sz="1100" dirty="0">
                <a:solidFill>
                  <a:srgbClr val="374151"/>
                </a:solidFill>
                <a:latin typeface="Noto Sans SC" pitchFamily="34" charset="0"/>
                <a:ea typeface="Noto Sans SC" pitchFamily="34" charset="-122"/>
                <a:cs typeface="Noto Sans SC" pitchFamily="34" charset="-120"/>
              </a:rPr>
              <a:t>茶树油系列</a:t>
            </a:r>
            <a:endParaRPr lang="en-US" sz="1100" dirty="0"/>
          </a:p>
        </p:txBody>
      </p:sp>
      <p:sp>
        <p:nvSpPr>
          <p:cNvPr id="73" name="Text 61"/>
          <p:cNvSpPr txBox="1"/>
          <p:nvPr/>
        </p:nvSpPr>
        <p:spPr>
          <a:xfrm>
            <a:off x="866851" y="4891126"/>
            <a:ext cx="776326" cy="571500"/>
          </a:xfrm>
          <a:prstGeom prst="rect">
            <a:avLst/>
          </a:prstGeom>
          <a:noFill/>
          <a:ln/>
        </p:spPr>
        <p:txBody>
          <a:bodyPr wrap="square" lIns="0" tIns="0" rIns="0" bIns="0" rtlCol="0" anchor="ctr"/>
          <a:lstStyle/>
          <a:p>
            <a:pPr algn="l" indent="0" marL="0">
              <a:buNone/>
            </a:pPr>
            <a:r>
              <a:rPr lang="en-US" sz="3100" b="1" dirty="0">
                <a:solidFill>
                  <a:srgbClr val="059669"/>
                </a:solidFill>
                <a:latin typeface="Noto Serif SC" pitchFamily="34" charset="0"/>
                <a:ea typeface="Noto Serif SC" pitchFamily="34" charset="-122"/>
                <a:cs typeface="Noto Serif SC" pitchFamily="34" charset="-120"/>
              </a:rPr>
              <a:t>30</a:t>
            </a:r>
            <a:endParaRPr lang="en-US" sz="3100" dirty="0"/>
          </a:p>
        </p:txBody>
      </p:sp>
      <p:sp>
        <p:nvSpPr>
          <p:cNvPr id="74" name="Text 62"/>
          <p:cNvSpPr txBox="1"/>
          <p:nvPr/>
        </p:nvSpPr>
        <p:spPr>
          <a:xfrm>
            <a:off x="1341425" y="5081321"/>
            <a:ext cx="400507" cy="333756"/>
          </a:xfrm>
          <a:prstGeom prst="rect">
            <a:avLst/>
          </a:prstGeom>
          <a:noFill/>
          <a:ln/>
        </p:spPr>
        <p:txBody>
          <a:bodyPr wrap="square" lIns="0" tIns="0" rIns="0" bIns="0" rtlCol="0" anchor="ctr"/>
          <a:lstStyle/>
          <a:p>
            <a:pPr algn="l" indent="0" marL="0">
              <a:buNone/>
            </a:pPr>
            <a:r>
              <a:rPr lang="en-US" sz="1800" b="1" dirty="0">
                <a:solidFill>
                  <a:srgbClr val="059669"/>
                </a:solidFill>
                <a:latin typeface="Noto Serif SC" pitchFamily="34" charset="0"/>
                <a:ea typeface="Noto Serif SC" pitchFamily="34" charset="-122"/>
                <a:cs typeface="Noto Serif SC" pitchFamily="34" charset="-120"/>
              </a:rPr>
              <a:t>%</a:t>
            </a:r>
            <a:endParaRPr lang="en-US" sz="1800" dirty="0"/>
          </a:p>
        </p:txBody>
      </p:sp>
      <p:sp>
        <p:nvSpPr>
          <p:cNvPr id="75" name="Text 63"/>
          <p:cNvSpPr txBox="1"/>
          <p:nvPr/>
        </p:nvSpPr>
        <p:spPr>
          <a:xfrm>
            <a:off x="1638605" y="5195621"/>
            <a:ext cx="234086"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约</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2191695" cy="6858000"/>
          </a:xfrm>
          <a:prstGeom prst="rect">
            <a:avLst/>
          </a:prstGeom>
          <a:solidFill>
            <a:srgbClr val="F9FAFB"/>
          </a:solidFill>
          <a:ln/>
        </p:spPr>
      </p:sp>
      <p:sp>
        <p:nvSpPr>
          <p:cNvPr id="3" name="Shape 1"/>
          <p:cNvSpPr/>
          <p:nvPr/>
        </p:nvSpPr>
        <p:spPr>
          <a:xfrm>
            <a:off x="304495" y="990295"/>
            <a:ext cx="11582705" cy="9144"/>
          </a:xfrm>
          <a:prstGeom prst="rect">
            <a:avLst/>
          </a:prstGeom>
          <a:solidFill>
            <a:srgbClr val="E5E7EB"/>
          </a:solidFill>
          <a:ln/>
        </p:spPr>
      </p:sp>
      <p:sp>
        <p:nvSpPr>
          <p:cNvPr id="4" name="Text 2"/>
          <p:cNvSpPr txBox="1"/>
          <p:nvPr/>
        </p:nvSpPr>
        <p:spPr>
          <a:xfrm>
            <a:off x="304495" y="304495"/>
            <a:ext cx="2434133" cy="191110"/>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RELIABILITY &amp; SUSTAINABILITY</a:t>
            </a:r>
            <a:endParaRPr lang="en-US" sz="1000" dirty="0"/>
          </a:p>
        </p:txBody>
      </p:sp>
      <p:sp>
        <p:nvSpPr>
          <p:cNvPr id="5" name="Text 3"/>
          <p:cNvSpPr txBox="1"/>
          <p:nvPr/>
        </p:nvSpPr>
        <p:spPr>
          <a:xfrm>
            <a:off x="304495" y="543154"/>
            <a:ext cx="3072384" cy="314554"/>
          </a:xfrm>
          <a:prstGeom prst="rect">
            <a:avLst/>
          </a:prstGeom>
          <a:noFill/>
          <a:ln/>
        </p:spPr>
        <p:txBody>
          <a:bodyPr wrap="square" lIns="0" tIns="0" rIns="0" bIns="0" rtlCol="0" anchor="ctr"/>
          <a:lstStyle/>
          <a:p>
            <a:pPr algn="l" indent="0" marL="0">
              <a:buNone/>
            </a:pPr>
            <a:r>
              <a:rPr lang="en-US" sz="2200" b="1" dirty="0">
                <a:solidFill>
                  <a:srgbClr val="1F2937"/>
                </a:solidFill>
                <a:latin typeface="ui-serif" pitchFamily="34" charset="0"/>
                <a:ea typeface="ui-serif" pitchFamily="34" charset="-122"/>
                <a:cs typeface="ui-serif" pitchFamily="34" charset="-120"/>
              </a:rPr>
              <a:t>质量保证与可持续发展</a:t>
            </a:r>
            <a:endParaRPr lang="en-US" sz="2200" dirty="0"/>
          </a:p>
        </p:txBody>
      </p:sp>
      <p:sp>
        <p:nvSpPr>
          <p:cNvPr id="6" name="Text 4"/>
          <p:cNvSpPr txBox="1"/>
          <p:nvPr/>
        </p:nvSpPr>
        <p:spPr>
          <a:xfrm>
            <a:off x="11549786" y="495605"/>
            <a:ext cx="557784" cy="419710"/>
          </a:xfrm>
          <a:prstGeom prst="rect">
            <a:avLst/>
          </a:prstGeom>
          <a:noFill/>
          <a:ln/>
        </p:spPr>
        <p:txBody>
          <a:bodyPr wrap="square" lIns="0" tIns="0" rIns="0" bIns="0" rtlCol="0" anchor="ctr"/>
          <a:lstStyle/>
          <a:p>
            <a:pPr algn="r" indent="0" marL="0">
              <a:buNone/>
            </a:pPr>
            <a:r>
              <a:rPr lang="en-US" sz="2200" b="1" dirty="0">
                <a:solidFill>
                  <a:srgbClr val="000000">
                    <a:alpha val="20000"/>
                  </a:srgbClr>
                </a:solidFill>
                <a:latin typeface="Noto Sans SC" pitchFamily="34" charset="0"/>
                <a:ea typeface="Noto Sans SC" pitchFamily="34" charset="-122"/>
                <a:cs typeface="Noto Sans SC" pitchFamily="34" charset="-120"/>
              </a:rPr>
              <a:t>08</a:t>
            </a:r>
            <a:endParaRPr lang="en-US" sz="2200" dirty="0"/>
          </a:p>
        </p:txBody>
      </p:sp>
      <p:pic>
        <p:nvPicPr>
          <p:cNvPr id="7" name="Image 0" descr="preencoded.png">    </p:cNvPr>
          <p:cNvPicPr>
            <a:picLocks noChangeAspect="1"/>
          </p:cNvPicPr>
          <p:nvPr/>
        </p:nvPicPr>
        <p:blipFill>
          <a:blip r:embed="rId1"/>
          <a:srcRect l="0" r="0" t="0" b="0"/>
          <a:stretch/>
        </p:blipFill>
        <p:spPr>
          <a:xfrm>
            <a:off x="304495" y="1266444"/>
            <a:ext cx="152705" cy="152705"/>
          </a:xfrm>
          <a:prstGeom prst="rect">
            <a:avLst/>
          </a:prstGeom>
        </p:spPr>
      </p:pic>
      <p:sp>
        <p:nvSpPr>
          <p:cNvPr id="8" name="Text 5"/>
          <p:cNvSpPr txBox="1"/>
          <p:nvPr/>
        </p:nvSpPr>
        <p:spPr>
          <a:xfrm>
            <a:off x="533095" y="1228954"/>
            <a:ext cx="2190902" cy="228600"/>
          </a:xfrm>
          <a:prstGeom prst="rect">
            <a:avLst/>
          </a:prstGeom>
          <a:noFill/>
          <a:ln/>
        </p:spPr>
        <p:txBody>
          <a:bodyPr wrap="square" lIns="0" tIns="0" rIns="0" bIns="0" rtlCol="0" anchor="ctr"/>
          <a:lstStyle/>
          <a:p>
            <a:pPr algn="l" indent="0" marL="0">
              <a:buNone/>
            </a:pPr>
            <a:r>
              <a:rPr lang="en-US" sz="1200" b="1" dirty="0">
                <a:solidFill>
                  <a:srgbClr val="000000"/>
                </a:solidFill>
                <a:latin typeface="Noto Sans SC" pitchFamily="34" charset="0"/>
                <a:ea typeface="Noto Sans SC" pitchFamily="34" charset="-122"/>
                <a:cs typeface="Noto Sans SC" pitchFamily="34" charset="-120"/>
              </a:rPr>
              <a:t>取得国际认证 (Certifications)</a:t>
            </a:r>
            <a:endParaRPr lang="en-US" sz="1200" dirty="0"/>
          </a:p>
        </p:txBody>
      </p:sp>
      <p:sp>
        <p:nvSpPr>
          <p:cNvPr id="9" name="Shape 6"/>
          <p:cNvSpPr/>
          <p:nvPr/>
        </p:nvSpPr>
        <p:spPr>
          <a:xfrm>
            <a:off x="304495" y="1571854"/>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10" name="Shape 7"/>
          <p:cNvSpPr/>
          <p:nvPr/>
        </p:nvSpPr>
        <p:spPr>
          <a:xfrm>
            <a:off x="428854" y="1695298"/>
            <a:ext cx="381305" cy="381305"/>
          </a:xfrm>
          <a:prstGeom prst="ellipse">
            <a:avLst/>
          </a:prstGeom>
          <a:solidFill>
            <a:srgbClr val="F3F7F3"/>
          </a:solidFill>
          <a:ln/>
        </p:spPr>
      </p:sp>
      <p:pic>
        <p:nvPicPr>
          <p:cNvPr id="11" name="Image 1" descr="preencoded.png">    </p:cNvPr>
          <p:cNvPicPr>
            <a:picLocks noChangeAspect="1"/>
          </p:cNvPicPr>
          <p:nvPr/>
        </p:nvPicPr>
        <p:blipFill>
          <a:blip r:embed="rId2"/>
          <a:srcRect l="0" r="0" t="0" b="0"/>
          <a:stretch/>
        </p:blipFill>
        <p:spPr>
          <a:xfrm>
            <a:off x="533095" y="1800454"/>
            <a:ext cx="171907" cy="171907"/>
          </a:xfrm>
          <a:prstGeom prst="rect">
            <a:avLst/>
          </a:prstGeom>
        </p:spPr>
      </p:pic>
      <p:sp>
        <p:nvSpPr>
          <p:cNvPr id="12" name="Text 8"/>
          <p:cNvSpPr txBox="1"/>
          <p:nvPr/>
        </p:nvSpPr>
        <p:spPr>
          <a:xfrm>
            <a:off x="923544" y="1714500"/>
            <a:ext cx="652882"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SC" pitchFamily="34" charset="0"/>
                <a:ea typeface="Noto Sans SC" pitchFamily="34" charset="-122"/>
                <a:cs typeface="Noto Sans SC" pitchFamily="34" charset="-120"/>
              </a:rPr>
              <a:t>KOSHER</a:t>
            </a:r>
            <a:endParaRPr lang="en-US" sz="1000" dirty="0"/>
          </a:p>
        </p:txBody>
      </p:sp>
      <p:sp>
        <p:nvSpPr>
          <p:cNvPr id="13" name="Text 9"/>
          <p:cNvSpPr txBox="1"/>
          <p:nvPr/>
        </p:nvSpPr>
        <p:spPr>
          <a:xfrm>
            <a:off x="923544" y="1895551"/>
            <a:ext cx="7818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SC" pitchFamily="34" charset="0"/>
                <a:ea typeface="Noto Sans SC" pitchFamily="34" charset="-122"/>
                <a:cs typeface="Noto Sans SC" pitchFamily="34" charset="-120"/>
              </a:rPr>
              <a:t>犹太洁食认证</a:t>
            </a:r>
            <a:endParaRPr lang="en-US" sz="900" dirty="0"/>
          </a:p>
        </p:txBody>
      </p:sp>
      <p:sp>
        <p:nvSpPr>
          <p:cNvPr id="14" name="Shape 10"/>
          <p:cNvSpPr/>
          <p:nvPr/>
        </p:nvSpPr>
        <p:spPr>
          <a:xfrm>
            <a:off x="3238805" y="1571854"/>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15" name="Shape 11"/>
          <p:cNvSpPr/>
          <p:nvPr/>
        </p:nvSpPr>
        <p:spPr>
          <a:xfrm>
            <a:off x="3362249" y="1695298"/>
            <a:ext cx="381305" cy="381305"/>
          </a:xfrm>
          <a:prstGeom prst="ellipse">
            <a:avLst/>
          </a:prstGeom>
          <a:solidFill>
            <a:srgbClr val="F3F7F3"/>
          </a:solidFill>
          <a:ln/>
        </p:spPr>
      </p:sp>
      <p:pic>
        <p:nvPicPr>
          <p:cNvPr id="16" name="Image 2" descr="preencoded.png">    </p:cNvPr>
          <p:cNvPicPr>
            <a:picLocks noChangeAspect="1"/>
          </p:cNvPicPr>
          <p:nvPr/>
        </p:nvPicPr>
        <p:blipFill>
          <a:blip r:embed="rId3"/>
          <a:srcRect l="-760" r="-760" t="0" b="0"/>
          <a:stretch/>
        </p:blipFill>
        <p:spPr>
          <a:xfrm>
            <a:off x="3476549" y="1800454"/>
            <a:ext cx="152705" cy="171907"/>
          </a:xfrm>
          <a:prstGeom prst="rect">
            <a:avLst/>
          </a:prstGeom>
        </p:spPr>
      </p:pic>
      <p:sp>
        <p:nvSpPr>
          <p:cNvPr id="17" name="Text 12"/>
          <p:cNvSpPr txBox="1"/>
          <p:nvPr/>
        </p:nvSpPr>
        <p:spPr>
          <a:xfrm>
            <a:off x="3857854" y="1714500"/>
            <a:ext cx="547726"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SC" pitchFamily="34" charset="0"/>
                <a:ea typeface="Noto Sans SC" pitchFamily="34" charset="-122"/>
                <a:cs typeface="Noto Sans SC" pitchFamily="34" charset="-120"/>
              </a:rPr>
              <a:t>REACH</a:t>
            </a:r>
            <a:endParaRPr lang="en-US" sz="1000" dirty="0"/>
          </a:p>
        </p:txBody>
      </p:sp>
      <p:sp>
        <p:nvSpPr>
          <p:cNvPr id="18" name="Text 13"/>
          <p:cNvSpPr txBox="1"/>
          <p:nvPr/>
        </p:nvSpPr>
        <p:spPr>
          <a:xfrm>
            <a:off x="3857854" y="1895551"/>
            <a:ext cx="8961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SC" pitchFamily="34" charset="0"/>
                <a:ea typeface="Noto Sans SC" pitchFamily="34" charset="-122"/>
                <a:cs typeface="Noto Sans SC" pitchFamily="34" charset="-120"/>
              </a:rPr>
              <a:t>欧盟化学品注册</a:t>
            </a:r>
            <a:endParaRPr lang="en-US" sz="900" dirty="0"/>
          </a:p>
        </p:txBody>
      </p:sp>
      <p:sp>
        <p:nvSpPr>
          <p:cNvPr id="19" name="Shape 14"/>
          <p:cNvSpPr/>
          <p:nvPr/>
        </p:nvSpPr>
        <p:spPr>
          <a:xfrm>
            <a:off x="6172200" y="1571854"/>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20" name="Shape 15"/>
          <p:cNvSpPr/>
          <p:nvPr/>
        </p:nvSpPr>
        <p:spPr>
          <a:xfrm>
            <a:off x="6295644" y="1695298"/>
            <a:ext cx="381305" cy="381305"/>
          </a:xfrm>
          <a:prstGeom prst="ellipse">
            <a:avLst/>
          </a:prstGeom>
          <a:solidFill>
            <a:srgbClr val="F3F7F3"/>
          </a:solidFill>
          <a:ln/>
        </p:spPr>
      </p:sp>
      <p:pic>
        <p:nvPicPr>
          <p:cNvPr id="21" name="Image 3" descr="preencoded.png">    </p:cNvPr>
          <p:cNvPicPr>
            <a:picLocks noChangeAspect="1"/>
          </p:cNvPicPr>
          <p:nvPr/>
        </p:nvPicPr>
        <p:blipFill>
          <a:blip r:embed="rId4"/>
          <a:srcRect l="0" r="0" t="0" b="0"/>
          <a:stretch/>
        </p:blipFill>
        <p:spPr>
          <a:xfrm>
            <a:off x="6400800" y="1800454"/>
            <a:ext cx="171907" cy="171907"/>
          </a:xfrm>
          <a:prstGeom prst="rect">
            <a:avLst/>
          </a:prstGeom>
        </p:spPr>
      </p:pic>
      <p:sp>
        <p:nvSpPr>
          <p:cNvPr id="22" name="Text 16"/>
          <p:cNvSpPr txBox="1"/>
          <p:nvPr/>
        </p:nvSpPr>
        <p:spPr>
          <a:xfrm>
            <a:off x="6791249" y="1714500"/>
            <a:ext cx="547726"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SC" pitchFamily="34" charset="0"/>
                <a:ea typeface="Noto Sans SC" pitchFamily="34" charset="-122"/>
                <a:cs typeface="Noto Sans SC" pitchFamily="34" charset="-120"/>
              </a:rPr>
              <a:t>HACCP</a:t>
            </a:r>
            <a:endParaRPr lang="en-US" sz="1000" dirty="0"/>
          </a:p>
        </p:txBody>
      </p:sp>
      <p:sp>
        <p:nvSpPr>
          <p:cNvPr id="23" name="Text 17"/>
          <p:cNvSpPr txBox="1"/>
          <p:nvPr/>
        </p:nvSpPr>
        <p:spPr>
          <a:xfrm>
            <a:off x="6791249" y="1895551"/>
            <a:ext cx="7818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SC" pitchFamily="34" charset="0"/>
                <a:ea typeface="Noto Sans SC" pitchFamily="34" charset="-122"/>
                <a:cs typeface="Noto Sans SC" pitchFamily="34" charset="-120"/>
              </a:rPr>
              <a:t>食品安全体系</a:t>
            </a:r>
            <a:endParaRPr lang="en-US" sz="900" dirty="0"/>
          </a:p>
        </p:txBody>
      </p:sp>
      <p:sp>
        <p:nvSpPr>
          <p:cNvPr id="24" name="Shape 18"/>
          <p:cNvSpPr/>
          <p:nvPr/>
        </p:nvSpPr>
        <p:spPr>
          <a:xfrm>
            <a:off x="9105595" y="1571854"/>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25" name="Shape 19"/>
          <p:cNvSpPr/>
          <p:nvPr/>
        </p:nvSpPr>
        <p:spPr>
          <a:xfrm>
            <a:off x="9229954" y="1695298"/>
            <a:ext cx="381305" cy="381305"/>
          </a:xfrm>
          <a:prstGeom prst="ellipse">
            <a:avLst/>
          </a:prstGeom>
          <a:solidFill>
            <a:srgbClr val="F3F7F3"/>
          </a:solidFill>
          <a:ln/>
        </p:spPr>
      </p:sp>
      <p:pic>
        <p:nvPicPr>
          <p:cNvPr id="26" name="Image 4" descr="preencoded.png">    </p:cNvPr>
          <p:cNvPicPr>
            <a:picLocks noChangeAspect="1"/>
          </p:cNvPicPr>
          <p:nvPr/>
        </p:nvPicPr>
        <p:blipFill>
          <a:blip r:embed="rId5"/>
          <a:srcRect l="0" r="0" t="-842" b="-842"/>
          <a:stretch/>
        </p:blipFill>
        <p:spPr>
          <a:xfrm>
            <a:off x="9325051" y="1800454"/>
            <a:ext cx="190195" cy="171907"/>
          </a:xfrm>
          <a:prstGeom prst="rect">
            <a:avLst/>
          </a:prstGeom>
        </p:spPr>
      </p:pic>
      <p:sp>
        <p:nvSpPr>
          <p:cNvPr id="27" name="Text 20"/>
          <p:cNvSpPr txBox="1"/>
          <p:nvPr/>
        </p:nvSpPr>
        <p:spPr>
          <a:xfrm>
            <a:off x="9724644" y="1714500"/>
            <a:ext cx="471830"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SC" pitchFamily="34" charset="0"/>
                <a:ea typeface="Noto Sans SC" pitchFamily="34" charset="-122"/>
                <a:cs typeface="Noto Sans SC" pitchFamily="34" charset="-120"/>
              </a:rPr>
              <a:t>cGMP</a:t>
            </a:r>
            <a:endParaRPr lang="en-US" sz="1000" dirty="0"/>
          </a:p>
        </p:txBody>
      </p:sp>
      <p:sp>
        <p:nvSpPr>
          <p:cNvPr id="28" name="Text 21"/>
          <p:cNvSpPr txBox="1"/>
          <p:nvPr/>
        </p:nvSpPr>
        <p:spPr>
          <a:xfrm>
            <a:off x="9724644" y="1895551"/>
            <a:ext cx="7818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SC" pitchFamily="34" charset="0"/>
                <a:ea typeface="Noto Sans SC" pitchFamily="34" charset="-122"/>
                <a:cs typeface="Noto Sans SC" pitchFamily="34" charset="-120"/>
              </a:rPr>
              <a:t>药品生产规范</a:t>
            </a:r>
            <a:endParaRPr lang="en-US" sz="900" dirty="0"/>
          </a:p>
        </p:txBody>
      </p:sp>
      <p:sp>
        <p:nvSpPr>
          <p:cNvPr id="29" name="Shape 22"/>
          <p:cNvSpPr/>
          <p:nvPr/>
        </p:nvSpPr>
        <p:spPr>
          <a:xfrm>
            <a:off x="304495" y="2352751"/>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30" name="Shape 23"/>
          <p:cNvSpPr/>
          <p:nvPr/>
        </p:nvSpPr>
        <p:spPr>
          <a:xfrm>
            <a:off x="428854" y="2476195"/>
            <a:ext cx="381305" cy="381305"/>
          </a:xfrm>
          <a:prstGeom prst="ellipse">
            <a:avLst/>
          </a:prstGeom>
          <a:solidFill>
            <a:srgbClr val="F3F7F3"/>
          </a:solidFill>
          <a:ln/>
        </p:spPr>
      </p:sp>
      <p:pic>
        <p:nvPicPr>
          <p:cNvPr id="31" name="Image 5" descr="preencoded.png">    </p:cNvPr>
          <p:cNvPicPr>
            <a:picLocks noChangeAspect="1"/>
          </p:cNvPicPr>
          <p:nvPr/>
        </p:nvPicPr>
        <p:blipFill>
          <a:blip r:embed="rId6"/>
          <a:srcRect l="-1773" r="-1773" t="0" b="0"/>
          <a:stretch/>
        </p:blipFill>
        <p:spPr>
          <a:xfrm>
            <a:off x="552298" y="2581351"/>
            <a:ext cx="133502" cy="171907"/>
          </a:xfrm>
          <a:prstGeom prst="rect">
            <a:avLst/>
          </a:prstGeom>
        </p:spPr>
      </p:pic>
      <p:sp>
        <p:nvSpPr>
          <p:cNvPr id="32" name="Text 24"/>
          <p:cNvSpPr txBox="1"/>
          <p:nvPr/>
        </p:nvSpPr>
        <p:spPr>
          <a:xfrm>
            <a:off x="923544" y="2495398"/>
            <a:ext cx="681228"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SC" pitchFamily="34" charset="0"/>
                <a:ea typeface="Noto Sans SC" pitchFamily="34" charset="-122"/>
                <a:cs typeface="Noto Sans SC" pitchFamily="34" charset="-120"/>
              </a:rPr>
              <a:t>ISO 9001</a:t>
            </a:r>
            <a:endParaRPr lang="en-US" sz="1000" dirty="0"/>
          </a:p>
        </p:txBody>
      </p:sp>
      <p:sp>
        <p:nvSpPr>
          <p:cNvPr id="33" name="Text 25"/>
          <p:cNvSpPr txBox="1"/>
          <p:nvPr/>
        </p:nvSpPr>
        <p:spPr>
          <a:xfrm>
            <a:off x="923544" y="2676449"/>
            <a:ext cx="7818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SC" pitchFamily="34" charset="0"/>
                <a:ea typeface="Noto Sans SC" pitchFamily="34" charset="-122"/>
                <a:cs typeface="Noto Sans SC" pitchFamily="34" charset="-120"/>
              </a:rPr>
              <a:t>质量管理体系</a:t>
            </a:r>
            <a:endParaRPr lang="en-US" sz="900" dirty="0"/>
          </a:p>
        </p:txBody>
      </p:sp>
      <p:sp>
        <p:nvSpPr>
          <p:cNvPr id="34" name="Shape 26"/>
          <p:cNvSpPr/>
          <p:nvPr/>
        </p:nvSpPr>
        <p:spPr>
          <a:xfrm>
            <a:off x="3238805" y="2352751"/>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35" name="Shape 27"/>
          <p:cNvSpPr/>
          <p:nvPr/>
        </p:nvSpPr>
        <p:spPr>
          <a:xfrm>
            <a:off x="3362249" y="2476195"/>
            <a:ext cx="381305" cy="381305"/>
          </a:xfrm>
          <a:prstGeom prst="ellipse">
            <a:avLst/>
          </a:prstGeom>
          <a:solidFill>
            <a:srgbClr val="F3F7F3"/>
          </a:solidFill>
          <a:ln/>
        </p:spPr>
      </p:sp>
      <p:pic>
        <p:nvPicPr>
          <p:cNvPr id="36" name="Image 6" descr="preencoded.png">    </p:cNvPr>
          <p:cNvPicPr>
            <a:picLocks noChangeAspect="1"/>
          </p:cNvPicPr>
          <p:nvPr/>
        </p:nvPicPr>
        <p:blipFill>
          <a:blip r:embed="rId7"/>
          <a:srcRect l="0" r="0" t="-842" b="-842"/>
          <a:stretch/>
        </p:blipFill>
        <p:spPr>
          <a:xfrm>
            <a:off x="3457346" y="2581351"/>
            <a:ext cx="190195" cy="171907"/>
          </a:xfrm>
          <a:prstGeom prst="rect">
            <a:avLst/>
          </a:prstGeom>
        </p:spPr>
      </p:pic>
      <p:sp>
        <p:nvSpPr>
          <p:cNvPr id="37" name="Text 28"/>
          <p:cNvSpPr txBox="1"/>
          <p:nvPr/>
        </p:nvSpPr>
        <p:spPr>
          <a:xfrm>
            <a:off x="3857854" y="2495398"/>
            <a:ext cx="90068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SC" pitchFamily="34" charset="0"/>
                <a:ea typeface="Noto Sans SC" pitchFamily="34" charset="-122"/>
                <a:cs typeface="Noto Sans SC" pitchFamily="34" charset="-120"/>
              </a:rPr>
              <a:t>食品生产许可</a:t>
            </a:r>
            <a:endParaRPr lang="en-US" sz="1000" dirty="0"/>
          </a:p>
        </p:txBody>
      </p:sp>
      <p:sp>
        <p:nvSpPr>
          <p:cNvPr id="38" name="Text 29"/>
          <p:cNvSpPr txBox="1"/>
          <p:nvPr/>
        </p:nvSpPr>
        <p:spPr>
          <a:xfrm>
            <a:off x="3857854" y="2676449"/>
            <a:ext cx="781812"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SC" pitchFamily="34" charset="0"/>
                <a:ea typeface="Noto Sans SC" pitchFamily="34" charset="-122"/>
                <a:cs typeface="Noto Sans SC" pitchFamily="34" charset="-120"/>
              </a:rPr>
              <a:t>Food License</a:t>
            </a:r>
            <a:endParaRPr lang="en-US" sz="900" dirty="0"/>
          </a:p>
        </p:txBody>
      </p:sp>
      <p:sp>
        <p:nvSpPr>
          <p:cNvPr id="39" name="Shape 30"/>
          <p:cNvSpPr/>
          <p:nvPr/>
        </p:nvSpPr>
        <p:spPr>
          <a:xfrm>
            <a:off x="6172200" y="2352751"/>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40" name="Shape 31"/>
          <p:cNvSpPr/>
          <p:nvPr/>
        </p:nvSpPr>
        <p:spPr>
          <a:xfrm>
            <a:off x="6295644" y="2476195"/>
            <a:ext cx="381305" cy="381305"/>
          </a:xfrm>
          <a:prstGeom prst="ellipse">
            <a:avLst/>
          </a:prstGeom>
          <a:solidFill>
            <a:srgbClr val="F3F7F3"/>
          </a:solidFill>
          <a:ln/>
        </p:spPr>
      </p:sp>
      <p:pic>
        <p:nvPicPr>
          <p:cNvPr id="41" name="Image 7" descr="preencoded.png">    </p:cNvPr>
          <p:cNvPicPr>
            <a:picLocks noChangeAspect="1"/>
          </p:cNvPicPr>
          <p:nvPr/>
        </p:nvPicPr>
        <p:blipFill>
          <a:blip r:embed="rId8"/>
          <a:srcRect l="0" r="0" t="0" b="0"/>
          <a:stretch/>
        </p:blipFill>
        <p:spPr>
          <a:xfrm>
            <a:off x="6400800" y="2581351"/>
            <a:ext cx="171907" cy="171907"/>
          </a:xfrm>
          <a:prstGeom prst="rect">
            <a:avLst/>
          </a:prstGeom>
        </p:spPr>
      </p:pic>
      <p:sp>
        <p:nvSpPr>
          <p:cNvPr id="42" name="Text 32"/>
          <p:cNvSpPr txBox="1"/>
          <p:nvPr/>
        </p:nvSpPr>
        <p:spPr>
          <a:xfrm>
            <a:off x="6791249" y="2495398"/>
            <a:ext cx="939089"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SC" pitchFamily="34" charset="0"/>
                <a:ea typeface="Noto Sans SC" pitchFamily="34" charset="-122"/>
                <a:cs typeface="Noto Sans SC" pitchFamily="34" charset="-120"/>
              </a:rPr>
              <a:t>药用桉油GMP</a:t>
            </a:r>
            <a:endParaRPr lang="en-US" sz="1000" dirty="0"/>
          </a:p>
        </p:txBody>
      </p:sp>
      <p:sp>
        <p:nvSpPr>
          <p:cNvPr id="43" name="Text 33"/>
          <p:cNvSpPr txBox="1"/>
          <p:nvPr/>
        </p:nvSpPr>
        <p:spPr>
          <a:xfrm>
            <a:off x="6791249" y="2676449"/>
            <a:ext cx="1219810"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SC" pitchFamily="34" charset="0"/>
                <a:ea typeface="Noto Sans SC" pitchFamily="34" charset="-122"/>
                <a:cs typeface="Noto Sans SC" pitchFamily="34" charset="-120"/>
              </a:rPr>
              <a:t>Medicinal Eucalyptus</a:t>
            </a:r>
            <a:endParaRPr lang="en-US" sz="900" dirty="0"/>
          </a:p>
        </p:txBody>
      </p:sp>
      <p:sp>
        <p:nvSpPr>
          <p:cNvPr id="44" name="Shape 34"/>
          <p:cNvSpPr/>
          <p:nvPr/>
        </p:nvSpPr>
        <p:spPr>
          <a:xfrm>
            <a:off x="9105595" y="2352751"/>
            <a:ext cx="2781605" cy="629107"/>
          </a:xfrm>
          <a:prstGeom prst="roundRect">
            <a:avLst>
              <a:gd name="adj" fmla="val 17618"/>
            </a:avLst>
          </a:prstGeom>
          <a:solidFill>
            <a:srgbClr val="FFFFFF">
              <a:alpha val="98000"/>
            </a:srgbClr>
          </a:solidFill>
          <a:ln w="12700">
            <a:solidFill>
              <a:srgbClr val="D1D5DB">
                <a:alpha val="50000"/>
              </a:srgbClr>
            </a:solidFill>
            <a:prstDash val="solid"/>
          </a:ln>
          <a:effectLst>
            <a:outerShdw sx="100000" sy="100000" kx="0" ky="0" algn="bl" rotWithShape="0" blurRad="38100" dist="25400" dir="5400000">
              <a:srgbClr val="000000">
                <a:alpha val="5000"/>
              </a:srgbClr>
            </a:outerShdw>
          </a:effectLst>
        </p:spPr>
      </p:sp>
      <p:sp>
        <p:nvSpPr>
          <p:cNvPr id="45" name="Shape 35"/>
          <p:cNvSpPr/>
          <p:nvPr/>
        </p:nvSpPr>
        <p:spPr>
          <a:xfrm>
            <a:off x="9229954" y="2476195"/>
            <a:ext cx="381305" cy="381305"/>
          </a:xfrm>
          <a:prstGeom prst="ellipse">
            <a:avLst/>
          </a:prstGeom>
          <a:solidFill>
            <a:srgbClr val="F3F7F3"/>
          </a:solidFill>
          <a:ln/>
        </p:spPr>
      </p:sp>
      <p:pic>
        <p:nvPicPr>
          <p:cNvPr id="46" name="Image 8" descr="preencoded.png">    </p:cNvPr>
          <p:cNvPicPr>
            <a:picLocks noChangeAspect="1"/>
          </p:cNvPicPr>
          <p:nvPr/>
        </p:nvPicPr>
        <p:blipFill>
          <a:blip r:embed="rId9"/>
          <a:srcRect l="0" r="0" t="0" b="0"/>
          <a:stretch/>
        </p:blipFill>
        <p:spPr>
          <a:xfrm>
            <a:off x="9334195" y="2581351"/>
            <a:ext cx="171907" cy="171907"/>
          </a:xfrm>
          <a:prstGeom prst="rect">
            <a:avLst/>
          </a:prstGeom>
        </p:spPr>
      </p:pic>
      <p:sp>
        <p:nvSpPr>
          <p:cNvPr id="47" name="Text 36"/>
          <p:cNvSpPr txBox="1"/>
          <p:nvPr/>
        </p:nvSpPr>
        <p:spPr>
          <a:xfrm>
            <a:off x="9724644" y="2495398"/>
            <a:ext cx="900684" cy="191110"/>
          </a:xfrm>
          <a:prstGeom prst="rect">
            <a:avLst/>
          </a:prstGeom>
          <a:noFill/>
          <a:ln/>
        </p:spPr>
        <p:txBody>
          <a:bodyPr wrap="square" lIns="0" tIns="0" rIns="0" bIns="0" rtlCol="0" anchor="ctr"/>
          <a:lstStyle/>
          <a:p>
            <a:pPr algn="l" indent="0" marL="0">
              <a:buNone/>
            </a:pPr>
            <a:r>
              <a:rPr lang="en-US" sz="1000" b="1" dirty="0">
                <a:solidFill>
                  <a:srgbClr val="1F2937"/>
                </a:solidFill>
                <a:latin typeface="Noto Sans SC" pitchFamily="34" charset="0"/>
                <a:ea typeface="Noto Sans SC" pitchFamily="34" charset="-122"/>
                <a:cs typeface="Noto Sans SC" pitchFamily="34" charset="-120"/>
              </a:rPr>
              <a:t>生物农药许可</a:t>
            </a:r>
            <a:endParaRPr lang="en-US" sz="1000" dirty="0"/>
          </a:p>
        </p:txBody>
      </p:sp>
      <p:sp>
        <p:nvSpPr>
          <p:cNvPr id="48" name="Text 37"/>
          <p:cNvSpPr txBox="1"/>
          <p:nvPr/>
        </p:nvSpPr>
        <p:spPr>
          <a:xfrm>
            <a:off x="9724644" y="2676449"/>
            <a:ext cx="1172261"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SC" pitchFamily="34" charset="0"/>
                <a:ea typeface="Noto Sans SC" pitchFamily="34" charset="-122"/>
                <a:cs typeface="Noto Sans SC" pitchFamily="34" charset="-120"/>
              </a:rPr>
              <a:t>Biopesticide License</a:t>
            </a:r>
            <a:endParaRPr lang="en-US" sz="900" dirty="0"/>
          </a:p>
        </p:txBody>
      </p:sp>
      <p:sp>
        <p:nvSpPr>
          <p:cNvPr id="49" name="Shape 38"/>
          <p:cNvSpPr/>
          <p:nvPr/>
        </p:nvSpPr>
        <p:spPr>
          <a:xfrm>
            <a:off x="304495" y="3209544"/>
            <a:ext cx="3791102" cy="3343046"/>
          </a:xfrm>
          <a:prstGeom prst="roundRect">
            <a:avLst>
              <a:gd name="adj" fmla="val 935"/>
            </a:avLst>
          </a:prstGeom>
          <a:solidFill>
            <a:srgbClr val="F3F7F3"/>
          </a:solidFill>
          <a:ln w="12700">
            <a:solidFill>
              <a:srgbClr val="F3F4F6"/>
            </a:solidFill>
            <a:prstDash val="solid"/>
          </a:ln>
          <a:effectLst>
            <a:outerShdw sx="100000" sy="100000" kx="0" ky="0" algn="bl" rotWithShape="0" blurRad="12700" dist="12700" dir="16200000">
              <a:srgbClr val="000000">
                <a:alpha val="75000"/>
              </a:srgbClr>
            </a:outerShdw>
          </a:effectLst>
        </p:spPr>
      </p:sp>
      <p:sp>
        <p:nvSpPr>
          <p:cNvPr id="50" name="Shape 39"/>
          <p:cNvSpPr/>
          <p:nvPr/>
        </p:nvSpPr>
        <p:spPr>
          <a:xfrm>
            <a:off x="543154" y="3829507"/>
            <a:ext cx="3314700" cy="9144"/>
          </a:xfrm>
          <a:prstGeom prst="rect">
            <a:avLst/>
          </a:prstGeom>
          <a:solidFill>
            <a:srgbClr val="E5E7EB"/>
          </a:solidFill>
          <a:ln/>
        </p:spPr>
      </p:sp>
      <p:pic>
        <p:nvPicPr>
          <p:cNvPr id="51" name="Image 9" descr="preencoded.png">    </p:cNvPr>
          <p:cNvPicPr>
            <a:picLocks noChangeAspect="1"/>
          </p:cNvPicPr>
          <p:nvPr/>
        </p:nvPicPr>
        <p:blipFill>
          <a:blip r:embed="rId10"/>
          <a:srcRect l="-760" r="-760" t="0" b="0"/>
          <a:stretch/>
        </p:blipFill>
        <p:spPr>
          <a:xfrm>
            <a:off x="543154" y="3495751"/>
            <a:ext cx="152705" cy="171907"/>
          </a:xfrm>
          <a:prstGeom prst="rect">
            <a:avLst/>
          </a:prstGeom>
        </p:spPr>
      </p:pic>
      <p:sp>
        <p:nvSpPr>
          <p:cNvPr id="52" name="Text 40"/>
          <p:cNvSpPr txBox="1"/>
          <p:nvPr/>
        </p:nvSpPr>
        <p:spPr>
          <a:xfrm>
            <a:off x="771754" y="3448202"/>
            <a:ext cx="1157630"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Noto Sans SC" pitchFamily="34" charset="0"/>
                <a:ea typeface="Noto Sans SC" pitchFamily="34" charset="-122"/>
                <a:cs typeface="Noto Sans SC" pitchFamily="34" charset="-120"/>
              </a:rPr>
              <a:t>质量管理体制</a:t>
            </a:r>
            <a:endParaRPr lang="en-US" sz="1300" dirty="0"/>
          </a:p>
        </p:txBody>
      </p:sp>
      <p:sp>
        <p:nvSpPr>
          <p:cNvPr id="53" name="Shape 41"/>
          <p:cNvSpPr/>
          <p:nvPr/>
        </p:nvSpPr>
        <p:spPr>
          <a:xfrm>
            <a:off x="543154" y="3991356"/>
            <a:ext cx="381305" cy="381305"/>
          </a:xfrm>
          <a:prstGeom prst="roundRect">
            <a:avLst>
              <a:gd name="adj" fmla="val 239808"/>
            </a:avLst>
          </a:prstGeom>
          <a:solidFill>
            <a:srgbClr val="FFFFFF"/>
          </a:solidFill>
          <a:ln/>
          <a:effectLst>
            <a:outerShdw sx="100000" sy="100000" kx="0" ky="0" algn="bl" rotWithShape="0" blurRad="12700" dist="12700" dir="16200000">
              <a:srgbClr val="000000">
                <a:alpha val="75000"/>
              </a:srgbClr>
            </a:outerShdw>
          </a:effectLst>
        </p:spPr>
      </p:sp>
      <p:pic>
        <p:nvPicPr>
          <p:cNvPr id="54" name="Image 10" descr="preencoded.png">    </p:cNvPr>
          <p:cNvPicPr>
            <a:picLocks noChangeAspect="1"/>
          </p:cNvPicPr>
          <p:nvPr/>
        </p:nvPicPr>
        <p:blipFill>
          <a:blip r:embed="rId11"/>
          <a:srcRect l="0" r="0" t="0" b="0"/>
          <a:stretch/>
        </p:blipFill>
        <p:spPr>
          <a:xfrm>
            <a:off x="647395" y="4095598"/>
            <a:ext cx="171907" cy="171907"/>
          </a:xfrm>
          <a:prstGeom prst="rect">
            <a:avLst/>
          </a:prstGeom>
        </p:spPr>
      </p:pic>
      <p:sp>
        <p:nvSpPr>
          <p:cNvPr id="55" name="Text 42"/>
          <p:cNvSpPr txBox="1"/>
          <p:nvPr/>
        </p:nvSpPr>
        <p:spPr>
          <a:xfrm>
            <a:off x="1076249" y="3991356"/>
            <a:ext cx="1038758"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SC" pitchFamily="34" charset="0"/>
                <a:ea typeface="Noto Sans SC" pitchFamily="34" charset="-122"/>
                <a:cs typeface="Noto Sans SC" pitchFamily="34" charset="-120"/>
              </a:rPr>
              <a:t>完全可追溯性</a:t>
            </a:r>
            <a:endParaRPr lang="en-US" sz="1200" dirty="0"/>
          </a:p>
        </p:txBody>
      </p:sp>
      <p:sp>
        <p:nvSpPr>
          <p:cNvPr id="56" name="Text 43"/>
          <p:cNvSpPr txBox="1"/>
          <p:nvPr/>
        </p:nvSpPr>
        <p:spPr>
          <a:xfrm>
            <a:off x="1076249" y="4267505"/>
            <a:ext cx="2767889" cy="409651"/>
          </a:xfrm>
          <a:prstGeom prst="rect">
            <a:avLst/>
          </a:prstGeom>
          <a:noFill/>
          <a:ln/>
        </p:spPr>
        <p:txBody>
          <a:bodyPr wrap="square" lIns="0" tIns="0" rIns="0" bIns="0" rtlCol="0" anchor="ctr"/>
          <a:lstStyle/>
          <a:p>
            <a:pPr algn="l" indent="0" marL="0">
              <a:buNone/>
            </a:pPr>
            <a:r>
              <a:rPr lang="en-US" sz="1000" dirty="0">
                <a:solidFill>
                  <a:srgbClr val="4B5563"/>
                </a:solidFill>
                <a:latin typeface="Noto Sans SC" pitchFamily="34" charset="0"/>
                <a:ea typeface="Noto Sans SC" pitchFamily="34" charset="-122"/>
                <a:cs typeface="Noto Sans SC" pitchFamily="34" charset="-120"/>
              </a:rPr>
              <a:t>从种子到成品，实现高度透明的管理。所有生产环节均可全程追溯，确保安心。</a:t>
            </a:r>
            <a:endParaRPr lang="en-US" sz="1000" dirty="0"/>
          </a:p>
        </p:txBody>
      </p:sp>
      <p:sp>
        <p:nvSpPr>
          <p:cNvPr id="57" name="Shape 44"/>
          <p:cNvSpPr/>
          <p:nvPr/>
        </p:nvSpPr>
        <p:spPr>
          <a:xfrm>
            <a:off x="543154" y="4881982"/>
            <a:ext cx="381305" cy="381305"/>
          </a:xfrm>
          <a:prstGeom prst="roundRect">
            <a:avLst>
              <a:gd name="adj" fmla="val 239808"/>
            </a:avLst>
          </a:prstGeom>
          <a:solidFill>
            <a:srgbClr val="FFFFFF"/>
          </a:solidFill>
          <a:ln/>
          <a:effectLst>
            <a:outerShdw sx="100000" sy="100000" kx="0" ky="0" algn="bl" rotWithShape="0" blurRad="12700" dist="12700" dir="16200000">
              <a:srgbClr val="000000">
                <a:alpha val="75000"/>
              </a:srgbClr>
            </a:outerShdw>
          </a:effectLst>
        </p:spPr>
      </p:sp>
      <p:pic>
        <p:nvPicPr>
          <p:cNvPr id="58" name="Image 11" descr="preencoded.png">    </p:cNvPr>
          <p:cNvPicPr>
            <a:picLocks noChangeAspect="1"/>
          </p:cNvPicPr>
          <p:nvPr/>
        </p:nvPicPr>
        <p:blipFill>
          <a:blip r:embed="rId12"/>
          <a:srcRect l="0" r="0" t="0" b="0"/>
          <a:stretch/>
        </p:blipFill>
        <p:spPr>
          <a:xfrm>
            <a:off x="647395" y="4986223"/>
            <a:ext cx="171907" cy="171907"/>
          </a:xfrm>
          <a:prstGeom prst="rect">
            <a:avLst/>
          </a:prstGeom>
        </p:spPr>
      </p:pic>
      <p:sp>
        <p:nvSpPr>
          <p:cNvPr id="59" name="Text 45"/>
          <p:cNvSpPr txBox="1"/>
          <p:nvPr/>
        </p:nvSpPr>
        <p:spPr>
          <a:xfrm>
            <a:off x="1076249" y="4881982"/>
            <a:ext cx="1038758"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SC" pitchFamily="34" charset="0"/>
                <a:ea typeface="Noto Sans SC" pitchFamily="34" charset="-122"/>
                <a:cs typeface="Noto Sans SC" pitchFamily="34" charset="-120"/>
              </a:rPr>
              <a:t>符合国际标准</a:t>
            </a:r>
            <a:endParaRPr lang="en-US" sz="1200" dirty="0"/>
          </a:p>
        </p:txBody>
      </p:sp>
      <p:sp>
        <p:nvSpPr>
          <p:cNvPr id="60" name="Text 46"/>
          <p:cNvSpPr txBox="1"/>
          <p:nvPr/>
        </p:nvSpPr>
        <p:spPr>
          <a:xfrm>
            <a:off x="1076249" y="5158130"/>
            <a:ext cx="2767889" cy="409651"/>
          </a:xfrm>
          <a:prstGeom prst="rect">
            <a:avLst/>
          </a:prstGeom>
          <a:noFill/>
          <a:ln/>
        </p:spPr>
        <p:txBody>
          <a:bodyPr wrap="square" lIns="0" tIns="0" rIns="0" bIns="0" rtlCol="0" anchor="ctr"/>
          <a:lstStyle/>
          <a:p>
            <a:pPr algn="l" indent="0" marL="0">
              <a:buNone/>
            </a:pPr>
            <a:r>
              <a:rPr lang="en-US" sz="1000" dirty="0">
                <a:solidFill>
                  <a:srgbClr val="4B5563"/>
                </a:solidFill>
                <a:latin typeface="Noto Sans SC" pitchFamily="34" charset="0"/>
                <a:ea typeface="Noto Sans SC" pitchFamily="34" charset="-122"/>
                <a:cs typeface="Noto Sans SC" pitchFamily="34" charset="-120"/>
              </a:rPr>
              <a:t>严格遵循全球市场认可的质量标准，为客户提供安全、高品质的产品。</a:t>
            </a:r>
            <a:endParaRPr lang="en-US" sz="1000" dirty="0"/>
          </a:p>
        </p:txBody>
      </p:sp>
      <p:sp>
        <p:nvSpPr>
          <p:cNvPr id="61" name="Shape 47"/>
          <p:cNvSpPr/>
          <p:nvPr/>
        </p:nvSpPr>
        <p:spPr>
          <a:xfrm>
            <a:off x="543154" y="5772607"/>
            <a:ext cx="381305" cy="381305"/>
          </a:xfrm>
          <a:prstGeom prst="roundRect">
            <a:avLst>
              <a:gd name="adj" fmla="val 239808"/>
            </a:avLst>
          </a:prstGeom>
          <a:solidFill>
            <a:srgbClr val="FFFFFF"/>
          </a:solidFill>
          <a:ln/>
          <a:effectLst>
            <a:outerShdw sx="100000" sy="100000" kx="0" ky="0" algn="bl" rotWithShape="0" blurRad="12700" dist="12700" dir="16200000">
              <a:srgbClr val="000000">
                <a:alpha val="75000"/>
              </a:srgbClr>
            </a:outerShdw>
          </a:effectLst>
        </p:spPr>
      </p:sp>
      <p:pic>
        <p:nvPicPr>
          <p:cNvPr id="62" name="Image 12" descr="preencoded.png">    </p:cNvPr>
          <p:cNvPicPr>
            <a:picLocks noChangeAspect="1"/>
          </p:cNvPicPr>
          <p:nvPr/>
        </p:nvPicPr>
        <p:blipFill>
          <a:blip r:embed="rId13"/>
          <a:srcRect l="-1064" r="-1064" t="0" b="0"/>
          <a:stretch/>
        </p:blipFill>
        <p:spPr>
          <a:xfrm>
            <a:off x="623621" y="5876849"/>
            <a:ext cx="219456" cy="171907"/>
          </a:xfrm>
          <a:prstGeom prst="rect">
            <a:avLst/>
          </a:prstGeom>
        </p:spPr>
      </p:pic>
      <p:sp>
        <p:nvSpPr>
          <p:cNvPr id="63" name="Text 48"/>
          <p:cNvSpPr txBox="1"/>
          <p:nvPr/>
        </p:nvSpPr>
        <p:spPr>
          <a:xfrm>
            <a:off x="1076249" y="5772607"/>
            <a:ext cx="1038758"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SC" pitchFamily="34" charset="0"/>
                <a:ea typeface="Noto Sans SC" pitchFamily="34" charset="-122"/>
                <a:cs typeface="Noto Sans SC" pitchFamily="34" charset="-120"/>
              </a:rPr>
              <a:t>全产业链管理</a:t>
            </a:r>
            <a:endParaRPr lang="en-US" sz="1200" dirty="0"/>
          </a:p>
        </p:txBody>
      </p:sp>
      <p:sp>
        <p:nvSpPr>
          <p:cNvPr id="64" name="Text 49"/>
          <p:cNvSpPr txBox="1"/>
          <p:nvPr/>
        </p:nvSpPr>
        <p:spPr>
          <a:xfrm>
            <a:off x="1076249" y="6048756"/>
            <a:ext cx="2767889" cy="409651"/>
          </a:xfrm>
          <a:prstGeom prst="rect">
            <a:avLst/>
          </a:prstGeom>
          <a:noFill/>
          <a:ln/>
        </p:spPr>
        <p:txBody>
          <a:bodyPr wrap="square" lIns="0" tIns="0" rIns="0" bIns="0" rtlCol="0" anchor="ctr"/>
          <a:lstStyle/>
          <a:p>
            <a:pPr algn="l" indent="0" marL="0">
              <a:buNone/>
            </a:pPr>
            <a:r>
              <a:rPr lang="en-US" sz="1000" dirty="0">
                <a:solidFill>
                  <a:srgbClr val="4B5563"/>
                </a:solidFill>
                <a:latin typeface="Noto Sans SC" pitchFamily="34" charset="0"/>
                <a:ea typeface="Noto Sans SC" pitchFamily="34" charset="-122"/>
                <a:cs typeface="Noto Sans SC" pitchFamily="34" charset="-120"/>
              </a:rPr>
              <a:t>从种植、提取、精制到出货，集团内部一体化管控，确保持续稳定的高品质。</a:t>
            </a:r>
            <a:endParaRPr lang="en-US" sz="1000" dirty="0"/>
          </a:p>
        </p:txBody>
      </p:sp>
      <p:sp>
        <p:nvSpPr>
          <p:cNvPr id="65" name="Shape 50"/>
          <p:cNvSpPr/>
          <p:nvPr/>
        </p:nvSpPr>
        <p:spPr>
          <a:xfrm>
            <a:off x="4324198" y="3209544"/>
            <a:ext cx="7563002" cy="3343046"/>
          </a:xfrm>
          <a:prstGeom prst="roundRect">
            <a:avLst>
              <a:gd name="adj" fmla="val 935"/>
            </a:avLst>
          </a:prstGeom>
          <a:solidFill>
            <a:srgbClr val="FFFFFF"/>
          </a:solidFill>
          <a:ln w="12700">
            <a:solidFill>
              <a:srgbClr val="E5E7EB"/>
            </a:solidFill>
            <a:prstDash val="solid"/>
          </a:ln>
          <a:effectLst>
            <a:outerShdw sx="100000" sy="100000" kx="0" ky="0" algn="bl" rotWithShape="0" blurRad="12700" dist="12700" dir="16200000">
              <a:srgbClr val="000000">
                <a:alpha val="75000"/>
              </a:srgbClr>
            </a:outerShdw>
          </a:effectLst>
        </p:spPr>
      </p:sp>
      <p:pic>
        <p:nvPicPr>
          <p:cNvPr id="66" name="Image 13" descr="preencoded.png">    </p:cNvPr>
          <p:cNvPicPr>
            <a:picLocks noChangeAspect="1"/>
          </p:cNvPicPr>
          <p:nvPr/>
        </p:nvPicPr>
        <p:blipFill>
          <a:blip r:embed="rId14"/>
          <a:srcRect l="29376" r="29376" t="0" b="0"/>
          <a:stretch/>
        </p:blipFill>
        <p:spPr>
          <a:xfrm>
            <a:off x="7477049" y="3219602"/>
            <a:ext cx="4401007" cy="3323844"/>
          </a:xfrm>
          <a:prstGeom prst="rect">
            <a:avLst/>
          </a:prstGeom>
        </p:spPr>
      </p:pic>
      <p:sp>
        <p:nvSpPr>
          <p:cNvPr id="67" name="Shape 51"/>
          <p:cNvSpPr/>
          <p:nvPr/>
        </p:nvSpPr>
        <p:spPr>
          <a:xfrm>
            <a:off x="4334256" y="3219602"/>
            <a:ext cx="3143707" cy="3323844"/>
          </a:xfrm>
          <a:prstGeom prst="rect">
            <a:avLst/>
          </a:prstGeom>
          <a:solidFill>
            <a:srgbClr val="FFFFFF"/>
          </a:solidFill>
          <a:ln/>
        </p:spPr>
      </p:sp>
      <p:pic>
        <p:nvPicPr>
          <p:cNvPr id="68" name="Image 14" descr="preencoded.png">    </p:cNvPr>
          <p:cNvPicPr>
            <a:picLocks noChangeAspect="1"/>
          </p:cNvPicPr>
          <p:nvPr/>
        </p:nvPicPr>
        <p:blipFill>
          <a:blip r:embed="rId15"/>
          <a:srcRect l="0" r="0" t="0" b="0"/>
          <a:stretch/>
        </p:blipFill>
        <p:spPr>
          <a:xfrm>
            <a:off x="4562856" y="3855110"/>
            <a:ext cx="171907" cy="171907"/>
          </a:xfrm>
          <a:prstGeom prst="rect">
            <a:avLst/>
          </a:prstGeom>
        </p:spPr>
      </p:pic>
      <p:sp>
        <p:nvSpPr>
          <p:cNvPr id="69" name="Text 52"/>
          <p:cNvSpPr txBox="1"/>
          <p:nvPr/>
        </p:nvSpPr>
        <p:spPr>
          <a:xfrm>
            <a:off x="4809744" y="3807562"/>
            <a:ext cx="986638" cy="267005"/>
          </a:xfrm>
          <a:prstGeom prst="rect">
            <a:avLst/>
          </a:prstGeom>
          <a:noFill/>
          <a:ln/>
        </p:spPr>
        <p:txBody>
          <a:bodyPr wrap="square" lIns="0" tIns="0" rIns="0" bIns="0" rtlCol="0" anchor="ctr"/>
          <a:lstStyle/>
          <a:p>
            <a:pPr algn="l" indent="0" marL="0">
              <a:buNone/>
            </a:pPr>
            <a:r>
              <a:rPr lang="en-US" sz="1300" b="1" dirty="0">
                <a:solidFill>
                  <a:srgbClr val="000000"/>
                </a:solidFill>
                <a:latin typeface="Noto Sans SC" pitchFamily="34" charset="0"/>
                <a:ea typeface="Noto Sans SC" pitchFamily="34" charset="-122"/>
                <a:cs typeface="Noto Sans SC" pitchFamily="34" charset="-120"/>
              </a:rPr>
              <a:t>可持续发展</a:t>
            </a:r>
            <a:endParaRPr lang="en-US" sz="1300" dirty="0"/>
          </a:p>
        </p:txBody>
      </p:sp>
      <p:sp>
        <p:nvSpPr>
          <p:cNvPr id="70" name="Text 53"/>
          <p:cNvSpPr txBox="1"/>
          <p:nvPr/>
        </p:nvSpPr>
        <p:spPr>
          <a:xfrm>
            <a:off x="4562856" y="4226357"/>
            <a:ext cx="1696212"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SC" pitchFamily="34" charset="0"/>
                <a:ea typeface="Noto Sans SC" pitchFamily="34" charset="-122"/>
                <a:cs typeface="Noto Sans SC" pitchFamily="34" charset="-120"/>
              </a:rPr>
              <a:t>"公司+基地+农户"模式</a:t>
            </a:r>
            <a:endParaRPr lang="en-US" sz="1200" dirty="0"/>
          </a:p>
        </p:txBody>
      </p:sp>
      <p:sp>
        <p:nvSpPr>
          <p:cNvPr id="71" name="Text 54"/>
          <p:cNvSpPr txBox="1"/>
          <p:nvPr/>
        </p:nvSpPr>
        <p:spPr>
          <a:xfrm>
            <a:off x="4562856" y="4502506"/>
            <a:ext cx="2767889" cy="409651"/>
          </a:xfrm>
          <a:prstGeom prst="rect">
            <a:avLst/>
          </a:prstGeom>
          <a:noFill/>
          <a:ln/>
        </p:spPr>
        <p:txBody>
          <a:bodyPr wrap="square" lIns="0" tIns="0" rIns="0" bIns="0" rtlCol="0" anchor="ctr"/>
          <a:lstStyle/>
          <a:p>
            <a:pPr algn="l" indent="0" marL="0">
              <a:buNone/>
            </a:pPr>
            <a:r>
              <a:rPr lang="en-US" sz="1000" dirty="0">
                <a:solidFill>
                  <a:srgbClr val="4B5563"/>
                </a:solidFill>
                <a:latin typeface="Noto Sans SC" pitchFamily="34" charset="0"/>
                <a:ea typeface="Noto Sans SC" pitchFamily="34" charset="-122"/>
                <a:cs typeface="Noto Sans SC" pitchFamily="34" charset="-120"/>
              </a:rPr>
              <a:t>企业提供技术与种苗，农户负责种植的共赢模式。实现了生态保护与乡村振兴的和谐共生。</a:t>
            </a:r>
            <a:endParaRPr lang="en-US" sz="1000" dirty="0"/>
          </a:p>
        </p:txBody>
      </p:sp>
      <p:sp>
        <p:nvSpPr>
          <p:cNvPr id="72" name="Text 55"/>
          <p:cNvSpPr txBox="1"/>
          <p:nvPr/>
        </p:nvSpPr>
        <p:spPr>
          <a:xfrm>
            <a:off x="4562856" y="5155387"/>
            <a:ext cx="1038758" cy="228600"/>
          </a:xfrm>
          <a:prstGeom prst="rect">
            <a:avLst/>
          </a:prstGeom>
          <a:noFill/>
          <a:ln/>
        </p:spPr>
        <p:txBody>
          <a:bodyPr wrap="square" lIns="0" tIns="0" rIns="0" bIns="0" rtlCol="0" anchor="ctr"/>
          <a:lstStyle/>
          <a:p>
            <a:pPr algn="l" indent="0" marL="0">
              <a:buNone/>
            </a:pPr>
            <a:r>
              <a:rPr lang="en-US" sz="1200" b="1" dirty="0">
                <a:solidFill>
                  <a:srgbClr val="1F2937"/>
                </a:solidFill>
                <a:latin typeface="Noto Sans SC" pitchFamily="34" charset="0"/>
                <a:ea typeface="Noto Sans SC" pitchFamily="34" charset="-122"/>
                <a:cs typeface="Noto Sans SC" pitchFamily="34" charset="-120"/>
              </a:rPr>
              <a:t>茶树种植规模</a:t>
            </a:r>
            <a:endParaRPr lang="en-US" sz="1200" dirty="0"/>
          </a:p>
        </p:txBody>
      </p:sp>
      <p:sp>
        <p:nvSpPr>
          <p:cNvPr id="73" name="Text 56"/>
          <p:cNvSpPr txBox="1"/>
          <p:nvPr/>
        </p:nvSpPr>
        <p:spPr>
          <a:xfrm>
            <a:off x="4562856" y="5383987"/>
            <a:ext cx="1157630" cy="419710"/>
          </a:xfrm>
          <a:prstGeom prst="rect">
            <a:avLst/>
          </a:prstGeom>
          <a:noFill/>
          <a:ln/>
        </p:spPr>
        <p:txBody>
          <a:bodyPr wrap="square" lIns="0" tIns="0" rIns="0" bIns="0" rtlCol="0" anchor="ctr"/>
          <a:lstStyle/>
          <a:p>
            <a:pPr algn="l" indent="0" marL="0">
              <a:buNone/>
            </a:pPr>
            <a:r>
              <a:rPr lang="en-US" sz="2200" b="1" dirty="0">
                <a:solidFill>
                  <a:srgbClr val="000000"/>
                </a:solidFill>
                <a:latin typeface="Noto Sans SC" pitchFamily="34" charset="0"/>
                <a:ea typeface="Noto Sans SC" pitchFamily="34" charset="-122"/>
                <a:cs typeface="Noto Sans SC" pitchFamily="34" charset="-120"/>
              </a:rPr>
              <a:t>10,000</a:t>
            </a:r>
            <a:endParaRPr lang="en-US" sz="2200" dirty="0"/>
          </a:p>
        </p:txBody>
      </p:sp>
      <p:sp>
        <p:nvSpPr>
          <p:cNvPr id="74" name="Text 57"/>
          <p:cNvSpPr txBox="1"/>
          <p:nvPr/>
        </p:nvSpPr>
        <p:spPr>
          <a:xfrm>
            <a:off x="5574182" y="5565038"/>
            <a:ext cx="500177" cy="191110"/>
          </a:xfrm>
          <a:prstGeom prst="rect">
            <a:avLst/>
          </a:prstGeom>
          <a:noFill/>
          <a:ln/>
        </p:spPr>
        <p:txBody>
          <a:bodyPr wrap="square" lIns="0" tIns="0" rIns="0" bIns="0" rtlCol="0" anchor="ctr"/>
          <a:lstStyle/>
          <a:p>
            <a:pPr algn="l" indent="0" marL="0">
              <a:buNone/>
            </a:pPr>
            <a:r>
              <a:rPr lang="en-US" sz="1000" b="1" dirty="0">
                <a:solidFill>
                  <a:srgbClr val="4B5563"/>
                </a:solidFill>
                <a:latin typeface="Noto Sans SC" pitchFamily="34" charset="0"/>
                <a:ea typeface="Noto Sans SC" pitchFamily="34" charset="-122"/>
                <a:cs typeface="Noto Sans SC" pitchFamily="34" charset="-120"/>
              </a:rPr>
              <a:t>亩以上</a:t>
            </a:r>
            <a:endParaRPr lang="en-US" sz="1000" dirty="0"/>
          </a:p>
        </p:txBody>
      </p:sp>
      <p:sp>
        <p:nvSpPr>
          <p:cNvPr id="75" name="Text 58"/>
          <p:cNvSpPr txBox="1"/>
          <p:nvPr/>
        </p:nvSpPr>
        <p:spPr>
          <a:xfrm>
            <a:off x="4562856" y="5793638"/>
            <a:ext cx="905256" cy="162763"/>
          </a:xfrm>
          <a:prstGeom prst="rect">
            <a:avLst/>
          </a:prstGeom>
          <a:noFill/>
          <a:ln/>
        </p:spPr>
        <p:txBody>
          <a:bodyPr wrap="square" lIns="0" tIns="0" rIns="0" bIns="0" rtlCol="0" anchor="ctr"/>
          <a:lstStyle/>
          <a:p>
            <a:pPr algn="l" indent="0" marL="0">
              <a:buNone/>
            </a:pPr>
            <a:r>
              <a:rPr lang="en-US" sz="900" dirty="0">
                <a:solidFill>
                  <a:srgbClr val="6B7280"/>
                </a:solidFill>
                <a:latin typeface="Noto Sans SC" pitchFamily="34" charset="0"/>
                <a:ea typeface="Noto Sans SC" pitchFamily="34" charset="-122"/>
                <a:cs typeface="Noto Sans SC" pitchFamily="34" charset="-120"/>
              </a:rPr>
              <a:t>（约 670 公顷）</a:t>
            </a:r>
            <a:endParaRPr lang="en-US" sz="900" dirty="0"/>
          </a:p>
        </p:txBody>
      </p:sp>
      <p:sp>
        <p:nvSpPr>
          <p:cNvPr id="76" name="Shape 59"/>
          <p:cNvSpPr/>
          <p:nvPr/>
        </p:nvSpPr>
        <p:spPr>
          <a:xfrm>
            <a:off x="10417759" y="6277356"/>
            <a:ext cx="1466698" cy="267005"/>
          </a:xfrm>
          <a:prstGeom prst="roundRect">
            <a:avLst>
              <a:gd name="adj" fmla="val 97847"/>
            </a:avLst>
          </a:prstGeom>
          <a:solidFill>
            <a:srgbClr val="000000">
              <a:alpha val="60000"/>
            </a:srgbClr>
          </a:solidFill>
          <a:ln/>
        </p:spPr>
      </p:sp>
      <p:sp>
        <p:nvSpPr>
          <p:cNvPr id="77" name="Text 60"/>
          <p:cNvSpPr txBox="1"/>
          <p:nvPr/>
        </p:nvSpPr>
        <p:spPr>
          <a:xfrm>
            <a:off x="10532059" y="6324905"/>
            <a:ext cx="1324051" cy="162763"/>
          </a:xfrm>
          <a:prstGeom prst="rect">
            <a:avLst/>
          </a:prstGeom>
          <a:noFill/>
          <a:ln/>
        </p:spPr>
        <p:txBody>
          <a:bodyPr wrap="square" lIns="0" tIns="0" rIns="0" bIns="0" rtlCol="0" anchor="ctr"/>
          <a:lstStyle/>
          <a:p>
            <a:pPr algn="l" indent="0" marL="0">
              <a:buNone/>
            </a:pPr>
            <a:r>
              <a:rPr lang="en-US" sz="900" dirty="0">
                <a:solidFill>
                  <a:srgbClr val="FFFFFF"/>
                </a:solidFill>
                <a:latin typeface="Noto Sans SC" pitchFamily="34" charset="0"/>
                <a:ea typeface="Noto Sans SC" pitchFamily="34" charset="-122"/>
                <a:cs typeface="Noto Sans SC" pitchFamily="34" charset="-120"/>
              </a:rPr>
              <a:t>云南高原 自有管理基地</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2191695" cy="7229246"/>
          </a:xfrm>
          <a:prstGeom prst="rect">
            <a:avLst/>
          </a:prstGeom>
          <a:solidFill>
            <a:srgbClr val="F3F4F6"/>
          </a:solidFill>
          <a:ln/>
        </p:spPr>
      </p:sp>
      <p:sp>
        <p:nvSpPr>
          <p:cNvPr id="3" name="Shape 1"/>
          <p:cNvSpPr/>
          <p:nvPr/>
        </p:nvSpPr>
        <p:spPr>
          <a:xfrm>
            <a:off x="0" y="0"/>
            <a:ext cx="12191695" cy="7229246"/>
          </a:xfrm>
          <a:prstGeom prst="rect">
            <a:avLst/>
          </a:prstGeom>
          <a:solidFill>
            <a:srgbClr val="FFFFFF"/>
          </a:solidFill>
          <a:ln/>
        </p:spPr>
      </p:sp>
      <p:sp>
        <p:nvSpPr>
          <p:cNvPr id="4" name="Shape 2"/>
          <p:cNvSpPr/>
          <p:nvPr/>
        </p:nvSpPr>
        <p:spPr>
          <a:xfrm>
            <a:off x="761695" y="1495958"/>
            <a:ext cx="10668305" cy="9144"/>
          </a:xfrm>
          <a:prstGeom prst="rect">
            <a:avLst/>
          </a:prstGeom>
          <a:solidFill>
            <a:srgbClr val="E5E7EB"/>
          </a:solidFill>
          <a:ln/>
        </p:spPr>
      </p:sp>
      <p:sp>
        <p:nvSpPr>
          <p:cNvPr id="5" name="Text 3"/>
          <p:cNvSpPr txBox="1"/>
          <p:nvPr/>
        </p:nvSpPr>
        <p:spPr>
          <a:xfrm>
            <a:off x="10750601" y="400507"/>
            <a:ext cx="1114654" cy="819302"/>
          </a:xfrm>
          <a:prstGeom prst="rect">
            <a:avLst/>
          </a:prstGeom>
          <a:noFill/>
          <a:ln/>
        </p:spPr>
        <p:txBody>
          <a:bodyPr wrap="square" lIns="0" tIns="0" rIns="0" bIns="0" rtlCol="0" anchor="ctr"/>
          <a:lstStyle/>
          <a:p>
            <a:pPr algn="l" indent="0" marL="0">
              <a:buNone/>
            </a:pPr>
            <a:r>
              <a:rPr lang="en-US" sz="4500" b="1" dirty="0">
                <a:solidFill>
                  <a:srgbClr val="F3F4F6"/>
                </a:solidFill>
                <a:latin typeface="Noto Serif SC" pitchFamily="34" charset="0"/>
                <a:ea typeface="Noto Serif SC" pitchFamily="34" charset="-122"/>
                <a:cs typeface="Noto Serif SC" pitchFamily="34" charset="-120"/>
              </a:rPr>
              <a:t>09</a:t>
            </a:r>
            <a:endParaRPr lang="en-US" sz="4500" dirty="0"/>
          </a:p>
        </p:txBody>
      </p:sp>
      <p:sp>
        <p:nvSpPr>
          <p:cNvPr id="6" name="Text 4"/>
          <p:cNvSpPr txBox="1"/>
          <p:nvPr/>
        </p:nvSpPr>
        <p:spPr>
          <a:xfrm>
            <a:off x="1086307" y="571500"/>
            <a:ext cx="1709928" cy="200254"/>
          </a:xfrm>
          <a:prstGeom prst="rect">
            <a:avLst/>
          </a:prstGeom>
          <a:noFill/>
          <a:ln/>
        </p:spPr>
        <p:txBody>
          <a:bodyPr wrap="square" lIns="0" tIns="0" rIns="0" bIns="0" rtlCol="0" anchor="ctr"/>
          <a:lstStyle/>
          <a:p>
            <a:pPr algn="l" indent="0" marL="0">
              <a:buNone/>
            </a:pPr>
            <a:r>
              <a:rPr lang="en-US" sz="1000" b="1" dirty="0">
                <a:solidFill>
                  <a:srgbClr val="059669"/>
                </a:solidFill>
                <a:latin typeface="Noto Sans SC" pitchFamily="34" charset="0"/>
                <a:ea typeface="Noto Sans SC" pitchFamily="34" charset="-122"/>
                <a:cs typeface="Noto Sans SC" pitchFamily="34" charset="-120"/>
              </a:rPr>
              <a:t>WHY CHOOSE FVNIX</a:t>
            </a:r>
            <a:endParaRPr lang="en-US" sz="1000" dirty="0"/>
          </a:p>
        </p:txBody>
      </p:sp>
      <p:sp>
        <p:nvSpPr>
          <p:cNvPr id="7" name="Text 5"/>
          <p:cNvSpPr txBox="1"/>
          <p:nvPr/>
        </p:nvSpPr>
        <p:spPr>
          <a:xfrm>
            <a:off x="952805" y="1981505"/>
            <a:ext cx="1417320" cy="181051"/>
          </a:xfrm>
          <a:prstGeom prst="rect">
            <a:avLst/>
          </a:prstGeom>
          <a:noFill/>
          <a:ln/>
        </p:spPr>
        <p:txBody>
          <a:bodyPr wrap="square" lIns="0" tIns="0" rIns="0" bIns="0" rtlCol="0" anchor="ctr"/>
          <a:lstStyle/>
          <a:p>
            <a:pPr algn="l" indent="0" marL="0">
              <a:buNone/>
            </a:pPr>
            <a:r>
              <a:rPr lang="en-US" sz="900" dirty="0">
                <a:solidFill>
                  <a:srgbClr val="6B7280"/>
                </a:solidFill>
                <a:latin typeface="Noto Sans SC" pitchFamily="34" charset="0"/>
                <a:ea typeface="Noto Sans SC" pitchFamily="34" charset="-122"/>
                <a:cs typeface="Noto Sans SC" pitchFamily="34" charset="-120"/>
              </a:rPr>
              <a:t>VALUE PROPOSITION</a:t>
            </a:r>
            <a:endParaRPr lang="en-US" sz="900" dirty="0"/>
          </a:p>
        </p:txBody>
      </p:sp>
      <p:sp>
        <p:nvSpPr>
          <p:cNvPr id="8" name="Text 6"/>
          <p:cNvSpPr txBox="1"/>
          <p:nvPr/>
        </p:nvSpPr>
        <p:spPr>
          <a:xfrm>
            <a:off x="952805" y="2204618"/>
            <a:ext cx="1795882" cy="314554"/>
          </a:xfrm>
          <a:prstGeom prst="rect">
            <a:avLst/>
          </a:prstGeom>
          <a:noFill/>
          <a:ln/>
        </p:spPr>
        <p:txBody>
          <a:bodyPr wrap="square" lIns="0" tIns="0" rIns="0" bIns="0" rtlCol="0" anchor="ctr"/>
          <a:lstStyle/>
          <a:p>
            <a:pPr algn="l" indent="0" marL="0">
              <a:buNone/>
            </a:pPr>
            <a:r>
              <a:rPr lang="en-US" sz="1600" b="1" dirty="0">
                <a:solidFill>
                  <a:srgbClr val="1F2937"/>
                </a:solidFill>
                <a:latin typeface="Noto Serif SC" pitchFamily="34" charset="0"/>
                <a:ea typeface="Noto Serif SC" pitchFamily="34" charset="-122"/>
                <a:cs typeface="Noto Serif SC" pitchFamily="34" charset="-120"/>
              </a:rPr>
              <a:t>为什么选择Fvnix</a:t>
            </a:r>
            <a:endParaRPr lang="en-US" sz="1600" dirty="0"/>
          </a:p>
        </p:txBody>
      </p:sp>
      <p:sp>
        <p:nvSpPr>
          <p:cNvPr id="9" name="Text 7"/>
          <p:cNvSpPr txBox="1"/>
          <p:nvPr/>
        </p:nvSpPr>
        <p:spPr>
          <a:xfrm>
            <a:off x="952805" y="2700223"/>
            <a:ext cx="3479292" cy="457200"/>
          </a:xfrm>
          <a:prstGeom prst="rect">
            <a:avLst/>
          </a:prstGeom>
          <a:noFill/>
          <a:ln/>
        </p:spPr>
        <p:txBody>
          <a:bodyPr wrap="square" lIns="0" tIns="0" rIns="0" bIns="0" rtlCol="0" anchor="ctr"/>
          <a:lstStyle/>
          <a:p>
            <a:pPr algn="l" indent="0" marL="0">
              <a:buNone/>
            </a:pPr>
            <a:r>
              <a:rPr lang="en-US" sz="1100" dirty="0">
                <a:solidFill>
                  <a:srgbClr val="4B5563"/>
                </a:solidFill>
                <a:latin typeface="Noto Sans SC" pitchFamily="34" charset="0"/>
                <a:ea typeface="Noto Sans SC" pitchFamily="34" charset="-122"/>
                <a:cs typeface="Noto Sans SC" pitchFamily="34" charset="-120"/>
              </a:rPr>
              <a:t>我们不仅提供天然原料，更提供连接“云南高原”与“日本市场”的价值桥梁。</a:t>
            </a:r>
            <a:endParaRPr lang="en-US" sz="1100" dirty="0"/>
          </a:p>
        </p:txBody>
      </p:sp>
      <p:sp>
        <p:nvSpPr>
          <p:cNvPr id="10" name="Text 8"/>
          <p:cNvSpPr txBox="1"/>
          <p:nvPr/>
        </p:nvSpPr>
        <p:spPr>
          <a:xfrm>
            <a:off x="952805" y="3329330"/>
            <a:ext cx="3479292" cy="972007"/>
          </a:xfrm>
          <a:prstGeom prst="rect">
            <a:avLst/>
          </a:prstGeom>
          <a:noFill/>
          <a:ln/>
        </p:spPr>
        <p:txBody>
          <a:bodyPr wrap="square" lIns="0" tIns="0" rIns="0" bIns="0" rtlCol="0" anchor="ctr"/>
          <a:lstStyle/>
          <a:p>
            <a:pPr algn="l" indent="0" marL="0">
              <a:buNone/>
            </a:pPr>
            <a:r>
              <a:rPr lang="en-US" sz="1100" dirty="0">
                <a:solidFill>
                  <a:srgbClr val="4B5563"/>
                </a:solidFill>
                <a:latin typeface="Noto Sans SC" pitchFamily="34" charset="0"/>
                <a:ea typeface="Noto Sans SC" pitchFamily="34" charset="-122"/>
                <a:cs typeface="Noto Sans SC" pitchFamily="34" charset="-120"/>
              </a:rPr>
              <a:t>依托集团强大的全产业链优势与东京据点的本地化服务，我们致力于为日本客户提供安全、稳定且具有高度竞争力的产品解决方案，成为您值得信赖的长期合作伙伴。</a:t>
            </a:r>
            <a:endParaRPr lang="en-US" sz="1100" dirty="0"/>
          </a:p>
        </p:txBody>
      </p:sp>
      <p:sp>
        <p:nvSpPr>
          <p:cNvPr id="11" name="Shape 9"/>
          <p:cNvSpPr/>
          <p:nvPr/>
        </p:nvSpPr>
        <p:spPr>
          <a:xfrm>
            <a:off x="761695" y="5983834"/>
            <a:ext cx="3562502" cy="666598"/>
          </a:xfrm>
          <a:prstGeom prst="roundRect">
            <a:avLst>
              <a:gd name="adj" fmla="val 15677"/>
            </a:avLst>
          </a:prstGeom>
          <a:solidFill>
            <a:srgbClr val="ECFDF5"/>
          </a:solidFill>
          <a:ln w="12700">
            <a:solidFill>
              <a:srgbClr val="D1FAE5"/>
            </a:solidFill>
            <a:prstDash val="solid"/>
          </a:ln>
        </p:spPr>
      </p:sp>
      <p:sp>
        <p:nvSpPr>
          <p:cNvPr id="12" name="Text 10"/>
          <p:cNvSpPr txBox="1"/>
          <p:nvPr/>
        </p:nvSpPr>
        <p:spPr>
          <a:xfrm>
            <a:off x="1605686" y="6222492"/>
            <a:ext cx="1967789" cy="191110"/>
          </a:xfrm>
          <a:prstGeom prst="rect">
            <a:avLst/>
          </a:prstGeom>
          <a:noFill/>
          <a:ln/>
        </p:spPr>
        <p:txBody>
          <a:bodyPr wrap="square" lIns="0" tIns="0" rIns="0" bIns="0" rtlCol="0" anchor="ctr"/>
          <a:lstStyle/>
          <a:p>
            <a:pPr algn="ctr" indent="0" marL="0">
              <a:buNone/>
            </a:pPr>
            <a:r>
              <a:rPr lang="en-US" sz="1000" dirty="0">
                <a:solidFill>
                  <a:srgbClr val="065F46"/>
                </a:solidFill>
                <a:latin typeface="Noto Serif SC" pitchFamily="34" charset="0"/>
                <a:ea typeface="Noto Serif SC" pitchFamily="34" charset="-122"/>
                <a:cs typeface="Noto Serif SC" pitchFamily="34" charset="-120"/>
              </a:rPr>
              <a:t>“以纯净品质，共创健康未来”</a:t>
            </a:r>
            <a:endParaRPr lang="en-US" sz="1000" dirty="0"/>
          </a:p>
        </p:txBody>
      </p:sp>
      <p:sp>
        <p:nvSpPr>
          <p:cNvPr id="13" name="Shape 11"/>
          <p:cNvSpPr/>
          <p:nvPr/>
        </p:nvSpPr>
        <p:spPr>
          <a:xfrm>
            <a:off x="4792370" y="1886407"/>
            <a:ext cx="6638544" cy="4772254"/>
          </a:xfrm>
          <a:prstGeom prst="roundRect">
            <a:avLst>
              <a:gd name="adj" fmla="val 459"/>
            </a:avLst>
          </a:prstGeom>
          <a:solidFill>
            <a:srgbClr val="F9FAFB"/>
          </a:solidFill>
          <a:ln w="12700">
            <a:solidFill>
              <a:srgbClr val="E5E7EB"/>
            </a:solidFill>
            <a:prstDash val="solid"/>
          </a:ln>
        </p:spPr>
      </p:sp>
      <p:sp>
        <p:nvSpPr>
          <p:cNvPr id="14" name="Shape 12"/>
          <p:cNvSpPr/>
          <p:nvPr/>
        </p:nvSpPr>
        <p:spPr>
          <a:xfrm>
            <a:off x="10267798" y="1886407"/>
            <a:ext cx="1143000" cy="1143000"/>
          </a:xfrm>
          <a:prstGeom prst="rect">
            <a:avLst/>
          </a:prstGeom>
          <a:solidFill>
            <a:srgbClr val="ECFDF5"/>
          </a:solidFill>
          <a:ln/>
        </p:spPr>
      </p:sp>
      <p:sp>
        <p:nvSpPr>
          <p:cNvPr id="15" name="Text 13"/>
          <p:cNvSpPr txBox="1"/>
          <p:nvPr/>
        </p:nvSpPr>
        <p:spPr>
          <a:xfrm>
            <a:off x="761695" y="857707"/>
            <a:ext cx="1457554" cy="438912"/>
          </a:xfrm>
          <a:prstGeom prst="rect">
            <a:avLst/>
          </a:prstGeom>
          <a:noFill/>
          <a:ln/>
        </p:spPr>
        <p:txBody>
          <a:bodyPr wrap="square" lIns="0" tIns="0" rIns="0" bIns="0" rtlCol="0" anchor="ctr"/>
          <a:lstStyle/>
          <a:p>
            <a:pPr algn="l" indent="0" marL="0">
              <a:buNone/>
            </a:pPr>
            <a:r>
              <a:rPr lang="en-US" sz="2400" b="1" dirty="0">
                <a:solidFill>
                  <a:srgbClr val="111827"/>
                </a:solidFill>
                <a:latin typeface="Noto Serif SC" pitchFamily="34" charset="0"/>
                <a:ea typeface="Noto Serif SC" pitchFamily="34" charset="-122"/>
                <a:cs typeface="Noto Serif SC" pitchFamily="34" charset="-120"/>
              </a:rPr>
              <a:t>导入优势</a:t>
            </a:r>
            <a:endParaRPr lang="en-US" sz="2400" dirty="0"/>
          </a:p>
        </p:txBody>
      </p:sp>
      <p:sp>
        <p:nvSpPr>
          <p:cNvPr id="16" name="Shape 14"/>
          <p:cNvSpPr/>
          <p:nvPr/>
        </p:nvSpPr>
        <p:spPr>
          <a:xfrm>
            <a:off x="5182819" y="3153766"/>
            <a:ext cx="5857646" cy="9144"/>
          </a:xfrm>
          <a:prstGeom prst="rect">
            <a:avLst/>
          </a:prstGeom>
          <a:solidFill>
            <a:srgbClr val="E5E7EB"/>
          </a:solidFill>
          <a:ln/>
        </p:spPr>
      </p:sp>
      <p:sp>
        <p:nvSpPr>
          <p:cNvPr id="17" name="Shape 15"/>
          <p:cNvSpPr/>
          <p:nvPr/>
        </p:nvSpPr>
        <p:spPr>
          <a:xfrm>
            <a:off x="5182819" y="2229307"/>
            <a:ext cx="418795" cy="418795"/>
          </a:xfrm>
          <a:prstGeom prst="ellipse">
            <a:avLst/>
          </a:prstGeom>
          <a:solidFill>
            <a:srgbClr val="FFFFFF"/>
          </a:solidFill>
          <a:ln w="12700">
            <a:solidFill>
              <a:srgbClr val="ECFDF5"/>
            </a:solidFill>
            <a:prstDash val="solid"/>
          </a:ln>
          <a:effectLst>
            <a:outerShdw sx="100000" sy="100000" kx="0" ky="0" algn="bl" rotWithShape="0" blurRad="63500" dist="38100" dir="5400000">
              <a:srgbClr val="000000">
                <a:alpha val="5000"/>
              </a:srgbClr>
            </a:outerShdw>
          </a:effectLst>
        </p:spPr>
      </p:sp>
      <p:pic>
        <p:nvPicPr>
          <p:cNvPr id="18" name="Image 0" descr="preencoded.png">    </p:cNvPr>
          <p:cNvPicPr>
            <a:picLocks noChangeAspect="1"/>
          </p:cNvPicPr>
          <p:nvPr/>
        </p:nvPicPr>
        <p:blipFill>
          <a:blip r:embed="rId1"/>
          <a:srcRect l="0" r="0" t="0" b="0"/>
          <a:stretch/>
        </p:blipFill>
        <p:spPr>
          <a:xfrm>
            <a:off x="5306263" y="2352751"/>
            <a:ext cx="171907" cy="171907"/>
          </a:xfrm>
          <a:prstGeom prst="rect">
            <a:avLst/>
          </a:prstGeom>
        </p:spPr>
      </p:pic>
      <p:sp>
        <p:nvSpPr>
          <p:cNvPr id="19" name="Shape 16"/>
          <p:cNvSpPr/>
          <p:nvPr/>
        </p:nvSpPr>
        <p:spPr>
          <a:xfrm>
            <a:off x="5182819" y="4271162"/>
            <a:ext cx="5857646" cy="9144"/>
          </a:xfrm>
          <a:prstGeom prst="rect">
            <a:avLst/>
          </a:prstGeom>
          <a:solidFill>
            <a:srgbClr val="E5E7EB"/>
          </a:solidFill>
          <a:ln/>
        </p:spPr>
      </p:sp>
      <p:sp>
        <p:nvSpPr>
          <p:cNvPr id="20" name="Shape 17"/>
          <p:cNvSpPr/>
          <p:nvPr/>
        </p:nvSpPr>
        <p:spPr>
          <a:xfrm>
            <a:off x="5182819" y="3346704"/>
            <a:ext cx="418795" cy="418795"/>
          </a:xfrm>
          <a:prstGeom prst="ellipse">
            <a:avLst/>
          </a:prstGeom>
          <a:solidFill>
            <a:srgbClr val="FFFFFF"/>
          </a:solidFill>
          <a:ln w="12700">
            <a:solidFill>
              <a:srgbClr val="ECFDF5"/>
            </a:solidFill>
            <a:prstDash val="solid"/>
          </a:ln>
          <a:effectLst>
            <a:outerShdw sx="100000" sy="100000" kx="0" ky="0" algn="bl" rotWithShape="0" blurRad="63500" dist="38100" dir="5400000">
              <a:srgbClr val="000000">
                <a:alpha val="5000"/>
              </a:srgbClr>
            </a:outerShdw>
          </a:effectLst>
        </p:spPr>
      </p:sp>
      <p:pic>
        <p:nvPicPr>
          <p:cNvPr id="21" name="Image 1" descr="preencoded.png">    </p:cNvPr>
          <p:cNvPicPr>
            <a:picLocks noChangeAspect="1"/>
          </p:cNvPicPr>
          <p:nvPr/>
        </p:nvPicPr>
        <p:blipFill>
          <a:blip r:embed="rId2"/>
          <a:srcRect l="0" r="0" t="0" b="0"/>
          <a:stretch/>
        </p:blipFill>
        <p:spPr>
          <a:xfrm>
            <a:off x="5306263" y="3470148"/>
            <a:ext cx="171907" cy="171907"/>
          </a:xfrm>
          <a:prstGeom prst="rect">
            <a:avLst/>
          </a:prstGeom>
        </p:spPr>
      </p:pic>
      <p:sp>
        <p:nvSpPr>
          <p:cNvPr id="22" name="Shape 18"/>
          <p:cNvSpPr/>
          <p:nvPr/>
        </p:nvSpPr>
        <p:spPr>
          <a:xfrm>
            <a:off x="5182819" y="5388559"/>
            <a:ext cx="5857646" cy="9144"/>
          </a:xfrm>
          <a:prstGeom prst="rect">
            <a:avLst/>
          </a:prstGeom>
          <a:solidFill>
            <a:srgbClr val="E5E7EB"/>
          </a:solidFill>
          <a:ln/>
        </p:spPr>
      </p:sp>
      <p:sp>
        <p:nvSpPr>
          <p:cNvPr id="23" name="Shape 19"/>
          <p:cNvSpPr/>
          <p:nvPr/>
        </p:nvSpPr>
        <p:spPr>
          <a:xfrm>
            <a:off x="5182819" y="4464101"/>
            <a:ext cx="418795" cy="418795"/>
          </a:xfrm>
          <a:prstGeom prst="ellipse">
            <a:avLst/>
          </a:prstGeom>
          <a:solidFill>
            <a:srgbClr val="FFFFFF"/>
          </a:solidFill>
          <a:ln w="12700">
            <a:solidFill>
              <a:srgbClr val="ECFDF5"/>
            </a:solidFill>
            <a:prstDash val="solid"/>
          </a:ln>
          <a:effectLst>
            <a:outerShdw sx="100000" sy="100000" kx="0" ky="0" algn="bl" rotWithShape="0" blurRad="63500" dist="38100" dir="5400000">
              <a:srgbClr val="000000">
                <a:alpha val="5000"/>
              </a:srgbClr>
            </a:outerShdw>
          </a:effectLst>
        </p:spPr>
      </p:sp>
      <p:pic>
        <p:nvPicPr>
          <p:cNvPr id="24" name="Image 2" descr="preencoded.png">    </p:cNvPr>
          <p:cNvPicPr>
            <a:picLocks noChangeAspect="1"/>
          </p:cNvPicPr>
          <p:nvPr/>
        </p:nvPicPr>
        <p:blipFill>
          <a:blip r:embed="rId3"/>
          <a:srcRect l="0" r="0" t="-842" b="-842"/>
          <a:stretch/>
        </p:blipFill>
        <p:spPr>
          <a:xfrm>
            <a:off x="5297119" y="4587545"/>
            <a:ext cx="190195" cy="171907"/>
          </a:xfrm>
          <a:prstGeom prst="rect">
            <a:avLst/>
          </a:prstGeom>
        </p:spPr>
      </p:pic>
      <p:sp>
        <p:nvSpPr>
          <p:cNvPr id="25" name="Shape 20"/>
          <p:cNvSpPr/>
          <p:nvPr/>
        </p:nvSpPr>
        <p:spPr>
          <a:xfrm>
            <a:off x="5182819" y="5581498"/>
            <a:ext cx="418795" cy="418795"/>
          </a:xfrm>
          <a:prstGeom prst="ellipse">
            <a:avLst/>
          </a:prstGeom>
          <a:solidFill>
            <a:srgbClr val="FFFFFF"/>
          </a:solidFill>
          <a:ln w="12700">
            <a:solidFill>
              <a:srgbClr val="ECFDF5"/>
            </a:solidFill>
            <a:prstDash val="solid"/>
          </a:ln>
          <a:effectLst>
            <a:outerShdw sx="100000" sy="100000" kx="0" ky="0" algn="bl" rotWithShape="0" blurRad="63500" dist="38100" dir="5400000">
              <a:srgbClr val="000000">
                <a:alpha val="5000"/>
              </a:srgbClr>
            </a:outerShdw>
          </a:effectLst>
        </p:spPr>
      </p:sp>
      <p:pic>
        <p:nvPicPr>
          <p:cNvPr id="26" name="Image 3" descr="preencoded.png">    </p:cNvPr>
          <p:cNvPicPr>
            <a:picLocks noChangeAspect="1"/>
          </p:cNvPicPr>
          <p:nvPr/>
        </p:nvPicPr>
        <p:blipFill>
          <a:blip r:embed="rId4"/>
          <a:srcRect l="-1064" r="-1064" t="0" b="0"/>
          <a:stretch/>
        </p:blipFill>
        <p:spPr>
          <a:xfrm>
            <a:off x="5282489" y="5704942"/>
            <a:ext cx="219456" cy="171907"/>
          </a:xfrm>
          <a:prstGeom prst="rect">
            <a:avLst/>
          </a:prstGeom>
        </p:spPr>
      </p:pic>
      <p:sp>
        <p:nvSpPr>
          <p:cNvPr id="27" name="Text 21"/>
          <p:cNvSpPr txBox="1"/>
          <p:nvPr/>
        </p:nvSpPr>
        <p:spPr>
          <a:xfrm>
            <a:off x="5773522" y="2229307"/>
            <a:ext cx="2636215" cy="238658"/>
          </a:xfrm>
          <a:prstGeom prst="rect">
            <a:avLst/>
          </a:prstGeom>
          <a:noFill/>
          <a:ln/>
        </p:spPr>
        <p:txBody>
          <a:bodyPr wrap="square" lIns="0" tIns="0" rIns="0" bIns="0" rtlCol="0" anchor="ctr"/>
          <a:lstStyle/>
          <a:p>
            <a:pPr algn="l" indent="0" marL="0">
              <a:buNone/>
            </a:pPr>
            <a:r>
              <a:rPr lang="en-US" sz="1200" b="1" dirty="0">
                <a:solidFill>
                  <a:srgbClr val="111827"/>
                </a:solidFill>
                <a:latin typeface="Noto Serif SC" pitchFamily="34" charset="0"/>
                <a:ea typeface="Noto Serif SC" pitchFamily="34" charset="-122"/>
                <a:cs typeface="Noto Serif SC" pitchFamily="34" charset="-120"/>
              </a:rPr>
              <a:t>高原洁净原料 × 国际标准质量管理</a:t>
            </a:r>
            <a:endParaRPr lang="en-US" sz="1200" dirty="0"/>
          </a:p>
        </p:txBody>
      </p:sp>
      <p:sp>
        <p:nvSpPr>
          <p:cNvPr id="28" name="Text 22"/>
          <p:cNvSpPr txBox="1"/>
          <p:nvPr/>
        </p:nvSpPr>
        <p:spPr>
          <a:xfrm>
            <a:off x="5773522" y="2538374"/>
            <a:ext cx="5129784"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源自云南“植物王国”的纯净馈赠，结合ISO9001、HACCP、cGMP等八大国际认证体系，确保每一滴精油的纯度与安全，符合全球最高标准。</a:t>
            </a:r>
            <a:endParaRPr lang="en-US" sz="1000" dirty="0"/>
          </a:p>
        </p:txBody>
      </p:sp>
      <p:sp>
        <p:nvSpPr>
          <p:cNvPr id="29" name="Text 23"/>
          <p:cNvSpPr txBox="1"/>
          <p:nvPr/>
        </p:nvSpPr>
        <p:spPr>
          <a:xfrm>
            <a:off x="5773522" y="3346704"/>
            <a:ext cx="3036722" cy="238658"/>
          </a:xfrm>
          <a:prstGeom prst="rect">
            <a:avLst/>
          </a:prstGeom>
          <a:noFill/>
          <a:ln/>
        </p:spPr>
        <p:txBody>
          <a:bodyPr wrap="square" lIns="0" tIns="0" rIns="0" bIns="0" rtlCol="0" anchor="ctr"/>
          <a:lstStyle/>
          <a:p>
            <a:pPr algn="l" indent="0" marL="0">
              <a:buNone/>
            </a:pPr>
            <a:r>
              <a:rPr lang="en-US" sz="1200" b="1" dirty="0">
                <a:solidFill>
                  <a:srgbClr val="111827"/>
                </a:solidFill>
                <a:latin typeface="Noto Serif SC" pitchFamily="34" charset="0"/>
                <a:ea typeface="Noto Serif SC" pitchFamily="34" charset="-122"/>
                <a:cs typeface="Noto Serif SC" pitchFamily="34" charset="-120"/>
              </a:rPr>
              <a:t>获全球龙头香精香料企业认可的供给能力</a:t>
            </a:r>
            <a:endParaRPr lang="en-US" sz="1200" dirty="0"/>
          </a:p>
        </p:txBody>
      </p:sp>
      <p:sp>
        <p:nvSpPr>
          <p:cNvPr id="30" name="Text 24"/>
          <p:cNvSpPr txBox="1"/>
          <p:nvPr/>
        </p:nvSpPr>
        <p:spPr>
          <a:xfrm>
            <a:off x="5773522" y="3655771"/>
            <a:ext cx="5339182"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作为Givaudan、dsm-firmenich等世界顶级香料企业的长期核心供应商，我们的品质一致性与供应稳定性已通过全球最严苛的验证。</a:t>
            </a:r>
            <a:endParaRPr lang="en-US" sz="1000" dirty="0"/>
          </a:p>
        </p:txBody>
      </p:sp>
      <p:sp>
        <p:nvSpPr>
          <p:cNvPr id="31" name="Text 25"/>
          <p:cNvSpPr txBox="1"/>
          <p:nvPr/>
        </p:nvSpPr>
        <p:spPr>
          <a:xfrm>
            <a:off x="5773522" y="4464101"/>
            <a:ext cx="2779776" cy="238658"/>
          </a:xfrm>
          <a:prstGeom prst="rect">
            <a:avLst/>
          </a:prstGeom>
          <a:noFill/>
          <a:ln/>
        </p:spPr>
        <p:txBody>
          <a:bodyPr wrap="square" lIns="0" tIns="0" rIns="0" bIns="0" rtlCol="0" anchor="ctr"/>
          <a:lstStyle/>
          <a:p>
            <a:pPr algn="l" indent="0" marL="0">
              <a:buNone/>
            </a:pPr>
            <a:r>
              <a:rPr lang="en-US" sz="1200" b="1" dirty="0">
                <a:solidFill>
                  <a:srgbClr val="111827"/>
                </a:solidFill>
                <a:latin typeface="Noto Serif SC" pitchFamily="34" charset="0"/>
                <a:ea typeface="Noto Serif SC" pitchFamily="34" charset="-122"/>
                <a:cs typeface="Noto Serif SC" pitchFamily="34" charset="-120"/>
              </a:rPr>
              <a:t>针对日本市场的OEM/ODM适配能力</a:t>
            </a:r>
            <a:endParaRPr lang="en-US" sz="1200" dirty="0"/>
          </a:p>
        </p:txBody>
      </p:sp>
      <p:sp>
        <p:nvSpPr>
          <p:cNvPr id="32" name="Text 26"/>
          <p:cNvSpPr txBox="1"/>
          <p:nvPr/>
        </p:nvSpPr>
        <p:spPr>
          <a:xfrm>
            <a:off x="5773522" y="4773168"/>
            <a:ext cx="5300777"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东京据点团队深刻理解日本市场的品质基准与法规要求，提供从原料定制、配方开发到成品包装的一站式灵活解决方案。</a:t>
            </a:r>
            <a:endParaRPr lang="en-US" sz="1000" dirty="0"/>
          </a:p>
        </p:txBody>
      </p:sp>
      <p:sp>
        <p:nvSpPr>
          <p:cNvPr id="33" name="Text 27"/>
          <p:cNvSpPr txBox="1"/>
          <p:nvPr/>
        </p:nvSpPr>
        <p:spPr>
          <a:xfrm>
            <a:off x="5773522" y="5581498"/>
            <a:ext cx="2226564" cy="238658"/>
          </a:xfrm>
          <a:prstGeom prst="rect">
            <a:avLst/>
          </a:prstGeom>
          <a:noFill/>
          <a:ln/>
        </p:spPr>
        <p:txBody>
          <a:bodyPr wrap="square" lIns="0" tIns="0" rIns="0" bIns="0" rtlCol="0" anchor="ctr"/>
          <a:lstStyle/>
          <a:p>
            <a:pPr algn="l" indent="0" marL="0">
              <a:buNone/>
            </a:pPr>
            <a:r>
              <a:rPr lang="en-US" sz="1200" b="1" dirty="0">
                <a:solidFill>
                  <a:srgbClr val="111827"/>
                </a:solidFill>
                <a:latin typeface="Noto Serif SC" pitchFamily="34" charset="0"/>
                <a:ea typeface="Noto Serif SC" pitchFamily="34" charset="-122"/>
                <a:cs typeface="Noto Serif SC" pitchFamily="34" charset="-120"/>
              </a:rPr>
              <a:t>全程可追溯与可持续的供应链</a:t>
            </a:r>
            <a:endParaRPr lang="en-US" sz="1200" dirty="0"/>
          </a:p>
        </p:txBody>
      </p:sp>
      <p:sp>
        <p:nvSpPr>
          <p:cNvPr id="34" name="Text 28"/>
          <p:cNvSpPr txBox="1"/>
          <p:nvPr/>
        </p:nvSpPr>
        <p:spPr>
          <a:xfrm>
            <a:off x="5773522" y="5890565"/>
            <a:ext cx="5319979" cy="409651"/>
          </a:xfrm>
          <a:prstGeom prst="rect">
            <a:avLst/>
          </a:prstGeom>
          <a:noFill/>
          <a:ln/>
        </p:spPr>
        <p:txBody>
          <a:bodyPr wrap="square" lIns="0" tIns="0" rIns="0" bIns="0" rtlCol="0" anchor="ctr"/>
          <a:lstStyle/>
          <a:p>
            <a:pPr algn="l" indent="0" marL="0">
              <a:buNone/>
            </a:pPr>
            <a:r>
              <a:rPr lang="en-US" sz="1000" dirty="0">
                <a:solidFill>
                  <a:srgbClr val="6B7280"/>
                </a:solidFill>
                <a:latin typeface="Noto Sans SC" pitchFamily="34" charset="0"/>
                <a:ea typeface="Noto Sans SC" pitchFamily="34" charset="-122"/>
                <a:cs typeface="Noto Sans SC" pitchFamily="34" charset="-120"/>
              </a:rPr>
              <a:t>坚持“公司+基地+农户”模式，实现从田间种植到终端产品的全程可追溯，同时致力于生态保护与社区共生，符合ESG采购趋势。</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Generated by Gen-Spark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Multi-page HTML Content</dc:title>
  <dc:subject>PptxGenJS Presentation</dc:subject>
  <dc:creator>Visual Extract to PPTX Converter</dc:creator>
  <cp:lastModifiedBy>Visual Extract to PPTX Converter</cp:lastModifiedBy>
  <cp:revision>1</cp:revision>
  <dcterms:created xsi:type="dcterms:W3CDTF">2025-12-04T14:25:29Z</dcterms:created>
  <dcterms:modified xsi:type="dcterms:W3CDTF">2025-12-04T14:25:29Z</dcterms:modified>
</cp:coreProperties>
</file>